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3942" r:id="rId5"/>
    <p:sldId id="3765" r:id="rId6"/>
    <p:sldId id="3652" r:id="rId7"/>
    <p:sldId id="3931" r:id="rId8"/>
    <p:sldId id="3943" r:id="rId9"/>
    <p:sldId id="3776" r:id="rId10"/>
    <p:sldId id="3653" r:id="rId11"/>
    <p:sldId id="3665" r:id="rId12"/>
    <p:sldId id="3749" r:id="rId13"/>
    <p:sldId id="3777" r:id="rId14"/>
    <p:sldId id="3639" r:id="rId15"/>
    <p:sldId id="3935" r:id="rId16"/>
    <p:sldId id="3790" r:id="rId17"/>
    <p:sldId id="3819" r:id="rId18"/>
    <p:sldId id="3822" r:id="rId19"/>
    <p:sldId id="3938" r:id="rId20"/>
    <p:sldId id="3826" r:id="rId21"/>
    <p:sldId id="3941" r:id="rId22"/>
    <p:sldId id="3782" r:id="rId23"/>
    <p:sldId id="3845" r:id="rId24"/>
    <p:sldId id="3799" r:id="rId25"/>
    <p:sldId id="3781" r:id="rId26"/>
    <p:sldId id="3838" r:id="rId27"/>
    <p:sldId id="3932" r:id="rId28"/>
    <p:sldId id="3820" r:id="rId29"/>
    <p:sldId id="3812" r:id="rId30"/>
    <p:sldId id="3783" r:id="rId31"/>
    <p:sldId id="3940" r:id="rId32"/>
  </p:sldIdLst>
  <p:sldSz cx="12192000" cy="6858000"/>
  <p:notesSz cx="6858000" cy="9144000"/>
  <p:defaultTex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Cheek" initials="DC" lastIdx="3" clrIdx="0">
    <p:extLst>
      <p:ext uri="{19B8F6BF-5375-455C-9EA6-DF929625EA0E}">
        <p15:presenceInfo xmlns:p15="http://schemas.microsoft.com/office/powerpoint/2012/main" userId="D. Che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FED"/>
    <a:srgbClr val="CCEAF0"/>
    <a:srgbClr val="D6FDD0"/>
    <a:srgbClr val="D9D9D9"/>
    <a:srgbClr val="E8E8F0"/>
    <a:srgbClr val="FF67EE"/>
    <a:srgbClr val="FF68ED"/>
    <a:srgbClr val="C2DCF5"/>
    <a:srgbClr val="002F74"/>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56"/>
    <p:restoredTop sz="95884" autoAdjust="0"/>
  </p:normalViewPr>
  <p:slideViewPr>
    <p:cSldViewPr snapToGrid="0" snapToObjects="1" showGuides="1">
      <p:cViewPr varScale="1">
        <p:scale>
          <a:sx n="118" d="100"/>
          <a:sy n="118" d="100"/>
        </p:scale>
        <p:origin x="224" y="704"/>
      </p:cViewPr>
      <p:guideLst>
        <p:guide orient="horz" pos="3816"/>
        <p:guide pos="38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90" d="100"/>
          <a:sy n="190" d="100"/>
        </p:scale>
        <p:origin x="45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A97D3-99BB-44CC-B873-3BB356CFF82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B80D558-65E4-49C0-94A9-E455EDB51CD2}">
      <dgm:prSet phldrT="[Text]" custT="1"/>
      <dgm:spPr/>
      <dgm:t>
        <a:bodyPr/>
        <a:lstStyle/>
        <a:p>
          <a:r>
            <a:rPr lang="en-US" sz="1400" b="1" u="sng" dirty="0"/>
            <a:t>Define Arch. Elements</a:t>
          </a:r>
        </a:p>
      </dgm:t>
    </dgm:pt>
    <dgm:pt modelId="{ACDC4241-81D0-41EA-ADDA-9F84F9B614FF}" type="parTrans" cxnId="{D22641B2-F523-45E1-98A8-FF9CD5285ABB}">
      <dgm:prSet/>
      <dgm:spPr/>
      <dgm:t>
        <a:bodyPr/>
        <a:lstStyle/>
        <a:p>
          <a:endParaRPr lang="en-US" sz="2800"/>
        </a:p>
      </dgm:t>
    </dgm:pt>
    <dgm:pt modelId="{5B2C59DD-07C0-428C-88AC-E12EAAC5432E}" type="sibTrans" cxnId="{D22641B2-F523-45E1-98A8-FF9CD5285ABB}">
      <dgm:prSet custT="1"/>
      <dgm:spPr/>
      <dgm:t>
        <a:bodyPr/>
        <a:lstStyle/>
        <a:p>
          <a:endParaRPr lang="en-US" sz="1100"/>
        </a:p>
      </dgm:t>
    </dgm:pt>
    <dgm:pt modelId="{09340F93-3548-4561-ADA6-31D27DFBFF42}">
      <dgm:prSet phldrT="[Text]" custT="1"/>
      <dgm:spPr/>
      <dgm:t>
        <a:bodyPr/>
        <a:lstStyle/>
        <a:p>
          <a:r>
            <a:rPr lang="en-US" sz="1400" b="1" u="sng" dirty="0"/>
            <a:t>Choose Instruments</a:t>
          </a:r>
        </a:p>
      </dgm:t>
    </dgm:pt>
    <dgm:pt modelId="{68A88E22-9C69-4CFC-8928-D0579E169C9F}" type="parTrans" cxnId="{20AB20A9-9449-41B4-8EBE-7E7F17C2FD8D}">
      <dgm:prSet/>
      <dgm:spPr/>
      <dgm:t>
        <a:bodyPr/>
        <a:lstStyle/>
        <a:p>
          <a:endParaRPr lang="en-US" sz="2800"/>
        </a:p>
      </dgm:t>
    </dgm:pt>
    <dgm:pt modelId="{25E761B3-4657-4B0C-AD6B-266883DF8367}" type="sibTrans" cxnId="{20AB20A9-9449-41B4-8EBE-7E7F17C2FD8D}">
      <dgm:prSet custT="1"/>
      <dgm:spPr/>
      <dgm:t>
        <a:bodyPr/>
        <a:lstStyle/>
        <a:p>
          <a:endParaRPr lang="en-US" sz="1100"/>
        </a:p>
      </dgm:t>
    </dgm:pt>
    <dgm:pt modelId="{68F711A0-F042-478E-84F2-BB646C998CF2}">
      <dgm:prSet phldrT="[Text]" custT="1"/>
      <dgm:spPr/>
      <dgm:t>
        <a:bodyPr/>
        <a:lstStyle/>
        <a:p>
          <a:r>
            <a:rPr lang="en-US" sz="1400" b="1" u="sng" dirty="0"/>
            <a:t>Instrument Capability</a:t>
          </a:r>
        </a:p>
      </dgm:t>
    </dgm:pt>
    <dgm:pt modelId="{3FB77ED4-664E-4CCD-9096-0B3202C6AF42}" type="parTrans" cxnId="{3AA314B4-9AF0-4DAB-8C15-93D461365E5C}">
      <dgm:prSet/>
      <dgm:spPr/>
      <dgm:t>
        <a:bodyPr/>
        <a:lstStyle/>
        <a:p>
          <a:endParaRPr lang="en-US" sz="2800"/>
        </a:p>
      </dgm:t>
    </dgm:pt>
    <dgm:pt modelId="{23ECA6CF-A307-42DD-9DF7-490716B3A44C}" type="sibTrans" cxnId="{3AA314B4-9AF0-4DAB-8C15-93D461365E5C}">
      <dgm:prSet custT="1"/>
      <dgm:spPr/>
      <dgm:t>
        <a:bodyPr/>
        <a:lstStyle/>
        <a:p>
          <a:endParaRPr lang="en-US" sz="1100"/>
        </a:p>
      </dgm:t>
    </dgm:pt>
    <dgm:pt modelId="{A17643E0-C9A0-46BC-9FF5-6D33B1BC3CCE}">
      <dgm:prSet phldrT="[Text]" custT="1"/>
      <dgm:spPr/>
      <dgm:t>
        <a:bodyPr/>
        <a:lstStyle/>
        <a:p>
          <a:r>
            <a:rPr lang="en-US" sz="1400" b="1" u="sng" dirty="0"/>
            <a:t>Size Systems</a:t>
          </a:r>
        </a:p>
      </dgm:t>
    </dgm:pt>
    <dgm:pt modelId="{EAFA2F73-3E36-4371-829A-0CB285BA3786}" type="parTrans" cxnId="{2BBCE076-234F-4CCF-9244-F301C45888B2}">
      <dgm:prSet/>
      <dgm:spPr/>
      <dgm:t>
        <a:bodyPr/>
        <a:lstStyle/>
        <a:p>
          <a:endParaRPr lang="en-US" sz="2800"/>
        </a:p>
      </dgm:t>
    </dgm:pt>
    <dgm:pt modelId="{29D985FA-6D0C-4AD5-AF5C-C59037135C19}" type="sibTrans" cxnId="{2BBCE076-234F-4CCF-9244-F301C45888B2}">
      <dgm:prSet custT="1"/>
      <dgm:spPr/>
      <dgm:t>
        <a:bodyPr/>
        <a:lstStyle/>
        <a:p>
          <a:endParaRPr lang="en-US" sz="1100"/>
        </a:p>
      </dgm:t>
    </dgm:pt>
    <dgm:pt modelId="{AD19CED2-480C-432B-B8E4-02D9C120F427}">
      <dgm:prSet phldrT="[Text]" custT="1"/>
      <dgm:spPr/>
      <dgm:t>
        <a:bodyPr/>
        <a:lstStyle/>
        <a:p>
          <a:r>
            <a:rPr lang="en-US" sz="1200" dirty="0"/>
            <a:t>number, type</a:t>
          </a:r>
        </a:p>
      </dgm:t>
    </dgm:pt>
    <dgm:pt modelId="{218B4299-2A1F-4502-AEB6-544141601097}" type="parTrans" cxnId="{C702004A-5CC1-4051-87AE-D507B237C0AB}">
      <dgm:prSet/>
      <dgm:spPr/>
      <dgm:t>
        <a:bodyPr/>
        <a:lstStyle/>
        <a:p>
          <a:endParaRPr lang="en-US" sz="2800"/>
        </a:p>
      </dgm:t>
    </dgm:pt>
    <dgm:pt modelId="{020E8AE8-FFA6-4091-ACE2-73ECD52DE4DD}" type="sibTrans" cxnId="{C702004A-5CC1-4051-87AE-D507B237C0AB}">
      <dgm:prSet/>
      <dgm:spPr/>
      <dgm:t>
        <a:bodyPr/>
        <a:lstStyle/>
        <a:p>
          <a:endParaRPr lang="en-US" sz="2800"/>
        </a:p>
      </dgm:t>
    </dgm:pt>
    <dgm:pt modelId="{8ADD4FA5-6976-446B-93F9-A6563590ECAA}">
      <dgm:prSet custT="1"/>
      <dgm:spPr/>
      <dgm:t>
        <a:bodyPr/>
        <a:lstStyle/>
        <a:p>
          <a:r>
            <a:rPr lang="en-US" sz="1200" dirty="0"/>
            <a:t>Use capability levels (A, B, C) as outlined in the SATM</a:t>
          </a:r>
        </a:p>
      </dgm:t>
    </dgm:pt>
    <dgm:pt modelId="{121849E3-55D2-4DC9-8835-7F1CAA766493}" type="parTrans" cxnId="{B5021576-6431-4B70-A3C9-B749A88D3490}">
      <dgm:prSet/>
      <dgm:spPr/>
      <dgm:t>
        <a:bodyPr/>
        <a:lstStyle/>
        <a:p>
          <a:endParaRPr lang="en-US" sz="2800"/>
        </a:p>
      </dgm:t>
    </dgm:pt>
    <dgm:pt modelId="{BF311528-DC1D-4D28-B4DD-273E78E1F1AD}" type="sibTrans" cxnId="{B5021576-6431-4B70-A3C9-B749A88D3490}">
      <dgm:prSet/>
      <dgm:spPr/>
      <dgm:t>
        <a:bodyPr/>
        <a:lstStyle/>
        <a:p>
          <a:endParaRPr lang="en-US" sz="2800"/>
        </a:p>
      </dgm:t>
    </dgm:pt>
    <dgm:pt modelId="{6C5CC979-106A-4168-9BC2-8AF96C4AC543}">
      <dgm:prSet phldrT="[Text]" custT="1"/>
      <dgm:spPr/>
      <dgm:t>
        <a:bodyPr/>
        <a:lstStyle/>
        <a:p>
          <a:r>
            <a:rPr lang="en-US" sz="1400" b="1" u="sng" dirty="0"/>
            <a:t>Estimate Cost</a:t>
          </a:r>
        </a:p>
      </dgm:t>
    </dgm:pt>
    <dgm:pt modelId="{3529C14B-AEFE-4852-8AE3-6D1D56343030}" type="parTrans" cxnId="{65E81365-2FDC-4078-B025-336AB50E21F2}">
      <dgm:prSet/>
      <dgm:spPr/>
      <dgm:t>
        <a:bodyPr/>
        <a:lstStyle/>
        <a:p>
          <a:endParaRPr lang="en-US" sz="2800"/>
        </a:p>
      </dgm:t>
    </dgm:pt>
    <dgm:pt modelId="{55FCB4D4-CFA7-497A-B7BF-C0758252151E}" type="sibTrans" cxnId="{65E81365-2FDC-4078-B025-336AB50E21F2}">
      <dgm:prSet custT="1"/>
      <dgm:spPr/>
      <dgm:t>
        <a:bodyPr/>
        <a:lstStyle/>
        <a:p>
          <a:endParaRPr lang="en-US" sz="1100"/>
        </a:p>
      </dgm:t>
    </dgm:pt>
    <dgm:pt modelId="{90544587-D00E-4255-9A24-72D44F39C9A7}">
      <dgm:prSet custT="1"/>
      <dgm:spPr/>
      <dgm:t>
        <a:bodyPr/>
        <a:lstStyle/>
        <a:p>
          <a:r>
            <a:rPr lang="en-US" sz="1200" dirty="0"/>
            <a:t>Multiple capabilities within an architecture family</a:t>
          </a:r>
        </a:p>
      </dgm:t>
    </dgm:pt>
    <dgm:pt modelId="{26979FFF-1D0D-4BA8-B183-257C3F52BA88}" type="parTrans" cxnId="{4A954B55-7DE2-4B5C-A864-176D0A61A8F4}">
      <dgm:prSet/>
      <dgm:spPr/>
      <dgm:t>
        <a:bodyPr/>
        <a:lstStyle/>
        <a:p>
          <a:endParaRPr lang="en-US" sz="2800"/>
        </a:p>
      </dgm:t>
    </dgm:pt>
    <dgm:pt modelId="{AD61C28E-A10A-49A3-B8DF-33C0E3268255}" type="sibTrans" cxnId="{4A954B55-7DE2-4B5C-A864-176D0A61A8F4}">
      <dgm:prSet/>
      <dgm:spPr/>
      <dgm:t>
        <a:bodyPr/>
        <a:lstStyle/>
        <a:p>
          <a:endParaRPr lang="en-US" sz="2800"/>
        </a:p>
      </dgm:t>
    </dgm:pt>
    <dgm:pt modelId="{196AC69E-8536-4489-ADC9-94F10769187E}">
      <dgm:prSet phldrT="[Text]" custT="1"/>
      <dgm:spPr/>
      <dgm:t>
        <a:bodyPr/>
        <a:lstStyle/>
        <a:p>
          <a:r>
            <a:rPr lang="en-US" sz="1200" dirty="0"/>
            <a:t>Instrument – </a:t>
          </a:r>
          <a:r>
            <a:rPr lang="en-US" sz="1200" dirty="0" err="1"/>
            <a:t>parametrics</a:t>
          </a:r>
          <a:endParaRPr lang="en-US" sz="1200" dirty="0"/>
        </a:p>
      </dgm:t>
    </dgm:pt>
    <dgm:pt modelId="{738244EE-BAC2-4455-8324-F5165E08A200}" type="parTrans" cxnId="{DECBF072-7F66-4DB3-AA21-7F43985D1A61}">
      <dgm:prSet/>
      <dgm:spPr/>
      <dgm:t>
        <a:bodyPr/>
        <a:lstStyle/>
        <a:p>
          <a:endParaRPr lang="en-US" sz="2800"/>
        </a:p>
      </dgm:t>
    </dgm:pt>
    <dgm:pt modelId="{FA371AFE-0EC3-4B98-BFA5-A4064F8CE416}" type="sibTrans" cxnId="{DECBF072-7F66-4DB3-AA21-7F43985D1A61}">
      <dgm:prSet/>
      <dgm:spPr/>
      <dgm:t>
        <a:bodyPr/>
        <a:lstStyle/>
        <a:p>
          <a:endParaRPr lang="en-US" sz="2800"/>
        </a:p>
      </dgm:t>
    </dgm:pt>
    <dgm:pt modelId="{5BFB4CB2-AAC0-44E8-B928-D0A76207D029}">
      <dgm:prSet phldrT="[Text]" custT="1"/>
      <dgm:spPr/>
      <dgm:t>
        <a:bodyPr/>
        <a:lstStyle/>
        <a:p>
          <a:r>
            <a:rPr lang="en-US" sz="1200" dirty="0"/>
            <a:t>Spacecraft – S/M/L heuristics</a:t>
          </a:r>
        </a:p>
      </dgm:t>
    </dgm:pt>
    <dgm:pt modelId="{7239F4C7-8162-4CD3-89AF-43F6061B72CA}" type="parTrans" cxnId="{4FFF443F-AF56-4DB4-8F1D-3185E2682978}">
      <dgm:prSet/>
      <dgm:spPr/>
      <dgm:t>
        <a:bodyPr/>
        <a:lstStyle/>
        <a:p>
          <a:endParaRPr lang="en-US" sz="2800"/>
        </a:p>
      </dgm:t>
    </dgm:pt>
    <dgm:pt modelId="{8204CCF3-136C-425D-94FE-52A749608801}" type="sibTrans" cxnId="{4FFF443F-AF56-4DB4-8F1D-3185E2682978}">
      <dgm:prSet/>
      <dgm:spPr/>
      <dgm:t>
        <a:bodyPr/>
        <a:lstStyle/>
        <a:p>
          <a:endParaRPr lang="en-US" sz="2800"/>
        </a:p>
      </dgm:t>
    </dgm:pt>
    <dgm:pt modelId="{A44663FC-A49A-4DF1-B411-966AE7FD7C0B}">
      <dgm:prSet phldrT="[Text]" custT="1"/>
      <dgm:spPr/>
      <dgm:t>
        <a:bodyPr/>
        <a:lstStyle/>
        <a:p>
          <a:r>
            <a:rPr lang="en-US" sz="1200" dirty="0"/>
            <a:t>Percentage wraps for other elements</a:t>
          </a:r>
        </a:p>
      </dgm:t>
    </dgm:pt>
    <dgm:pt modelId="{5C342E75-FFFB-47C4-B76D-78BAB4AF8005}" type="parTrans" cxnId="{19F03E9F-10F6-46EF-A537-BEDBC607D6EA}">
      <dgm:prSet/>
      <dgm:spPr/>
      <dgm:t>
        <a:bodyPr/>
        <a:lstStyle/>
        <a:p>
          <a:endParaRPr lang="en-US" sz="2800"/>
        </a:p>
      </dgm:t>
    </dgm:pt>
    <dgm:pt modelId="{7C14839F-A698-46BC-AC8C-143F293B79BF}" type="sibTrans" cxnId="{19F03E9F-10F6-46EF-A537-BEDBC607D6EA}">
      <dgm:prSet/>
      <dgm:spPr/>
      <dgm:t>
        <a:bodyPr/>
        <a:lstStyle/>
        <a:p>
          <a:endParaRPr lang="en-US" sz="2800"/>
        </a:p>
      </dgm:t>
    </dgm:pt>
    <dgm:pt modelId="{594A691D-CC98-4BD3-9361-0F25272EDBF7}">
      <dgm:prSet phldrT="[Text]" custT="1"/>
      <dgm:spPr/>
      <dgm:t>
        <a:bodyPr/>
        <a:lstStyle/>
        <a:p>
          <a:r>
            <a:rPr lang="en-US" sz="1200" dirty="0"/>
            <a:t>Launch – table of options</a:t>
          </a:r>
        </a:p>
      </dgm:t>
    </dgm:pt>
    <dgm:pt modelId="{DCFA2CBD-4444-4F3A-A56A-6CC61C443050}" type="parTrans" cxnId="{FA96B5E7-ACE1-460A-B03D-728A7B5DDF47}">
      <dgm:prSet/>
      <dgm:spPr/>
      <dgm:t>
        <a:bodyPr/>
        <a:lstStyle/>
        <a:p>
          <a:endParaRPr lang="en-US" sz="2800"/>
        </a:p>
      </dgm:t>
    </dgm:pt>
    <dgm:pt modelId="{2731E93D-FBDB-45FF-891A-4DFDF106F447}" type="sibTrans" cxnId="{FA96B5E7-ACE1-460A-B03D-728A7B5DDF47}">
      <dgm:prSet/>
      <dgm:spPr/>
      <dgm:t>
        <a:bodyPr/>
        <a:lstStyle/>
        <a:p>
          <a:endParaRPr lang="en-US" sz="2800"/>
        </a:p>
      </dgm:t>
    </dgm:pt>
    <dgm:pt modelId="{BFB22E60-7EC6-4CBC-B68A-6DBEF329225B}">
      <dgm:prSet custT="1"/>
      <dgm:spPr/>
      <dgm:t>
        <a:bodyPr/>
        <a:lstStyle/>
        <a:p>
          <a:r>
            <a:rPr lang="en-US" sz="1400" b="1" u="sng" dirty="0"/>
            <a:t>Map to Decadal Priorities</a:t>
          </a:r>
        </a:p>
      </dgm:t>
    </dgm:pt>
    <dgm:pt modelId="{D19A2977-71F8-49E2-9A1D-00EF2A7EB320}" type="parTrans" cxnId="{1BF8A5EF-539D-4BD7-8B53-FFD8C6C000C5}">
      <dgm:prSet/>
      <dgm:spPr/>
      <dgm:t>
        <a:bodyPr/>
        <a:lstStyle/>
        <a:p>
          <a:endParaRPr lang="en-US" sz="2800"/>
        </a:p>
      </dgm:t>
    </dgm:pt>
    <dgm:pt modelId="{17F3E15D-40BF-4D80-AE5D-179419B4DA66}" type="sibTrans" cxnId="{1BF8A5EF-539D-4BD7-8B53-FFD8C6C000C5}">
      <dgm:prSet custT="1"/>
      <dgm:spPr/>
      <dgm:t>
        <a:bodyPr/>
        <a:lstStyle/>
        <a:p>
          <a:endParaRPr lang="en-US" sz="1100"/>
        </a:p>
      </dgm:t>
    </dgm:pt>
    <dgm:pt modelId="{16D587C3-2A8B-49A7-8C95-7CFEF8B5475D}">
      <dgm:prSet phldrT="[Text]" custT="1"/>
      <dgm:spPr/>
      <dgm:t>
        <a:bodyPr/>
        <a:lstStyle/>
        <a:p>
          <a:r>
            <a:rPr lang="en-US" sz="1100" dirty="0" err="1"/>
            <a:t>Smallsat</a:t>
          </a:r>
          <a:r>
            <a:rPr lang="en-US" sz="1100" dirty="0"/>
            <a:t>, constellations</a:t>
          </a:r>
        </a:p>
      </dgm:t>
    </dgm:pt>
    <dgm:pt modelId="{C3258B81-6869-4A25-A799-E7C7F2E65BE9}" type="parTrans" cxnId="{3E1843CC-86AF-41CA-BD78-0E88CCC53E04}">
      <dgm:prSet/>
      <dgm:spPr/>
      <dgm:t>
        <a:bodyPr/>
        <a:lstStyle/>
        <a:p>
          <a:endParaRPr lang="en-US" sz="2800"/>
        </a:p>
      </dgm:t>
    </dgm:pt>
    <dgm:pt modelId="{14B07798-A88B-4ACC-BA99-CD15B4B817F8}" type="sibTrans" cxnId="{3E1843CC-86AF-41CA-BD78-0E88CCC53E04}">
      <dgm:prSet/>
      <dgm:spPr/>
      <dgm:t>
        <a:bodyPr/>
        <a:lstStyle/>
        <a:p>
          <a:endParaRPr lang="en-US" sz="2800"/>
        </a:p>
      </dgm:t>
    </dgm:pt>
    <dgm:pt modelId="{57F7D8A9-520B-4D06-86B5-BF5AEAAF37C1}">
      <dgm:prSet phldrT="[Text]" custT="1"/>
      <dgm:spPr/>
      <dgm:t>
        <a:bodyPr/>
        <a:lstStyle/>
        <a:p>
          <a:r>
            <a:rPr lang="en-US" sz="1100" dirty="0"/>
            <a:t>Combinations, etc.</a:t>
          </a:r>
        </a:p>
      </dgm:t>
    </dgm:pt>
    <dgm:pt modelId="{0BB7186D-5EA6-44F7-A071-F1FE7EA1317B}" type="parTrans" cxnId="{39F711E1-3597-4D25-8E97-2E72B051161B}">
      <dgm:prSet/>
      <dgm:spPr/>
      <dgm:t>
        <a:bodyPr/>
        <a:lstStyle/>
        <a:p>
          <a:endParaRPr lang="en-US" sz="2800"/>
        </a:p>
      </dgm:t>
    </dgm:pt>
    <dgm:pt modelId="{A9A51373-5B9E-43DD-9A40-B64049972694}" type="sibTrans" cxnId="{39F711E1-3597-4D25-8E97-2E72B051161B}">
      <dgm:prSet/>
      <dgm:spPr/>
      <dgm:t>
        <a:bodyPr/>
        <a:lstStyle/>
        <a:p>
          <a:endParaRPr lang="en-US" sz="2800"/>
        </a:p>
      </dgm:t>
    </dgm:pt>
    <dgm:pt modelId="{9F18DBF1-B83A-4944-82DE-DD9C60DE66E6}">
      <dgm:prSet phldrT="[Text]" custT="1"/>
      <dgm:spPr/>
      <dgm:t>
        <a:bodyPr/>
        <a:lstStyle/>
        <a:p>
          <a:r>
            <a:rPr lang="en-US" sz="1200" dirty="0"/>
            <a:t>TIR, VSWIR</a:t>
          </a:r>
        </a:p>
      </dgm:t>
    </dgm:pt>
    <dgm:pt modelId="{ADC93B2C-7373-49DF-81D6-39AA1AB8B085}" type="parTrans" cxnId="{120C2D3B-0182-41AC-9C52-08BEDCCF3D8E}">
      <dgm:prSet/>
      <dgm:spPr/>
      <dgm:t>
        <a:bodyPr/>
        <a:lstStyle/>
        <a:p>
          <a:endParaRPr lang="en-US" sz="2800"/>
        </a:p>
      </dgm:t>
    </dgm:pt>
    <dgm:pt modelId="{4BEAA70D-7E93-473E-8180-6473778BD3C1}" type="sibTrans" cxnId="{120C2D3B-0182-41AC-9C52-08BEDCCF3D8E}">
      <dgm:prSet/>
      <dgm:spPr/>
      <dgm:t>
        <a:bodyPr/>
        <a:lstStyle/>
        <a:p>
          <a:endParaRPr lang="en-US" sz="2800"/>
        </a:p>
      </dgm:t>
    </dgm:pt>
    <dgm:pt modelId="{D6A96997-51E4-4ACC-A48D-2A1CD1668677}">
      <dgm:prSet custT="1"/>
      <dgm:spPr/>
      <dgm:t>
        <a:bodyPr/>
        <a:lstStyle/>
        <a:p>
          <a:r>
            <a:rPr lang="en-US" sz="1200" dirty="0"/>
            <a:t>Objectives met by system: MI/VI/I</a:t>
          </a:r>
        </a:p>
      </dgm:t>
    </dgm:pt>
    <dgm:pt modelId="{6E600BE9-2C64-40DD-B5F8-531B4D445CD6}" type="parTrans" cxnId="{278903BB-D29D-45B2-9CF9-AEAE4136BAC0}">
      <dgm:prSet/>
      <dgm:spPr/>
      <dgm:t>
        <a:bodyPr/>
        <a:lstStyle/>
        <a:p>
          <a:endParaRPr lang="en-US" sz="2800"/>
        </a:p>
      </dgm:t>
    </dgm:pt>
    <dgm:pt modelId="{CCA80C1C-9749-4310-BC84-753C02C6CAF1}" type="sibTrans" cxnId="{278903BB-D29D-45B2-9CF9-AEAE4136BAC0}">
      <dgm:prSet/>
      <dgm:spPr/>
      <dgm:t>
        <a:bodyPr/>
        <a:lstStyle/>
        <a:p>
          <a:endParaRPr lang="en-US" sz="2800"/>
        </a:p>
      </dgm:t>
    </dgm:pt>
    <dgm:pt modelId="{2C9770AE-A878-4E65-A1E7-2C80D325A1C9}">
      <dgm:prSet phldrT="[Text]" custT="1"/>
      <dgm:spPr/>
      <dgm:t>
        <a:bodyPr/>
        <a:lstStyle/>
        <a:p>
          <a:r>
            <a:rPr lang="en-US" sz="1400" b="1" u="sng" dirty="0"/>
            <a:t>Plot Value vs. Cost</a:t>
          </a:r>
        </a:p>
      </dgm:t>
    </dgm:pt>
    <dgm:pt modelId="{EBA8C77A-FEA2-4927-9A6E-1160F0AFC7A4}" type="parTrans" cxnId="{1955B68D-3025-43CF-962F-FFDD3AF1C94A}">
      <dgm:prSet/>
      <dgm:spPr/>
      <dgm:t>
        <a:bodyPr/>
        <a:lstStyle/>
        <a:p>
          <a:endParaRPr lang="en-US" sz="2800"/>
        </a:p>
      </dgm:t>
    </dgm:pt>
    <dgm:pt modelId="{AA08211A-7C36-4189-99EE-C004E98E6F6D}" type="sibTrans" cxnId="{1955B68D-3025-43CF-962F-FFDD3AF1C94A}">
      <dgm:prSet/>
      <dgm:spPr/>
      <dgm:t>
        <a:bodyPr/>
        <a:lstStyle/>
        <a:p>
          <a:endParaRPr lang="en-US" sz="2800"/>
        </a:p>
      </dgm:t>
    </dgm:pt>
    <dgm:pt modelId="{A83708C5-34F9-4917-B3BA-F43ED620DFD5}">
      <dgm:prSet phldrT="[Text]" custT="1"/>
      <dgm:spPr/>
      <dgm:t>
        <a:bodyPr/>
        <a:lstStyle/>
        <a:p>
          <a:r>
            <a:rPr lang="en-US" sz="1200" dirty="0"/>
            <a:t>Compare with threshold (80%) and baseline (100%)</a:t>
          </a:r>
        </a:p>
      </dgm:t>
    </dgm:pt>
    <dgm:pt modelId="{151FD0B1-AC4A-43E3-B4B4-79B6891F2840}" type="parTrans" cxnId="{E8936FE1-0844-4416-B22F-32F2FED0D94F}">
      <dgm:prSet/>
      <dgm:spPr/>
      <dgm:t>
        <a:bodyPr/>
        <a:lstStyle/>
        <a:p>
          <a:endParaRPr lang="en-US" sz="2800"/>
        </a:p>
      </dgm:t>
    </dgm:pt>
    <dgm:pt modelId="{EB4B32D4-2401-4EE1-A947-D5911D0E13EC}" type="sibTrans" cxnId="{E8936FE1-0844-4416-B22F-32F2FED0D94F}">
      <dgm:prSet/>
      <dgm:spPr/>
      <dgm:t>
        <a:bodyPr/>
        <a:lstStyle/>
        <a:p>
          <a:endParaRPr lang="en-US" sz="2800"/>
        </a:p>
      </dgm:t>
    </dgm:pt>
    <dgm:pt modelId="{F70F5003-8372-4389-86A0-314658A1ED4C}">
      <dgm:prSet phldrT="[Text]" custT="1"/>
      <dgm:spPr/>
      <dgm:t>
        <a:bodyPr/>
        <a:lstStyle/>
        <a:p>
          <a:r>
            <a:rPr lang="en-US" sz="1200" dirty="0"/>
            <a:t>Include partnerships</a:t>
          </a:r>
        </a:p>
      </dgm:t>
    </dgm:pt>
    <dgm:pt modelId="{38DD7821-8C6F-4663-AE39-4D2DB920EC49}" type="parTrans" cxnId="{96D73020-8D9A-44D0-AAEC-0662BCBAA43A}">
      <dgm:prSet/>
      <dgm:spPr/>
      <dgm:t>
        <a:bodyPr/>
        <a:lstStyle/>
        <a:p>
          <a:endParaRPr lang="en-US" sz="2800"/>
        </a:p>
      </dgm:t>
    </dgm:pt>
    <dgm:pt modelId="{2B68D81C-11F5-4F8A-8700-13E9A70C0D74}" type="sibTrans" cxnId="{96D73020-8D9A-44D0-AAEC-0662BCBAA43A}">
      <dgm:prSet/>
      <dgm:spPr/>
      <dgm:t>
        <a:bodyPr/>
        <a:lstStyle/>
        <a:p>
          <a:endParaRPr lang="en-US" sz="2800"/>
        </a:p>
      </dgm:t>
    </dgm:pt>
    <dgm:pt modelId="{87E634DC-FB13-48B1-9B19-4DEEB80FC41F}">
      <dgm:prSet phldrT="[Text]" custT="1"/>
      <dgm:spPr/>
      <dgm:t>
        <a:bodyPr/>
        <a:lstStyle/>
        <a:p>
          <a:r>
            <a:rPr lang="en-US" sz="1200" dirty="0"/>
            <a:t>Select launch vehicle</a:t>
          </a:r>
        </a:p>
        <a:p>
          <a:endParaRPr lang="en-US" sz="1000" dirty="0"/>
        </a:p>
      </dgm:t>
    </dgm:pt>
    <dgm:pt modelId="{0DF8FEF9-29EF-4AF9-8234-1B72EB474DBC}" type="parTrans" cxnId="{878E91A4-C693-42A1-AC3D-B225BFFA1962}">
      <dgm:prSet/>
      <dgm:spPr/>
      <dgm:t>
        <a:bodyPr/>
        <a:lstStyle/>
        <a:p>
          <a:endParaRPr lang="en-US" sz="2800"/>
        </a:p>
      </dgm:t>
    </dgm:pt>
    <dgm:pt modelId="{B12E1444-7CCD-4D71-BE64-184D9BC35C30}" type="sibTrans" cxnId="{878E91A4-C693-42A1-AC3D-B225BFFA1962}">
      <dgm:prSet/>
      <dgm:spPr/>
      <dgm:t>
        <a:bodyPr/>
        <a:lstStyle/>
        <a:p>
          <a:endParaRPr lang="en-US" sz="2800"/>
        </a:p>
      </dgm:t>
    </dgm:pt>
    <dgm:pt modelId="{5A17E0B9-5911-456D-92BC-E9A82788715C}">
      <dgm:prSet phldrT="[Text]" custT="1"/>
      <dgm:spPr/>
      <dgm:t>
        <a:bodyPr/>
        <a:lstStyle/>
        <a:p>
          <a:r>
            <a:rPr lang="en-US" sz="1100" dirty="0"/>
            <a:t>Flagship, </a:t>
          </a:r>
          <a:r>
            <a:rPr lang="en-US" sz="1100" dirty="0" err="1"/>
            <a:t>Largesat</a:t>
          </a:r>
          <a:r>
            <a:rPr lang="en-US" sz="1100" dirty="0"/>
            <a:t>, </a:t>
          </a:r>
          <a:r>
            <a:rPr lang="en-US" sz="1100" dirty="0" err="1"/>
            <a:t>Mediumsats</a:t>
          </a:r>
          <a:endParaRPr lang="en-US" sz="1100" dirty="0"/>
        </a:p>
      </dgm:t>
    </dgm:pt>
    <dgm:pt modelId="{018CD9CB-C697-4094-A6B6-918B12640EB6}" type="parTrans" cxnId="{06589D52-48F4-4B1B-B833-06950009A05E}">
      <dgm:prSet/>
      <dgm:spPr/>
      <dgm:t>
        <a:bodyPr/>
        <a:lstStyle/>
        <a:p>
          <a:endParaRPr lang="en-US" sz="2800"/>
        </a:p>
      </dgm:t>
    </dgm:pt>
    <dgm:pt modelId="{317E2143-4662-4DE5-A40F-E074BD307F64}" type="sibTrans" cxnId="{06589D52-48F4-4B1B-B833-06950009A05E}">
      <dgm:prSet/>
      <dgm:spPr/>
      <dgm:t>
        <a:bodyPr/>
        <a:lstStyle/>
        <a:p>
          <a:endParaRPr lang="en-US" sz="2800"/>
        </a:p>
      </dgm:t>
    </dgm:pt>
    <dgm:pt modelId="{A560671D-7786-4B22-81D0-28C450B3C41A}">
      <dgm:prSet phldrT="[Text]" custT="1"/>
      <dgm:spPr/>
      <dgm:t>
        <a:bodyPr/>
        <a:lstStyle/>
        <a:p>
          <a:r>
            <a:rPr lang="en-US" sz="1200" dirty="0" err="1"/>
            <a:t>Parametrics</a:t>
          </a:r>
          <a:r>
            <a:rPr lang="en-US" sz="1200" dirty="0"/>
            <a:t> to estimate mass, power</a:t>
          </a:r>
        </a:p>
      </dgm:t>
    </dgm:pt>
    <dgm:pt modelId="{98E0EB7D-C535-4B7A-B9AC-C351E1F1422F}" type="parTrans" cxnId="{F345A865-A972-4693-AD47-9238B4033C7B}">
      <dgm:prSet/>
      <dgm:spPr/>
      <dgm:t>
        <a:bodyPr/>
        <a:lstStyle/>
        <a:p>
          <a:endParaRPr lang="en-US" sz="2800"/>
        </a:p>
      </dgm:t>
    </dgm:pt>
    <dgm:pt modelId="{B08D287C-865D-4F28-A9B3-E8FC731E947C}" type="sibTrans" cxnId="{F345A865-A972-4693-AD47-9238B4033C7B}">
      <dgm:prSet/>
      <dgm:spPr/>
      <dgm:t>
        <a:bodyPr/>
        <a:lstStyle/>
        <a:p>
          <a:endParaRPr lang="en-US" sz="2800"/>
        </a:p>
      </dgm:t>
    </dgm:pt>
    <dgm:pt modelId="{778C2ADD-D702-4D8E-B6F6-723ED15952F0}">
      <dgm:prSet phldrT="[Text]" custT="1"/>
      <dgm:spPr/>
      <dgm:t>
        <a:bodyPr/>
        <a:lstStyle/>
        <a:p>
          <a:r>
            <a:rPr lang="en-US" sz="1100" dirty="0"/>
            <a:t>Non-space elements</a:t>
          </a:r>
        </a:p>
      </dgm:t>
    </dgm:pt>
    <dgm:pt modelId="{1FBEF936-4B1E-4FF3-9D30-8122127AD794}" type="parTrans" cxnId="{5B63E07D-C534-4CC9-A490-CB10DE397F2B}">
      <dgm:prSet/>
      <dgm:spPr/>
      <dgm:t>
        <a:bodyPr/>
        <a:lstStyle/>
        <a:p>
          <a:endParaRPr lang="en-US"/>
        </a:p>
      </dgm:t>
    </dgm:pt>
    <dgm:pt modelId="{937FC5B8-1D12-4C3A-8384-870E30571C66}" type="sibTrans" cxnId="{5B63E07D-C534-4CC9-A490-CB10DE397F2B}">
      <dgm:prSet/>
      <dgm:spPr/>
      <dgm:t>
        <a:bodyPr/>
        <a:lstStyle/>
        <a:p>
          <a:endParaRPr lang="en-US"/>
        </a:p>
      </dgm:t>
    </dgm:pt>
    <dgm:pt modelId="{EE50DC22-8A7B-400B-9301-96F6ED6228D4}">
      <dgm:prSet phldrT="[Text]" custT="1"/>
      <dgm:spPr/>
      <dgm:t>
        <a:bodyPr/>
        <a:lstStyle/>
        <a:p>
          <a:r>
            <a:rPr lang="en-US" sz="1200" dirty="0"/>
            <a:t>Assess performance: resolution, SNR, revisit, etc.</a:t>
          </a:r>
        </a:p>
      </dgm:t>
    </dgm:pt>
    <dgm:pt modelId="{00F84C2D-251B-4999-A10C-5BC971BFAD22}" type="parTrans" cxnId="{4A4AB5B9-9F0D-436C-83CB-EBE45310E985}">
      <dgm:prSet/>
      <dgm:spPr/>
      <dgm:t>
        <a:bodyPr/>
        <a:lstStyle/>
        <a:p>
          <a:endParaRPr lang="en-US"/>
        </a:p>
      </dgm:t>
    </dgm:pt>
    <dgm:pt modelId="{75474FD7-4014-4633-8C90-7AD2CE7D0635}" type="sibTrans" cxnId="{4A4AB5B9-9F0D-436C-83CB-EBE45310E985}">
      <dgm:prSet/>
      <dgm:spPr/>
      <dgm:t>
        <a:bodyPr/>
        <a:lstStyle/>
        <a:p>
          <a:endParaRPr lang="en-US"/>
        </a:p>
      </dgm:t>
    </dgm:pt>
    <dgm:pt modelId="{07DE6FFB-4A96-4626-8CDB-4B15C34349B6}">
      <dgm:prSet phldrT="[Text]" custT="1"/>
      <dgm:spPr/>
      <dgm:t>
        <a:bodyPr/>
        <a:lstStyle/>
        <a:p>
          <a:r>
            <a:rPr lang="en-US" sz="1100" dirty="0"/>
            <a:t>Number of Platforms &amp; Orbits</a:t>
          </a:r>
        </a:p>
      </dgm:t>
    </dgm:pt>
    <dgm:pt modelId="{8A951416-D472-4C44-8752-0258E9A74AEB}" type="sibTrans" cxnId="{AE2263C8-6196-4D17-837F-F1A9C1BF7CFA}">
      <dgm:prSet/>
      <dgm:spPr/>
      <dgm:t>
        <a:bodyPr/>
        <a:lstStyle/>
        <a:p>
          <a:endParaRPr lang="en-US" sz="2800"/>
        </a:p>
      </dgm:t>
    </dgm:pt>
    <dgm:pt modelId="{DFBE4C3F-31ED-4625-AFAA-F13DDA3AE9FF}" type="parTrans" cxnId="{AE2263C8-6196-4D17-837F-F1A9C1BF7CFA}">
      <dgm:prSet/>
      <dgm:spPr/>
      <dgm:t>
        <a:bodyPr/>
        <a:lstStyle/>
        <a:p>
          <a:endParaRPr lang="en-US" sz="2800"/>
        </a:p>
      </dgm:t>
    </dgm:pt>
    <dgm:pt modelId="{4BACC315-4FAF-4AD9-9DB0-4CDEBBF25696}">
      <dgm:prSet phldrT="[Text]" custT="1"/>
      <dgm:spPr/>
      <dgm:t>
        <a:bodyPr/>
        <a:lstStyle/>
        <a:p>
          <a:r>
            <a:rPr lang="en-US" sz="1400" b="1" u="sng" dirty="0"/>
            <a:t>Assess Value</a:t>
          </a:r>
        </a:p>
      </dgm:t>
    </dgm:pt>
    <dgm:pt modelId="{F6DAB22F-37BB-4BB7-A30E-3E3053B69836}" type="parTrans" cxnId="{32581317-0754-4499-8E10-57B02AF4FA6E}">
      <dgm:prSet/>
      <dgm:spPr/>
      <dgm:t>
        <a:bodyPr/>
        <a:lstStyle/>
        <a:p>
          <a:endParaRPr lang="en-US"/>
        </a:p>
      </dgm:t>
    </dgm:pt>
    <dgm:pt modelId="{B6AB36FC-CD38-4B4A-8EE5-9932FFA22BAA}" type="sibTrans" cxnId="{32581317-0754-4499-8E10-57B02AF4FA6E}">
      <dgm:prSet/>
      <dgm:spPr/>
      <dgm:t>
        <a:bodyPr/>
        <a:lstStyle/>
        <a:p>
          <a:endParaRPr lang="en-US"/>
        </a:p>
      </dgm:t>
    </dgm:pt>
    <dgm:pt modelId="{C9C01FA3-0817-4B65-A525-A8E7C62360EF}">
      <dgm:prSet custT="1"/>
      <dgm:spPr/>
      <dgm:t>
        <a:bodyPr/>
        <a:lstStyle/>
        <a:p>
          <a:r>
            <a:rPr lang="en-US" sz="1200" dirty="0"/>
            <a:t>Place highest value on most important objectives</a:t>
          </a:r>
        </a:p>
      </dgm:t>
    </dgm:pt>
    <dgm:pt modelId="{E2530577-8404-45B0-B4A1-8BBCD1E81F77}" type="parTrans" cxnId="{358C3808-4DF4-4A10-81D6-1A1170CC1AF4}">
      <dgm:prSet/>
      <dgm:spPr/>
      <dgm:t>
        <a:bodyPr/>
        <a:lstStyle/>
        <a:p>
          <a:endParaRPr lang="en-US"/>
        </a:p>
      </dgm:t>
    </dgm:pt>
    <dgm:pt modelId="{61DCD034-E2EA-4B0F-BEBD-A2670A91A59A}" type="sibTrans" cxnId="{358C3808-4DF4-4A10-81D6-1A1170CC1AF4}">
      <dgm:prSet/>
      <dgm:spPr/>
      <dgm:t>
        <a:bodyPr/>
        <a:lstStyle/>
        <a:p>
          <a:endParaRPr lang="en-US"/>
        </a:p>
      </dgm:t>
    </dgm:pt>
    <dgm:pt modelId="{D9272C9B-D560-4750-B216-F7C11AD7D721}">
      <dgm:prSet custT="1"/>
      <dgm:spPr/>
      <dgm:t>
        <a:bodyPr/>
        <a:lstStyle/>
        <a:p>
          <a:r>
            <a:rPr lang="en-US" sz="1200" dirty="0"/>
            <a:t>Include credit for applications</a:t>
          </a:r>
        </a:p>
      </dgm:t>
    </dgm:pt>
    <dgm:pt modelId="{3BB74EEB-66C0-4137-BE61-432A07969A40}" type="parTrans" cxnId="{974DEE3A-3AD0-42F0-B063-680D604171BD}">
      <dgm:prSet/>
      <dgm:spPr/>
      <dgm:t>
        <a:bodyPr/>
        <a:lstStyle/>
        <a:p>
          <a:endParaRPr lang="en-US"/>
        </a:p>
      </dgm:t>
    </dgm:pt>
    <dgm:pt modelId="{9D436F6E-25EF-4E9D-AFFE-04E5461ADD98}" type="sibTrans" cxnId="{974DEE3A-3AD0-42F0-B063-680D604171BD}">
      <dgm:prSet/>
      <dgm:spPr/>
      <dgm:t>
        <a:bodyPr/>
        <a:lstStyle/>
        <a:p>
          <a:endParaRPr lang="en-US"/>
        </a:p>
      </dgm:t>
    </dgm:pt>
    <dgm:pt modelId="{738DD714-DD8B-4224-B3DD-4691D8C4C2A8}">
      <dgm:prSet custT="1"/>
      <dgm:spPr/>
      <dgm:t>
        <a:bodyPr/>
        <a:lstStyle/>
        <a:p>
          <a:r>
            <a:rPr lang="en-US" sz="1200" dirty="0"/>
            <a:t>Parameters: Spatial, Temporal, Spectral Range &amp; Sensitivity</a:t>
          </a:r>
          <a:endParaRPr lang="en-US" sz="1800" dirty="0"/>
        </a:p>
      </dgm:t>
    </dgm:pt>
    <dgm:pt modelId="{A4EB6CAD-79A4-4437-A121-BE705332BC7F}" type="sibTrans" cxnId="{6B362785-ECD7-4CB7-A32E-9CEF8ACF7876}">
      <dgm:prSet/>
      <dgm:spPr/>
      <dgm:t>
        <a:bodyPr/>
        <a:lstStyle/>
        <a:p>
          <a:endParaRPr lang="en-US" sz="2800"/>
        </a:p>
      </dgm:t>
    </dgm:pt>
    <dgm:pt modelId="{8C12E594-9781-43E6-9157-67795DEEF3F5}" type="parTrans" cxnId="{6B362785-ECD7-4CB7-A32E-9CEF8ACF7876}">
      <dgm:prSet/>
      <dgm:spPr/>
      <dgm:t>
        <a:bodyPr/>
        <a:lstStyle/>
        <a:p>
          <a:endParaRPr lang="en-US" sz="2800"/>
        </a:p>
      </dgm:t>
    </dgm:pt>
    <dgm:pt modelId="{E96C4F2F-C309-46F2-84C7-B33B29C4093E}" type="pres">
      <dgm:prSet presAssocID="{1BDA97D3-99BB-44CC-B873-3BB356CFF82A}" presName="diagram" presStyleCnt="0">
        <dgm:presLayoutVars>
          <dgm:dir/>
          <dgm:resizeHandles val="exact"/>
        </dgm:presLayoutVars>
      </dgm:prSet>
      <dgm:spPr/>
    </dgm:pt>
    <dgm:pt modelId="{2F64B57C-8AFD-4FDF-85EB-4519245A4F2B}" type="pres">
      <dgm:prSet presAssocID="{8B80D558-65E4-49C0-94A9-E455EDB51CD2}" presName="node" presStyleLbl="node1" presStyleIdx="0" presStyleCnt="8">
        <dgm:presLayoutVars>
          <dgm:bulletEnabled val="1"/>
        </dgm:presLayoutVars>
      </dgm:prSet>
      <dgm:spPr/>
    </dgm:pt>
    <dgm:pt modelId="{1424C330-662C-4CC8-A909-394D9828A848}" type="pres">
      <dgm:prSet presAssocID="{5B2C59DD-07C0-428C-88AC-E12EAAC5432E}" presName="sibTrans" presStyleLbl="sibTrans2D1" presStyleIdx="0" presStyleCnt="7"/>
      <dgm:spPr/>
    </dgm:pt>
    <dgm:pt modelId="{190D9C5F-5115-49D8-8FC7-8AE45340F1D0}" type="pres">
      <dgm:prSet presAssocID="{5B2C59DD-07C0-428C-88AC-E12EAAC5432E}" presName="connectorText" presStyleLbl="sibTrans2D1" presStyleIdx="0" presStyleCnt="7"/>
      <dgm:spPr/>
    </dgm:pt>
    <dgm:pt modelId="{CF750531-F1A8-4173-9460-D8E0AF0F3897}" type="pres">
      <dgm:prSet presAssocID="{09340F93-3548-4561-ADA6-31D27DFBFF42}" presName="node" presStyleLbl="node1" presStyleIdx="1" presStyleCnt="8">
        <dgm:presLayoutVars>
          <dgm:bulletEnabled val="1"/>
        </dgm:presLayoutVars>
      </dgm:prSet>
      <dgm:spPr/>
    </dgm:pt>
    <dgm:pt modelId="{8CC574A3-8463-44AA-BB62-6A4FAA036F3B}" type="pres">
      <dgm:prSet presAssocID="{25E761B3-4657-4B0C-AD6B-266883DF8367}" presName="sibTrans" presStyleLbl="sibTrans2D1" presStyleIdx="1" presStyleCnt="7"/>
      <dgm:spPr/>
    </dgm:pt>
    <dgm:pt modelId="{BA1A332D-1054-4E71-97AF-B9B0CC5D72D2}" type="pres">
      <dgm:prSet presAssocID="{25E761B3-4657-4B0C-AD6B-266883DF8367}" presName="connectorText" presStyleLbl="sibTrans2D1" presStyleIdx="1" presStyleCnt="7"/>
      <dgm:spPr/>
    </dgm:pt>
    <dgm:pt modelId="{D192AF4E-236F-495F-9A8F-3454F0F7A491}" type="pres">
      <dgm:prSet presAssocID="{68F711A0-F042-478E-84F2-BB646C998CF2}" presName="node" presStyleLbl="node1" presStyleIdx="2" presStyleCnt="8">
        <dgm:presLayoutVars>
          <dgm:bulletEnabled val="1"/>
        </dgm:presLayoutVars>
      </dgm:prSet>
      <dgm:spPr/>
    </dgm:pt>
    <dgm:pt modelId="{E0D94C62-1287-4871-A030-97F7858AD713}" type="pres">
      <dgm:prSet presAssocID="{23ECA6CF-A307-42DD-9DF7-490716B3A44C}" presName="sibTrans" presStyleLbl="sibTrans2D1" presStyleIdx="2" presStyleCnt="7"/>
      <dgm:spPr/>
    </dgm:pt>
    <dgm:pt modelId="{36695D2C-5F7B-4DFE-A096-0061B0B5C58E}" type="pres">
      <dgm:prSet presAssocID="{23ECA6CF-A307-42DD-9DF7-490716B3A44C}" presName="connectorText" presStyleLbl="sibTrans2D1" presStyleIdx="2" presStyleCnt="7"/>
      <dgm:spPr/>
    </dgm:pt>
    <dgm:pt modelId="{9DA6CD72-88D9-4D0B-BD60-FFB50C9BD76E}" type="pres">
      <dgm:prSet presAssocID="{BFB22E60-7EC6-4CBC-B68A-6DBEF329225B}" presName="node" presStyleLbl="node1" presStyleIdx="3" presStyleCnt="8">
        <dgm:presLayoutVars>
          <dgm:bulletEnabled val="1"/>
        </dgm:presLayoutVars>
      </dgm:prSet>
      <dgm:spPr/>
    </dgm:pt>
    <dgm:pt modelId="{539CAE4A-F002-490D-A41A-F7DB88541360}" type="pres">
      <dgm:prSet presAssocID="{17F3E15D-40BF-4D80-AE5D-179419B4DA66}" presName="sibTrans" presStyleLbl="sibTrans2D1" presStyleIdx="3" presStyleCnt="7"/>
      <dgm:spPr/>
    </dgm:pt>
    <dgm:pt modelId="{2EF377FC-8578-47EE-963B-627C0B38DE9B}" type="pres">
      <dgm:prSet presAssocID="{17F3E15D-40BF-4D80-AE5D-179419B4DA66}" presName="connectorText" presStyleLbl="sibTrans2D1" presStyleIdx="3" presStyleCnt="7"/>
      <dgm:spPr/>
    </dgm:pt>
    <dgm:pt modelId="{D2FA6ED2-12FE-4B11-A16B-8CE1EEF0FD69}" type="pres">
      <dgm:prSet presAssocID="{4BACC315-4FAF-4AD9-9DB0-4CDEBBF25696}" presName="node" presStyleLbl="node1" presStyleIdx="4" presStyleCnt="8">
        <dgm:presLayoutVars>
          <dgm:bulletEnabled val="1"/>
        </dgm:presLayoutVars>
      </dgm:prSet>
      <dgm:spPr/>
    </dgm:pt>
    <dgm:pt modelId="{9C8C3E74-5A81-4854-ADD5-C8B47845115D}" type="pres">
      <dgm:prSet presAssocID="{B6AB36FC-CD38-4B4A-8EE5-9932FFA22BAA}" presName="sibTrans" presStyleLbl="sibTrans2D1" presStyleIdx="4" presStyleCnt="7"/>
      <dgm:spPr/>
    </dgm:pt>
    <dgm:pt modelId="{29701C74-E95A-46AA-8840-7BE17011D0DD}" type="pres">
      <dgm:prSet presAssocID="{B6AB36FC-CD38-4B4A-8EE5-9932FFA22BAA}" presName="connectorText" presStyleLbl="sibTrans2D1" presStyleIdx="4" presStyleCnt="7"/>
      <dgm:spPr/>
    </dgm:pt>
    <dgm:pt modelId="{DE30FDEC-A50F-48F8-9386-7C2283BB9BB6}" type="pres">
      <dgm:prSet presAssocID="{A17643E0-C9A0-46BC-9FF5-6D33B1BC3CCE}" presName="node" presStyleLbl="node1" presStyleIdx="5" presStyleCnt="8">
        <dgm:presLayoutVars>
          <dgm:bulletEnabled val="1"/>
        </dgm:presLayoutVars>
      </dgm:prSet>
      <dgm:spPr/>
    </dgm:pt>
    <dgm:pt modelId="{C69D994C-A697-4E00-BD54-D43B8681004C}" type="pres">
      <dgm:prSet presAssocID="{29D985FA-6D0C-4AD5-AF5C-C59037135C19}" presName="sibTrans" presStyleLbl="sibTrans2D1" presStyleIdx="5" presStyleCnt="7"/>
      <dgm:spPr/>
    </dgm:pt>
    <dgm:pt modelId="{57B85A0C-63A2-436F-8088-43DECC2BF58B}" type="pres">
      <dgm:prSet presAssocID="{29D985FA-6D0C-4AD5-AF5C-C59037135C19}" presName="connectorText" presStyleLbl="sibTrans2D1" presStyleIdx="5" presStyleCnt="7"/>
      <dgm:spPr/>
    </dgm:pt>
    <dgm:pt modelId="{9B17532C-1A03-4F67-B983-5B22830454CA}" type="pres">
      <dgm:prSet presAssocID="{6C5CC979-106A-4168-9BC2-8AF96C4AC543}" presName="node" presStyleLbl="node1" presStyleIdx="6" presStyleCnt="8">
        <dgm:presLayoutVars>
          <dgm:bulletEnabled val="1"/>
        </dgm:presLayoutVars>
      </dgm:prSet>
      <dgm:spPr/>
    </dgm:pt>
    <dgm:pt modelId="{A43486ED-7819-4635-981D-7E6EE403A9FF}" type="pres">
      <dgm:prSet presAssocID="{55FCB4D4-CFA7-497A-B7BF-C0758252151E}" presName="sibTrans" presStyleLbl="sibTrans2D1" presStyleIdx="6" presStyleCnt="7"/>
      <dgm:spPr/>
    </dgm:pt>
    <dgm:pt modelId="{92CA655E-B8B1-4F4D-817E-4BE0D2D291BF}" type="pres">
      <dgm:prSet presAssocID="{55FCB4D4-CFA7-497A-B7BF-C0758252151E}" presName="connectorText" presStyleLbl="sibTrans2D1" presStyleIdx="6" presStyleCnt="7"/>
      <dgm:spPr/>
    </dgm:pt>
    <dgm:pt modelId="{9C27DE43-E70E-49FE-980D-0B9B9805DFA4}" type="pres">
      <dgm:prSet presAssocID="{2C9770AE-A878-4E65-A1E7-2C80D325A1C9}" presName="node" presStyleLbl="node1" presStyleIdx="7" presStyleCnt="8">
        <dgm:presLayoutVars>
          <dgm:bulletEnabled val="1"/>
        </dgm:presLayoutVars>
      </dgm:prSet>
      <dgm:spPr/>
    </dgm:pt>
  </dgm:ptLst>
  <dgm:cxnLst>
    <dgm:cxn modelId="{42D49A00-EF24-4845-8AED-3C1E35B3EC5E}" type="presOf" srcId="{8B80D558-65E4-49C0-94A9-E455EDB51CD2}" destId="{2F64B57C-8AFD-4FDF-85EB-4519245A4F2B}" srcOrd="0" destOrd="0" presId="urn:microsoft.com/office/officeart/2005/8/layout/process5"/>
    <dgm:cxn modelId="{4E889002-F9DF-4A0F-B436-CF5E1DB8806F}" type="presOf" srcId="{5B2C59DD-07C0-428C-88AC-E12EAAC5432E}" destId="{1424C330-662C-4CC8-A909-394D9828A848}" srcOrd="0" destOrd="0" presId="urn:microsoft.com/office/officeart/2005/8/layout/process5"/>
    <dgm:cxn modelId="{358C3808-4DF4-4A10-81D6-1A1170CC1AF4}" srcId="{4BACC315-4FAF-4AD9-9DB0-4CDEBBF25696}" destId="{C9C01FA3-0817-4B65-A525-A8E7C62360EF}" srcOrd="0" destOrd="0" parTransId="{E2530577-8404-45B0-B4A1-8BBCD1E81F77}" sibTransId="{61DCD034-E2EA-4B0F-BEBD-A2670A91A59A}"/>
    <dgm:cxn modelId="{3398C909-EB41-4AED-8B6E-E7C8C68CB3B9}" type="presOf" srcId="{D6A96997-51E4-4ACC-A48D-2A1CD1668677}" destId="{9DA6CD72-88D9-4D0B-BD60-FFB50C9BD76E}" srcOrd="0" destOrd="1" presId="urn:microsoft.com/office/officeart/2005/8/layout/process5"/>
    <dgm:cxn modelId="{D8C3B516-F086-4EB2-A91C-43D0197EF8E5}" type="presOf" srcId="{D9272C9B-D560-4750-B216-F7C11AD7D721}" destId="{D2FA6ED2-12FE-4B11-A16B-8CE1EEF0FD69}" srcOrd="0" destOrd="2" presId="urn:microsoft.com/office/officeart/2005/8/layout/process5"/>
    <dgm:cxn modelId="{32581317-0754-4499-8E10-57B02AF4FA6E}" srcId="{1BDA97D3-99BB-44CC-B873-3BB356CFF82A}" destId="{4BACC315-4FAF-4AD9-9DB0-4CDEBBF25696}" srcOrd="4" destOrd="0" parTransId="{F6DAB22F-37BB-4BB7-A30E-3E3053B69836}" sibTransId="{B6AB36FC-CD38-4B4A-8EE5-9932FFA22BAA}"/>
    <dgm:cxn modelId="{45099A1A-7B05-4DA4-89AC-B61D62824664}" type="presOf" srcId="{5A17E0B9-5911-456D-92BC-E9A82788715C}" destId="{2F64B57C-8AFD-4FDF-85EB-4519245A4F2B}" srcOrd="0" destOrd="2" presId="urn:microsoft.com/office/officeart/2005/8/layout/process5"/>
    <dgm:cxn modelId="{5A27AB1A-A098-4747-B7BF-2B4BACF7D09C}" type="presOf" srcId="{A44663FC-A49A-4DF1-B411-966AE7FD7C0B}" destId="{9B17532C-1A03-4F67-B983-5B22830454CA}" srcOrd="0" destOrd="4" presId="urn:microsoft.com/office/officeart/2005/8/layout/process5"/>
    <dgm:cxn modelId="{96D73020-8D9A-44D0-AAEC-0662BCBAA43A}" srcId="{2C9770AE-A878-4E65-A1E7-2C80D325A1C9}" destId="{F70F5003-8372-4389-86A0-314658A1ED4C}" srcOrd="1" destOrd="0" parTransId="{38DD7821-8C6F-4663-AE39-4D2DB920EC49}" sibTransId="{2B68D81C-11F5-4F8A-8700-13E9A70C0D74}"/>
    <dgm:cxn modelId="{EC305320-7B0A-4C3E-8478-9223D414F7EF}" type="presOf" srcId="{778C2ADD-D702-4D8E-B6F6-723ED15952F0}" destId="{2F64B57C-8AFD-4FDF-85EB-4519245A4F2B}" srcOrd="0" destOrd="4" presId="urn:microsoft.com/office/officeart/2005/8/layout/process5"/>
    <dgm:cxn modelId="{1BE3F426-72FF-40E2-8535-9BB6EEA4BF3E}" type="presOf" srcId="{29D985FA-6D0C-4AD5-AF5C-C59037135C19}" destId="{57B85A0C-63A2-436F-8088-43DECC2BF58B}" srcOrd="1" destOrd="0" presId="urn:microsoft.com/office/officeart/2005/8/layout/process5"/>
    <dgm:cxn modelId="{6C5C9C2F-5F37-47C5-B8F0-57AB2925C969}" type="presOf" srcId="{9F18DBF1-B83A-4944-82DE-DD9C60DE66E6}" destId="{CF750531-F1A8-4173-9460-D8E0AF0F3897}" srcOrd="0" destOrd="2" presId="urn:microsoft.com/office/officeart/2005/8/layout/process5"/>
    <dgm:cxn modelId="{8BCC5436-7A69-4A01-AD2D-7D4F14D420C4}" type="presOf" srcId="{C9C01FA3-0817-4B65-A525-A8E7C62360EF}" destId="{D2FA6ED2-12FE-4B11-A16B-8CE1EEF0FD69}" srcOrd="0" destOrd="1" presId="urn:microsoft.com/office/officeart/2005/8/layout/process5"/>
    <dgm:cxn modelId="{52A11337-5D94-486B-A88A-9CC14DD3E50B}" type="presOf" srcId="{B6AB36FC-CD38-4B4A-8EE5-9932FFA22BAA}" destId="{29701C74-E95A-46AA-8840-7BE17011D0DD}" srcOrd="1" destOrd="0" presId="urn:microsoft.com/office/officeart/2005/8/layout/process5"/>
    <dgm:cxn modelId="{28D68638-1E36-4F40-8B64-5CEA2EEC7CFF}" type="presOf" srcId="{196AC69E-8536-4489-ADC9-94F10769187E}" destId="{9B17532C-1A03-4F67-B983-5B22830454CA}" srcOrd="0" destOrd="1" presId="urn:microsoft.com/office/officeart/2005/8/layout/process5"/>
    <dgm:cxn modelId="{974DEE3A-3AD0-42F0-B063-680D604171BD}" srcId="{4BACC315-4FAF-4AD9-9DB0-4CDEBBF25696}" destId="{D9272C9B-D560-4750-B216-F7C11AD7D721}" srcOrd="1" destOrd="0" parTransId="{3BB74EEB-66C0-4137-BE61-432A07969A40}" sibTransId="{9D436F6E-25EF-4E9D-AFFE-04E5461ADD98}"/>
    <dgm:cxn modelId="{120C2D3B-0182-41AC-9C52-08BEDCCF3D8E}" srcId="{09340F93-3548-4561-ADA6-31D27DFBFF42}" destId="{9F18DBF1-B83A-4944-82DE-DD9C60DE66E6}" srcOrd="1" destOrd="0" parTransId="{ADC93B2C-7373-49DF-81D6-39AA1AB8B085}" sibTransId="{4BEAA70D-7E93-473E-8180-6473778BD3C1}"/>
    <dgm:cxn modelId="{4FFF443F-AF56-4DB4-8F1D-3185E2682978}" srcId="{6C5CC979-106A-4168-9BC2-8AF96C4AC543}" destId="{5BFB4CB2-AAC0-44E8-B928-D0A76207D029}" srcOrd="1" destOrd="0" parTransId="{7239F4C7-8162-4CD3-89AF-43F6061B72CA}" sibTransId="{8204CCF3-136C-425D-94FE-52A749608801}"/>
    <dgm:cxn modelId="{13D29A43-007B-4942-BEEB-E5FF2E1077A3}" type="presOf" srcId="{8ADD4FA5-6976-446B-93F9-A6563590ECAA}" destId="{D192AF4E-236F-495F-9A8F-3454F0F7A491}" srcOrd="0" destOrd="1" presId="urn:microsoft.com/office/officeart/2005/8/layout/process5"/>
    <dgm:cxn modelId="{97795D47-66A3-4925-8EF7-9B6ED3F4ABB0}" type="presOf" srcId="{B6AB36FC-CD38-4B4A-8EE5-9932FFA22BAA}" destId="{9C8C3E74-5A81-4854-ADD5-C8B47845115D}" srcOrd="0" destOrd="0" presId="urn:microsoft.com/office/officeart/2005/8/layout/process5"/>
    <dgm:cxn modelId="{C702004A-5CC1-4051-87AE-D507B237C0AB}" srcId="{09340F93-3548-4561-ADA6-31D27DFBFF42}" destId="{AD19CED2-480C-432B-B8E4-02D9C120F427}" srcOrd="0" destOrd="0" parTransId="{218B4299-2A1F-4502-AEB6-544141601097}" sibTransId="{020E8AE8-FFA6-4091-ACE2-73ECD52DE4DD}"/>
    <dgm:cxn modelId="{E3A3474B-3F7A-4EEA-A37F-B527AE0C6B46}" type="presOf" srcId="{23ECA6CF-A307-42DD-9DF7-490716B3A44C}" destId="{36695D2C-5F7B-4DFE-A096-0061B0B5C58E}" srcOrd="1" destOrd="0" presId="urn:microsoft.com/office/officeart/2005/8/layout/process5"/>
    <dgm:cxn modelId="{06589D52-48F4-4B1B-B833-06950009A05E}" srcId="{8B80D558-65E4-49C0-94A9-E455EDB51CD2}" destId="{5A17E0B9-5911-456D-92BC-E9A82788715C}" srcOrd="1" destOrd="0" parTransId="{018CD9CB-C697-4094-A6B6-918B12640EB6}" sibTransId="{317E2143-4662-4DE5-A40F-E074BD307F64}"/>
    <dgm:cxn modelId="{4A954B55-7DE2-4B5C-A864-176D0A61A8F4}" srcId="{68F711A0-F042-478E-84F2-BB646C998CF2}" destId="{90544587-D00E-4255-9A24-72D44F39C9A7}" srcOrd="1" destOrd="0" parTransId="{26979FFF-1D0D-4BA8-B183-257C3F52BA88}" sibTransId="{AD61C28E-A10A-49A3-B8DF-33C0E3268255}"/>
    <dgm:cxn modelId="{B6BC705B-5397-4B0D-B80D-870FD008B7C5}" type="presOf" srcId="{25E761B3-4657-4B0C-AD6B-266883DF8367}" destId="{BA1A332D-1054-4E71-97AF-B9B0CC5D72D2}" srcOrd="1" destOrd="0" presId="urn:microsoft.com/office/officeart/2005/8/layout/process5"/>
    <dgm:cxn modelId="{60A51060-3FDB-45CF-A887-3AB93E7D7AA0}" type="presOf" srcId="{5B2C59DD-07C0-428C-88AC-E12EAAC5432E}" destId="{190D9C5F-5115-49D8-8FC7-8AE45340F1D0}" srcOrd="1" destOrd="0" presId="urn:microsoft.com/office/officeart/2005/8/layout/process5"/>
    <dgm:cxn modelId="{6D4E8461-9D01-4ED4-881B-63DF39922BBF}" type="presOf" srcId="{09340F93-3548-4561-ADA6-31D27DFBFF42}" destId="{CF750531-F1A8-4173-9460-D8E0AF0F3897}" srcOrd="0" destOrd="0" presId="urn:microsoft.com/office/officeart/2005/8/layout/process5"/>
    <dgm:cxn modelId="{59EA4364-C3A0-43D8-AC88-24B6641FCDEA}" type="presOf" srcId="{A17643E0-C9A0-46BC-9FF5-6D33B1BC3CCE}" destId="{DE30FDEC-A50F-48F8-9386-7C2283BB9BB6}" srcOrd="0" destOrd="0" presId="urn:microsoft.com/office/officeart/2005/8/layout/process5"/>
    <dgm:cxn modelId="{65E81365-2FDC-4078-B025-336AB50E21F2}" srcId="{1BDA97D3-99BB-44CC-B873-3BB356CFF82A}" destId="{6C5CC979-106A-4168-9BC2-8AF96C4AC543}" srcOrd="6" destOrd="0" parTransId="{3529C14B-AEFE-4852-8AE3-6D1D56343030}" sibTransId="{55FCB4D4-CFA7-497A-B7BF-C0758252151E}"/>
    <dgm:cxn modelId="{F345A865-A972-4693-AD47-9238B4033C7B}" srcId="{A17643E0-C9A0-46BC-9FF5-6D33B1BC3CCE}" destId="{A560671D-7786-4B22-81D0-28C450B3C41A}" srcOrd="0" destOrd="0" parTransId="{98E0EB7D-C535-4B7A-B9AC-C351E1F1422F}" sibTransId="{B08D287C-865D-4F28-A9B3-E8FC731E947C}"/>
    <dgm:cxn modelId="{C1F1F567-72AB-4B6C-8B3D-FFD27D217BAF}" type="presOf" srcId="{29D985FA-6D0C-4AD5-AF5C-C59037135C19}" destId="{C69D994C-A697-4E00-BD54-D43B8681004C}" srcOrd="0" destOrd="0" presId="urn:microsoft.com/office/officeart/2005/8/layout/process5"/>
    <dgm:cxn modelId="{EA35006F-4137-4EC3-B89A-07975BEBABBE}" type="presOf" srcId="{1BDA97D3-99BB-44CC-B873-3BB356CFF82A}" destId="{E96C4F2F-C309-46F2-84C7-B33B29C4093E}" srcOrd="0" destOrd="0" presId="urn:microsoft.com/office/officeart/2005/8/layout/process5"/>
    <dgm:cxn modelId="{DECBF072-7F66-4DB3-AA21-7F43985D1A61}" srcId="{6C5CC979-106A-4168-9BC2-8AF96C4AC543}" destId="{196AC69E-8536-4489-ADC9-94F10769187E}" srcOrd="0" destOrd="0" parTransId="{738244EE-BAC2-4455-8324-F5165E08A200}" sibTransId="{FA371AFE-0EC3-4B98-BFA5-A4064F8CE416}"/>
    <dgm:cxn modelId="{B5021576-6431-4B70-A3C9-B749A88D3490}" srcId="{68F711A0-F042-478E-84F2-BB646C998CF2}" destId="{8ADD4FA5-6976-446B-93F9-A6563590ECAA}" srcOrd="0" destOrd="0" parTransId="{121849E3-55D2-4DC9-8835-7F1CAA766493}" sibTransId="{BF311528-DC1D-4D28-B4DD-273E78E1F1AD}"/>
    <dgm:cxn modelId="{2BBCE076-234F-4CCF-9244-F301C45888B2}" srcId="{1BDA97D3-99BB-44CC-B873-3BB356CFF82A}" destId="{A17643E0-C9A0-46BC-9FF5-6D33B1BC3CCE}" srcOrd="5" destOrd="0" parTransId="{EAFA2F73-3E36-4371-829A-0CB285BA3786}" sibTransId="{29D985FA-6D0C-4AD5-AF5C-C59037135C19}"/>
    <dgm:cxn modelId="{5B63E07D-C534-4CC9-A490-CB10DE397F2B}" srcId="{8B80D558-65E4-49C0-94A9-E455EDB51CD2}" destId="{778C2ADD-D702-4D8E-B6F6-723ED15952F0}" srcOrd="3" destOrd="0" parTransId="{1FBEF936-4B1E-4FF3-9D30-8122127AD794}" sibTransId="{937FC5B8-1D12-4C3A-8384-870E30571C66}"/>
    <dgm:cxn modelId="{6B362785-ECD7-4CB7-A32E-9CEF8ACF7876}" srcId="{BFB22E60-7EC6-4CBC-B68A-6DBEF329225B}" destId="{738DD714-DD8B-4224-B3DD-4691D8C4C2A8}" srcOrd="1" destOrd="0" parTransId="{8C12E594-9781-43E6-9157-67795DEEF3F5}" sibTransId="{A4EB6CAD-79A4-4437-A121-BE705332BC7F}"/>
    <dgm:cxn modelId="{66A5DC88-332C-44D1-8E09-442C845FB338}" type="presOf" srcId="{594A691D-CC98-4BD3-9361-0F25272EDBF7}" destId="{9B17532C-1A03-4F67-B983-5B22830454CA}" srcOrd="0" destOrd="3" presId="urn:microsoft.com/office/officeart/2005/8/layout/process5"/>
    <dgm:cxn modelId="{B890D889-9FF0-4A95-A303-C5D665BCEE92}" type="presOf" srcId="{25E761B3-4657-4B0C-AD6B-266883DF8367}" destId="{8CC574A3-8463-44AA-BB62-6A4FAA036F3B}" srcOrd="0" destOrd="0" presId="urn:microsoft.com/office/officeart/2005/8/layout/process5"/>
    <dgm:cxn modelId="{1955B68D-3025-43CF-962F-FFDD3AF1C94A}" srcId="{1BDA97D3-99BB-44CC-B873-3BB356CFF82A}" destId="{2C9770AE-A878-4E65-A1E7-2C80D325A1C9}" srcOrd="7" destOrd="0" parTransId="{EBA8C77A-FEA2-4927-9A6E-1160F0AFC7A4}" sibTransId="{AA08211A-7C36-4189-99EE-C004E98E6F6D}"/>
    <dgm:cxn modelId="{B7D33894-A2FE-49EE-885A-99D7283FC929}" type="presOf" srcId="{6C5CC979-106A-4168-9BC2-8AF96C4AC543}" destId="{9B17532C-1A03-4F67-B983-5B22830454CA}" srcOrd="0" destOrd="0" presId="urn:microsoft.com/office/officeart/2005/8/layout/process5"/>
    <dgm:cxn modelId="{2CC0CE94-60FE-4E37-B984-E51D525F7DF2}" type="presOf" srcId="{5BFB4CB2-AAC0-44E8-B928-D0A76207D029}" destId="{9B17532C-1A03-4F67-B983-5B22830454CA}" srcOrd="0" destOrd="2" presId="urn:microsoft.com/office/officeart/2005/8/layout/process5"/>
    <dgm:cxn modelId="{B15ED296-2041-41D8-B7B8-E6C2B0F5CFF1}" type="presOf" srcId="{4BACC315-4FAF-4AD9-9DB0-4CDEBBF25696}" destId="{D2FA6ED2-12FE-4B11-A16B-8CE1EEF0FD69}" srcOrd="0" destOrd="0" presId="urn:microsoft.com/office/officeart/2005/8/layout/process5"/>
    <dgm:cxn modelId="{58422D9A-991F-48A4-970D-60ADA82607DD}" type="presOf" srcId="{AD19CED2-480C-432B-B8E4-02D9C120F427}" destId="{CF750531-F1A8-4173-9460-D8E0AF0F3897}" srcOrd="0" destOrd="1" presId="urn:microsoft.com/office/officeart/2005/8/layout/process5"/>
    <dgm:cxn modelId="{19F03E9F-10F6-46EF-A537-BEDBC607D6EA}" srcId="{6C5CC979-106A-4168-9BC2-8AF96C4AC543}" destId="{A44663FC-A49A-4DF1-B411-966AE7FD7C0B}" srcOrd="3" destOrd="0" parTransId="{5C342E75-FFFB-47C4-B76D-78BAB4AF8005}" sibTransId="{7C14839F-A698-46BC-AC8C-143F293B79BF}"/>
    <dgm:cxn modelId="{578D0EA1-F599-40A2-A84D-4CEACF7745E2}" type="presOf" srcId="{23ECA6CF-A307-42DD-9DF7-490716B3A44C}" destId="{E0D94C62-1287-4871-A030-97F7858AD713}" srcOrd="0" destOrd="0" presId="urn:microsoft.com/office/officeart/2005/8/layout/process5"/>
    <dgm:cxn modelId="{383B95A3-5ADA-471F-9A27-AAC6D5EE1DFF}" type="presOf" srcId="{EE50DC22-8A7B-400B-9301-96F6ED6228D4}" destId="{CF750531-F1A8-4173-9460-D8E0AF0F3897}" srcOrd="0" destOrd="3" presId="urn:microsoft.com/office/officeart/2005/8/layout/process5"/>
    <dgm:cxn modelId="{878E91A4-C693-42A1-AC3D-B225BFFA1962}" srcId="{A17643E0-C9A0-46BC-9FF5-6D33B1BC3CCE}" destId="{87E634DC-FB13-48B1-9B19-4DEEB80FC41F}" srcOrd="1" destOrd="0" parTransId="{0DF8FEF9-29EF-4AF9-8234-1B72EB474DBC}" sibTransId="{B12E1444-7CCD-4D71-BE64-184D9BC35C30}"/>
    <dgm:cxn modelId="{7B37A7A4-B62F-4EA3-AD91-36FAE1D849C8}" type="presOf" srcId="{A83708C5-34F9-4917-B3BA-F43ED620DFD5}" destId="{9C27DE43-E70E-49FE-980D-0B9B9805DFA4}" srcOrd="0" destOrd="1" presId="urn:microsoft.com/office/officeart/2005/8/layout/process5"/>
    <dgm:cxn modelId="{20AB20A9-9449-41B4-8EBE-7E7F17C2FD8D}" srcId="{1BDA97D3-99BB-44CC-B873-3BB356CFF82A}" destId="{09340F93-3548-4561-ADA6-31D27DFBFF42}" srcOrd="1" destOrd="0" parTransId="{68A88E22-9C69-4CFC-8928-D0579E169C9F}" sibTransId="{25E761B3-4657-4B0C-AD6B-266883DF8367}"/>
    <dgm:cxn modelId="{2A30E2B0-E62A-4728-9ED8-6250B1D671F4}" type="presOf" srcId="{738DD714-DD8B-4224-B3DD-4691D8C4C2A8}" destId="{9DA6CD72-88D9-4D0B-BD60-FFB50C9BD76E}" srcOrd="0" destOrd="2" presId="urn:microsoft.com/office/officeart/2005/8/layout/process5"/>
    <dgm:cxn modelId="{D22641B2-F523-45E1-98A8-FF9CD5285ABB}" srcId="{1BDA97D3-99BB-44CC-B873-3BB356CFF82A}" destId="{8B80D558-65E4-49C0-94A9-E455EDB51CD2}" srcOrd="0" destOrd="0" parTransId="{ACDC4241-81D0-41EA-ADDA-9F84F9B614FF}" sibTransId="{5B2C59DD-07C0-428C-88AC-E12EAAC5432E}"/>
    <dgm:cxn modelId="{3AA314B4-9AF0-4DAB-8C15-93D461365E5C}" srcId="{1BDA97D3-99BB-44CC-B873-3BB356CFF82A}" destId="{68F711A0-F042-478E-84F2-BB646C998CF2}" srcOrd="2" destOrd="0" parTransId="{3FB77ED4-664E-4CCD-9096-0B3202C6AF42}" sibTransId="{23ECA6CF-A307-42DD-9DF7-490716B3A44C}"/>
    <dgm:cxn modelId="{B28322B7-1C94-4E1C-82EC-1FF7DDCB89D0}" type="presOf" srcId="{2C9770AE-A878-4E65-A1E7-2C80D325A1C9}" destId="{9C27DE43-E70E-49FE-980D-0B9B9805DFA4}" srcOrd="0" destOrd="0" presId="urn:microsoft.com/office/officeart/2005/8/layout/process5"/>
    <dgm:cxn modelId="{801BAEB7-66B2-4F8B-9CE8-619B7CDE7CA3}" type="presOf" srcId="{55FCB4D4-CFA7-497A-B7BF-C0758252151E}" destId="{92CA655E-B8B1-4F4D-817E-4BE0D2D291BF}" srcOrd="1" destOrd="0" presId="urn:microsoft.com/office/officeart/2005/8/layout/process5"/>
    <dgm:cxn modelId="{4A4AB5B9-9F0D-436C-83CB-EBE45310E985}" srcId="{09340F93-3548-4561-ADA6-31D27DFBFF42}" destId="{EE50DC22-8A7B-400B-9301-96F6ED6228D4}" srcOrd="2" destOrd="0" parTransId="{00F84C2D-251B-4999-A10C-5BC971BFAD22}" sibTransId="{75474FD7-4014-4633-8C90-7AD2CE7D0635}"/>
    <dgm:cxn modelId="{2A39E1BA-8C91-4BD8-9027-7422EA38B2AF}" type="presOf" srcId="{87E634DC-FB13-48B1-9B19-4DEEB80FC41F}" destId="{DE30FDEC-A50F-48F8-9386-7C2283BB9BB6}" srcOrd="0" destOrd="2" presId="urn:microsoft.com/office/officeart/2005/8/layout/process5"/>
    <dgm:cxn modelId="{278903BB-D29D-45B2-9CF9-AEAE4136BAC0}" srcId="{BFB22E60-7EC6-4CBC-B68A-6DBEF329225B}" destId="{D6A96997-51E4-4ACC-A48D-2A1CD1668677}" srcOrd="0" destOrd="0" parTransId="{6E600BE9-2C64-40DD-B5F8-531B4D445CD6}" sibTransId="{CCA80C1C-9749-4310-BC84-753C02C6CAF1}"/>
    <dgm:cxn modelId="{AE2263C8-6196-4D17-837F-F1A9C1BF7CFA}" srcId="{8B80D558-65E4-49C0-94A9-E455EDB51CD2}" destId="{07DE6FFB-4A96-4626-8CDB-4B15C34349B6}" srcOrd="0" destOrd="0" parTransId="{DFBE4C3F-31ED-4625-AFAA-F13DDA3AE9FF}" sibTransId="{8A951416-D472-4C44-8752-0258E9A74AEB}"/>
    <dgm:cxn modelId="{336E85CA-E550-49CC-8333-EAB98BBC4286}" type="presOf" srcId="{17F3E15D-40BF-4D80-AE5D-179419B4DA66}" destId="{2EF377FC-8578-47EE-963B-627C0B38DE9B}" srcOrd="1" destOrd="0" presId="urn:microsoft.com/office/officeart/2005/8/layout/process5"/>
    <dgm:cxn modelId="{783724CC-FDF9-45B2-B42B-5F6F29BAA06C}" type="presOf" srcId="{90544587-D00E-4255-9A24-72D44F39C9A7}" destId="{D192AF4E-236F-495F-9A8F-3454F0F7A491}" srcOrd="0" destOrd="2" presId="urn:microsoft.com/office/officeart/2005/8/layout/process5"/>
    <dgm:cxn modelId="{3E1843CC-86AF-41CA-BD78-0E88CCC53E04}" srcId="{8B80D558-65E4-49C0-94A9-E455EDB51CD2}" destId="{16D587C3-2A8B-49A7-8C95-7CFEF8B5475D}" srcOrd="2" destOrd="0" parTransId="{C3258B81-6869-4A25-A799-E7C7F2E65BE9}" sibTransId="{14B07798-A88B-4ACC-BA99-CD15B4B817F8}"/>
    <dgm:cxn modelId="{C9585CCE-7323-45BB-97D0-627E3D9678B6}" type="presOf" srcId="{16D587C3-2A8B-49A7-8C95-7CFEF8B5475D}" destId="{2F64B57C-8AFD-4FDF-85EB-4519245A4F2B}" srcOrd="0" destOrd="3" presId="urn:microsoft.com/office/officeart/2005/8/layout/process5"/>
    <dgm:cxn modelId="{660217CF-8A96-462C-9AAA-12900980AEE5}" type="presOf" srcId="{68F711A0-F042-478E-84F2-BB646C998CF2}" destId="{D192AF4E-236F-495F-9A8F-3454F0F7A491}" srcOrd="0" destOrd="0" presId="urn:microsoft.com/office/officeart/2005/8/layout/process5"/>
    <dgm:cxn modelId="{8BCA90D8-CF40-4365-BF10-40615DBE369F}" type="presOf" srcId="{F70F5003-8372-4389-86A0-314658A1ED4C}" destId="{9C27DE43-E70E-49FE-980D-0B9B9805DFA4}" srcOrd="0" destOrd="2" presId="urn:microsoft.com/office/officeart/2005/8/layout/process5"/>
    <dgm:cxn modelId="{33625FDD-B3D9-422B-95DD-05DF3211D901}" type="presOf" srcId="{07DE6FFB-4A96-4626-8CDB-4B15C34349B6}" destId="{2F64B57C-8AFD-4FDF-85EB-4519245A4F2B}" srcOrd="0" destOrd="1" presId="urn:microsoft.com/office/officeart/2005/8/layout/process5"/>
    <dgm:cxn modelId="{B3C42BDF-76BF-4A90-A433-FCBA3877666B}" type="presOf" srcId="{55FCB4D4-CFA7-497A-B7BF-C0758252151E}" destId="{A43486ED-7819-4635-981D-7E6EE403A9FF}" srcOrd="0" destOrd="0" presId="urn:microsoft.com/office/officeart/2005/8/layout/process5"/>
    <dgm:cxn modelId="{39F711E1-3597-4D25-8E97-2E72B051161B}" srcId="{8B80D558-65E4-49C0-94A9-E455EDB51CD2}" destId="{57F7D8A9-520B-4D06-86B5-BF5AEAAF37C1}" srcOrd="4" destOrd="0" parTransId="{0BB7186D-5EA6-44F7-A071-F1FE7EA1317B}" sibTransId="{A9A51373-5B9E-43DD-9A40-B64049972694}"/>
    <dgm:cxn modelId="{E8936FE1-0844-4416-B22F-32F2FED0D94F}" srcId="{2C9770AE-A878-4E65-A1E7-2C80D325A1C9}" destId="{A83708C5-34F9-4917-B3BA-F43ED620DFD5}" srcOrd="0" destOrd="0" parTransId="{151FD0B1-AC4A-43E3-B4B4-79B6891F2840}" sibTransId="{EB4B32D4-2401-4EE1-A947-D5911D0E13EC}"/>
    <dgm:cxn modelId="{FA8AD6E4-12F5-4958-B566-40218DA599C0}" type="presOf" srcId="{A560671D-7786-4B22-81D0-28C450B3C41A}" destId="{DE30FDEC-A50F-48F8-9386-7C2283BB9BB6}" srcOrd="0" destOrd="1" presId="urn:microsoft.com/office/officeart/2005/8/layout/process5"/>
    <dgm:cxn modelId="{7FA8D5E6-B007-455D-A6F7-F632FDE3316A}" type="presOf" srcId="{57F7D8A9-520B-4D06-86B5-BF5AEAAF37C1}" destId="{2F64B57C-8AFD-4FDF-85EB-4519245A4F2B}" srcOrd="0" destOrd="5" presId="urn:microsoft.com/office/officeart/2005/8/layout/process5"/>
    <dgm:cxn modelId="{FA96B5E7-ACE1-460A-B03D-728A7B5DDF47}" srcId="{6C5CC979-106A-4168-9BC2-8AF96C4AC543}" destId="{594A691D-CC98-4BD3-9361-0F25272EDBF7}" srcOrd="2" destOrd="0" parTransId="{DCFA2CBD-4444-4F3A-A56A-6CC61C443050}" sibTransId="{2731E93D-FBDB-45FF-891A-4DFDF106F447}"/>
    <dgm:cxn modelId="{06BFD0EB-A3D1-4F46-A61D-4FE7C386EB9B}" type="presOf" srcId="{17F3E15D-40BF-4D80-AE5D-179419B4DA66}" destId="{539CAE4A-F002-490D-A41A-F7DB88541360}" srcOrd="0" destOrd="0" presId="urn:microsoft.com/office/officeart/2005/8/layout/process5"/>
    <dgm:cxn modelId="{F63348EC-0837-45EE-9AF3-E9736AB315D4}" type="presOf" srcId="{BFB22E60-7EC6-4CBC-B68A-6DBEF329225B}" destId="{9DA6CD72-88D9-4D0B-BD60-FFB50C9BD76E}" srcOrd="0" destOrd="0" presId="urn:microsoft.com/office/officeart/2005/8/layout/process5"/>
    <dgm:cxn modelId="{1BF8A5EF-539D-4BD7-8B53-FFD8C6C000C5}" srcId="{1BDA97D3-99BB-44CC-B873-3BB356CFF82A}" destId="{BFB22E60-7EC6-4CBC-B68A-6DBEF329225B}" srcOrd="3" destOrd="0" parTransId="{D19A2977-71F8-49E2-9A1D-00EF2A7EB320}" sibTransId="{17F3E15D-40BF-4D80-AE5D-179419B4DA66}"/>
    <dgm:cxn modelId="{4D560A8C-6758-4EE5-99B0-4C78EA7C12E6}" type="presParOf" srcId="{E96C4F2F-C309-46F2-84C7-B33B29C4093E}" destId="{2F64B57C-8AFD-4FDF-85EB-4519245A4F2B}" srcOrd="0" destOrd="0" presId="urn:microsoft.com/office/officeart/2005/8/layout/process5"/>
    <dgm:cxn modelId="{BA3CDB29-31E2-4F31-BD02-DA94E0623C62}" type="presParOf" srcId="{E96C4F2F-C309-46F2-84C7-B33B29C4093E}" destId="{1424C330-662C-4CC8-A909-394D9828A848}" srcOrd="1" destOrd="0" presId="urn:microsoft.com/office/officeart/2005/8/layout/process5"/>
    <dgm:cxn modelId="{01382E77-CA46-4BD0-BD9B-8852BEC7C2BA}" type="presParOf" srcId="{1424C330-662C-4CC8-A909-394D9828A848}" destId="{190D9C5F-5115-49D8-8FC7-8AE45340F1D0}" srcOrd="0" destOrd="0" presId="urn:microsoft.com/office/officeart/2005/8/layout/process5"/>
    <dgm:cxn modelId="{670548A6-F1C2-4D43-B321-23379DBF8A27}" type="presParOf" srcId="{E96C4F2F-C309-46F2-84C7-B33B29C4093E}" destId="{CF750531-F1A8-4173-9460-D8E0AF0F3897}" srcOrd="2" destOrd="0" presId="urn:microsoft.com/office/officeart/2005/8/layout/process5"/>
    <dgm:cxn modelId="{D7BCAE9C-B144-4C25-B9B4-292B1A8DDCFD}" type="presParOf" srcId="{E96C4F2F-C309-46F2-84C7-B33B29C4093E}" destId="{8CC574A3-8463-44AA-BB62-6A4FAA036F3B}" srcOrd="3" destOrd="0" presId="urn:microsoft.com/office/officeart/2005/8/layout/process5"/>
    <dgm:cxn modelId="{2555BAEC-1E44-4758-BB1E-FF0DC5DCAE3B}" type="presParOf" srcId="{8CC574A3-8463-44AA-BB62-6A4FAA036F3B}" destId="{BA1A332D-1054-4E71-97AF-B9B0CC5D72D2}" srcOrd="0" destOrd="0" presId="urn:microsoft.com/office/officeart/2005/8/layout/process5"/>
    <dgm:cxn modelId="{230F99C8-0987-4DAD-94B2-9E8DBDB4D1D6}" type="presParOf" srcId="{E96C4F2F-C309-46F2-84C7-B33B29C4093E}" destId="{D192AF4E-236F-495F-9A8F-3454F0F7A491}" srcOrd="4" destOrd="0" presId="urn:microsoft.com/office/officeart/2005/8/layout/process5"/>
    <dgm:cxn modelId="{45357979-2B18-45EC-BB44-FCA0CE5A1825}" type="presParOf" srcId="{E96C4F2F-C309-46F2-84C7-B33B29C4093E}" destId="{E0D94C62-1287-4871-A030-97F7858AD713}" srcOrd="5" destOrd="0" presId="urn:microsoft.com/office/officeart/2005/8/layout/process5"/>
    <dgm:cxn modelId="{910911F0-7CB5-411E-B98D-6EE50DFDE29C}" type="presParOf" srcId="{E0D94C62-1287-4871-A030-97F7858AD713}" destId="{36695D2C-5F7B-4DFE-A096-0061B0B5C58E}" srcOrd="0" destOrd="0" presId="urn:microsoft.com/office/officeart/2005/8/layout/process5"/>
    <dgm:cxn modelId="{7E80D26C-0499-456E-A832-B34F59DC0836}" type="presParOf" srcId="{E96C4F2F-C309-46F2-84C7-B33B29C4093E}" destId="{9DA6CD72-88D9-4D0B-BD60-FFB50C9BD76E}" srcOrd="6" destOrd="0" presId="urn:microsoft.com/office/officeart/2005/8/layout/process5"/>
    <dgm:cxn modelId="{3C4FB5AC-05C5-4536-8940-76F0231F23BD}" type="presParOf" srcId="{E96C4F2F-C309-46F2-84C7-B33B29C4093E}" destId="{539CAE4A-F002-490D-A41A-F7DB88541360}" srcOrd="7" destOrd="0" presId="urn:microsoft.com/office/officeart/2005/8/layout/process5"/>
    <dgm:cxn modelId="{5FDED19A-B747-4DBA-890F-943E7771D637}" type="presParOf" srcId="{539CAE4A-F002-490D-A41A-F7DB88541360}" destId="{2EF377FC-8578-47EE-963B-627C0B38DE9B}" srcOrd="0" destOrd="0" presId="urn:microsoft.com/office/officeart/2005/8/layout/process5"/>
    <dgm:cxn modelId="{D27B1DDA-BEFB-4464-B06C-40BB3F20CE19}" type="presParOf" srcId="{E96C4F2F-C309-46F2-84C7-B33B29C4093E}" destId="{D2FA6ED2-12FE-4B11-A16B-8CE1EEF0FD69}" srcOrd="8" destOrd="0" presId="urn:microsoft.com/office/officeart/2005/8/layout/process5"/>
    <dgm:cxn modelId="{F05A1F9C-5425-4B6F-B49F-B2E90281B6DF}" type="presParOf" srcId="{E96C4F2F-C309-46F2-84C7-B33B29C4093E}" destId="{9C8C3E74-5A81-4854-ADD5-C8B47845115D}" srcOrd="9" destOrd="0" presId="urn:microsoft.com/office/officeart/2005/8/layout/process5"/>
    <dgm:cxn modelId="{0B92BD6B-FF05-4BAC-84FE-5F9BC0E967CC}" type="presParOf" srcId="{9C8C3E74-5A81-4854-ADD5-C8B47845115D}" destId="{29701C74-E95A-46AA-8840-7BE17011D0DD}" srcOrd="0" destOrd="0" presId="urn:microsoft.com/office/officeart/2005/8/layout/process5"/>
    <dgm:cxn modelId="{430B6CB3-122D-40F3-8DA6-8932DAD3697D}" type="presParOf" srcId="{E96C4F2F-C309-46F2-84C7-B33B29C4093E}" destId="{DE30FDEC-A50F-48F8-9386-7C2283BB9BB6}" srcOrd="10" destOrd="0" presId="urn:microsoft.com/office/officeart/2005/8/layout/process5"/>
    <dgm:cxn modelId="{C1ECAEE3-CDE3-420C-8BD9-CAA26CCC79B3}" type="presParOf" srcId="{E96C4F2F-C309-46F2-84C7-B33B29C4093E}" destId="{C69D994C-A697-4E00-BD54-D43B8681004C}" srcOrd="11" destOrd="0" presId="urn:microsoft.com/office/officeart/2005/8/layout/process5"/>
    <dgm:cxn modelId="{06E11258-35DA-4D70-8CCC-59EAF114ABCE}" type="presParOf" srcId="{C69D994C-A697-4E00-BD54-D43B8681004C}" destId="{57B85A0C-63A2-436F-8088-43DECC2BF58B}" srcOrd="0" destOrd="0" presId="urn:microsoft.com/office/officeart/2005/8/layout/process5"/>
    <dgm:cxn modelId="{5ED70642-93FB-4030-AC6E-5AEA2E4EA989}" type="presParOf" srcId="{E96C4F2F-C309-46F2-84C7-B33B29C4093E}" destId="{9B17532C-1A03-4F67-B983-5B22830454CA}" srcOrd="12" destOrd="0" presId="urn:microsoft.com/office/officeart/2005/8/layout/process5"/>
    <dgm:cxn modelId="{81827CE5-39BF-41E6-8963-521D22DC1343}" type="presParOf" srcId="{E96C4F2F-C309-46F2-84C7-B33B29C4093E}" destId="{A43486ED-7819-4635-981D-7E6EE403A9FF}" srcOrd="13" destOrd="0" presId="urn:microsoft.com/office/officeart/2005/8/layout/process5"/>
    <dgm:cxn modelId="{467EFFD1-B21E-4703-9D09-DF9A50054F3C}" type="presParOf" srcId="{A43486ED-7819-4635-981D-7E6EE403A9FF}" destId="{92CA655E-B8B1-4F4D-817E-4BE0D2D291BF}" srcOrd="0" destOrd="0" presId="urn:microsoft.com/office/officeart/2005/8/layout/process5"/>
    <dgm:cxn modelId="{3623A77D-1EAF-48AB-9471-24073E53CFC4}" type="presParOf" srcId="{E96C4F2F-C309-46F2-84C7-B33B29C4093E}" destId="{9C27DE43-E70E-49FE-980D-0B9B9805DFA4}"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3BE5FA-5FFD-4DAD-A823-DF1735F5B8A2}"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en-US"/>
        </a:p>
      </dgm:t>
    </dgm:pt>
    <dgm:pt modelId="{961AA416-678B-4FD6-8ACD-7120B2873C8B}">
      <dgm:prSet phldrT="[Text]" custT="1"/>
      <dgm:spPr/>
      <dgm:t>
        <a:bodyPr/>
        <a:lstStyle/>
        <a:p>
          <a:r>
            <a:rPr lang="en-US" sz="2000" b="1" dirty="0"/>
            <a:t>Potential Options</a:t>
          </a:r>
        </a:p>
      </dgm:t>
    </dgm:pt>
    <dgm:pt modelId="{66227480-4787-400C-A5C9-5A01478E2C0C}" type="parTrans" cxnId="{935B9E39-6738-447C-966A-53C9D704C285}">
      <dgm:prSet/>
      <dgm:spPr/>
      <dgm:t>
        <a:bodyPr/>
        <a:lstStyle/>
        <a:p>
          <a:endParaRPr lang="en-US" sz="2000"/>
        </a:p>
      </dgm:t>
    </dgm:pt>
    <dgm:pt modelId="{25EC55A1-BBEB-4002-9A79-FC5FA7FCB54D}" type="sibTrans" cxnId="{935B9E39-6738-447C-966A-53C9D704C285}">
      <dgm:prSet/>
      <dgm:spPr/>
      <dgm:t>
        <a:bodyPr/>
        <a:lstStyle/>
        <a:p>
          <a:endParaRPr lang="en-US" sz="2000"/>
        </a:p>
      </dgm:t>
    </dgm:pt>
    <dgm:pt modelId="{CBA81DBB-94A9-42AA-B296-886E20A208A2}">
      <dgm:prSet phldrT="[Text]" custT="1"/>
      <dgm:spPr/>
      <dgm:t>
        <a:bodyPr/>
        <a:lstStyle/>
        <a:p>
          <a:r>
            <a:rPr lang="en-US" sz="1600" dirty="0"/>
            <a:t>Large number of permutations</a:t>
          </a:r>
        </a:p>
      </dgm:t>
    </dgm:pt>
    <dgm:pt modelId="{DE621AFC-04DB-4082-B57A-986EB54E9DE8}" type="parTrans" cxnId="{36ED9E2E-B162-4964-A00A-0445A929AE8D}">
      <dgm:prSet/>
      <dgm:spPr/>
      <dgm:t>
        <a:bodyPr/>
        <a:lstStyle/>
        <a:p>
          <a:endParaRPr lang="en-US" sz="2000"/>
        </a:p>
      </dgm:t>
    </dgm:pt>
    <dgm:pt modelId="{2FAFFE21-5F0B-4833-9DAF-2E0A50990869}" type="sibTrans" cxnId="{36ED9E2E-B162-4964-A00A-0445A929AE8D}">
      <dgm:prSet/>
      <dgm:spPr/>
      <dgm:t>
        <a:bodyPr/>
        <a:lstStyle/>
        <a:p>
          <a:endParaRPr lang="en-US" sz="2000"/>
        </a:p>
      </dgm:t>
    </dgm:pt>
    <dgm:pt modelId="{42E92907-0D3E-4F14-9540-FB262D30396A}">
      <dgm:prSet phldrT="[Text]" custT="1"/>
      <dgm:spPr/>
      <dgm:t>
        <a:bodyPr/>
        <a:lstStyle/>
        <a:p>
          <a:endParaRPr lang="en-US" sz="1600" dirty="0"/>
        </a:p>
      </dgm:t>
    </dgm:pt>
    <dgm:pt modelId="{4E20FEBB-C969-4C13-8DF4-7F85544E1962}" type="parTrans" cxnId="{A4BD046E-D14D-4E06-8D98-9041B7294485}">
      <dgm:prSet/>
      <dgm:spPr/>
      <dgm:t>
        <a:bodyPr/>
        <a:lstStyle/>
        <a:p>
          <a:endParaRPr lang="en-US" sz="2000"/>
        </a:p>
      </dgm:t>
    </dgm:pt>
    <dgm:pt modelId="{2897FC59-A266-43EF-8697-149E631C97B3}" type="sibTrans" cxnId="{A4BD046E-D14D-4E06-8D98-9041B7294485}">
      <dgm:prSet/>
      <dgm:spPr/>
      <dgm:t>
        <a:bodyPr/>
        <a:lstStyle/>
        <a:p>
          <a:endParaRPr lang="en-US" sz="2000"/>
        </a:p>
      </dgm:t>
    </dgm:pt>
    <dgm:pt modelId="{B1A07858-D1CB-4D85-97FC-3AEAB768CD99}">
      <dgm:prSet phldrT="[Text]" custT="1"/>
      <dgm:spPr/>
      <dgm:t>
        <a:bodyPr/>
        <a:lstStyle/>
        <a:p>
          <a:r>
            <a:rPr lang="en-US" sz="2000" b="1" dirty="0"/>
            <a:t>Feasible Options</a:t>
          </a:r>
        </a:p>
      </dgm:t>
    </dgm:pt>
    <dgm:pt modelId="{7F174B8B-A1C8-4738-912A-D3560420D60B}" type="parTrans" cxnId="{DCD9433A-61BA-418D-9A3D-5DE57EFA18CD}">
      <dgm:prSet/>
      <dgm:spPr/>
      <dgm:t>
        <a:bodyPr/>
        <a:lstStyle/>
        <a:p>
          <a:endParaRPr lang="en-US" sz="2000"/>
        </a:p>
      </dgm:t>
    </dgm:pt>
    <dgm:pt modelId="{E081DE73-317D-4D25-A43F-05A354668A5A}" type="sibTrans" cxnId="{DCD9433A-61BA-418D-9A3D-5DE57EFA18CD}">
      <dgm:prSet/>
      <dgm:spPr/>
      <dgm:t>
        <a:bodyPr/>
        <a:lstStyle/>
        <a:p>
          <a:endParaRPr lang="en-US" sz="2000"/>
        </a:p>
      </dgm:t>
    </dgm:pt>
    <dgm:pt modelId="{D084FDFB-09E0-48F4-9CB6-DAADBA20546B}">
      <dgm:prSet phldrT="[Text]" custT="1"/>
      <dgm:spPr/>
      <dgm:t>
        <a:bodyPr/>
        <a:lstStyle/>
        <a:p>
          <a:r>
            <a:rPr lang="en-US" sz="1600" dirty="0"/>
            <a:t>Perform mission-level design center sessions (</a:t>
          </a:r>
          <a:r>
            <a:rPr lang="en-US" sz="1600" dirty="0" err="1"/>
            <a:t>LaRC</a:t>
          </a:r>
          <a:r>
            <a:rPr lang="en-US" sz="1600" dirty="0"/>
            <a:t>, JPL, GSFC)</a:t>
          </a:r>
        </a:p>
      </dgm:t>
    </dgm:pt>
    <dgm:pt modelId="{378F05AA-5E8C-411B-A49F-E24E425963C2}" type="parTrans" cxnId="{93BAD6DF-A42C-41BD-8C6C-709DA189B99B}">
      <dgm:prSet/>
      <dgm:spPr/>
      <dgm:t>
        <a:bodyPr/>
        <a:lstStyle/>
        <a:p>
          <a:endParaRPr lang="en-US" sz="2000"/>
        </a:p>
      </dgm:t>
    </dgm:pt>
    <dgm:pt modelId="{3F8DCE4A-180C-44BE-B48C-0B3734BBAA53}" type="sibTrans" cxnId="{93BAD6DF-A42C-41BD-8C6C-709DA189B99B}">
      <dgm:prSet/>
      <dgm:spPr/>
      <dgm:t>
        <a:bodyPr/>
        <a:lstStyle/>
        <a:p>
          <a:endParaRPr lang="en-US" sz="2000"/>
        </a:p>
      </dgm:t>
    </dgm:pt>
    <dgm:pt modelId="{EFB2FF6A-212A-42E3-9689-9FDA68F15FEE}">
      <dgm:prSet phldrT="[Text]" custT="1"/>
      <dgm:spPr/>
      <dgm:t>
        <a:bodyPr/>
        <a:lstStyle/>
        <a:p>
          <a:r>
            <a:rPr lang="en-US" sz="2000" b="1" dirty="0"/>
            <a:t>Promising Options</a:t>
          </a:r>
        </a:p>
      </dgm:t>
    </dgm:pt>
    <dgm:pt modelId="{C8E781CD-9CD6-4D9D-879D-6BE745351263}" type="parTrans" cxnId="{AF7AC083-0700-49FE-AA87-64501EABC1DE}">
      <dgm:prSet/>
      <dgm:spPr/>
      <dgm:t>
        <a:bodyPr/>
        <a:lstStyle/>
        <a:p>
          <a:endParaRPr lang="en-US" sz="2000"/>
        </a:p>
      </dgm:t>
    </dgm:pt>
    <dgm:pt modelId="{E629FE14-7B22-4756-AA8F-0617A6C1B774}" type="sibTrans" cxnId="{AF7AC083-0700-49FE-AA87-64501EABC1DE}">
      <dgm:prSet/>
      <dgm:spPr/>
      <dgm:t>
        <a:bodyPr/>
        <a:lstStyle/>
        <a:p>
          <a:endParaRPr lang="en-US" sz="2000"/>
        </a:p>
      </dgm:t>
    </dgm:pt>
    <dgm:pt modelId="{F92E8027-C51F-4386-A538-714CAB242E7F}">
      <dgm:prSet phldrT="[Text]" custT="1"/>
      <dgm:spPr/>
      <dgm:t>
        <a:bodyPr/>
        <a:lstStyle/>
        <a:p>
          <a:r>
            <a:rPr lang="en-US" sz="1600" dirty="0"/>
            <a:t>3 with 1 recommendation</a:t>
          </a:r>
        </a:p>
      </dgm:t>
    </dgm:pt>
    <dgm:pt modelId="{81276EB4-A68D-463F-A565-30798451F971}" type="parTrans" cxnId="{51617757-9964-410F-B7B1-CCA852DB7242}">
      <dgm:prSet/>
      <dgm:spPr/>
      <dgm:t>
        <a:bodyPr/>
        <a:lstStyle/>
        <a:p>
          <a:endParaRPr lang="en-US" sz="2000"/>
        </a:p>
      </dgm:t>
    </dgm:pt>
    <dgm:pt modelId="{5C42A3D0-3F46-40F1-B784-90F8BA85EF91}" type="sibTrans" cxnId="{51617757-9964-410F-B7B1-CCA852DB7242}">
      <dgm:prSet/>
      <dgm:spPr/>
      <dgm:t>
        <a:bodyPr/>
        <a:lstStyle/>
        <a:p>
          <a:endParaRPr lang="en-US" sz="2000"/>
        </a:p>
      </dgm:t>
    </dgm:pt>
    <dgm:pt modelId="{946CCA64-3CC0-468D-A993-9836119C209D}">
      <dgm:prSet phldrT="[Text]" custT="1"/>
      <dgm:spPr/>
      <dgm:t>
        <a:bodyPr/>
        <a:lstStyle/>
        <a:p>
          <a:r>
            <a:rPr lang="en-US" sz="1600" dirty="0"/>
            <a:t>Provide to HQ with supporting info</a:t>
          </a:r>
        </a:p>
      </dgm:t>
    </dgm:pt>
    <dgm:pt modelId="{E56255E6-6165-4174-BE51-1054604A2402}" type="parTrans" cxnId="{9E71CB93-958E-4696-A421-D4F0CBFA7644}">
      <dgm:prSet/>
      <dgm:spPr/>
      <dgm:t>
        <a:bodyPr/>
        <a:lstStyle/>
        <a:p>
          <a:endParaRPr lang="en-US" sz="2000"/>
        </a:p>
      </dgm:t>
    </dgm:pt>
    <dgm:pt modelId="{9BCA257E-B5FE-482B-8778-0BBC6F3AB105}" type="sibTrans" cxnId="{9E71CB93-958E-4696-A421-D4F0CBFA7644}">
      <dgm:prSet/>
      <dgm:spPr/>
      <dgm:t>
        <a:bodyPr/>
        <a:lstStyle/>
        <a:p>
          <a:endParaRPr lang="en-US" sz="2000"/>
        </a:p>
      </dgm:t>
    </dgm:pt>
    <dgm:pt modelId="{EFE6C4B0-77ED-4D07-996B-F3346C656F54}">
      <dgm:prSet phldrT="[Text]" custT="1"/>
      <dgm:spPr/>
      <dgm:t>
        <a:bodyPr/>
        <a:lstStyle/>
        <a:p>
          <a:r>
            <a:rPr lang="en-US" sz="1600" dirty="0"/>
            <a:t>Broad exploration of potential trade space</a:t>
          </a:r>
        </a:p>
      </dgm:t>
    </dgm:pt>
    <dgm:pt modelId="{01152D04-625A-462D-A657-E73A2ACECFDB}" type="parTrans" cxnId="{B54B3B32-EECD-486B-A276-F1CC683F483F}">
      <dgm:prSet/>
      <dgm:spPr/>
      <dgm:t>
        <a:bodyPr/>
        <a:lstStyle/>
        <a:p>
          <a:endParaRPr lang="en-US" sz="2000"/>
        </a:p>
      </dgm:t>
    </dgm:pt>
    <dgm:pt modelId="{2D36C5AE-46D1-474B-818B-DC828EA12822}" type="sibTrans" cxnId="{B54B3B32-EECD-486B-A276-F1CC683F483F}">
      <dgm:prSet/>
      <dgm:spPr/>
      <dgm:t>
        <a:bodyPr/>
        <a:lstStyle/>
        <a:p>
          <a:endParaRPr lang="en-US" sz="2000"/>
        </a:p>
      </dgm:t>
    </dgm:pt>
    <dgm:pt modelId="{CEC17355-A6DD-4C9A-A031-7F456538DC95}">
      <dgm:prSet phldrT="[Text]" custT="1"/>
      <dgm:spPr/>
      <dgm:t>
        <a:bodyPr/>
        <a:lstStyle/>
        <a:p>
          <a:endParaRPr lang="en-US" sz="1600" dirty="0"/>
        </a:p>
      </dgm:t>
    </dgm:pt>
    <dgm:pt modelId="{4838D12C-5971-4A0E-9E63-43FB58BA5E22}" type="parTrans" cxnId="{D5E0D9E5-6ADF-441B-A67A-5B9D269496F5}">
      <dgm:prSet/>
      <dgm:spPr/>
      <dgm:t>
        <a:bodyPr/>
        <a:lstStyle/>
        <a:p>
          <a:endParaRPr lang="en-US" sz="2000"/>
        </a:p>
      </dgm:t>
    </dgm:pt>
    <dgm:pt modelId="{73ADBC1E-A0DF-4A21-AED6-C22774B21BDA}" type="sibTrans" cxnId="{D5E0D9E5-6ADF-441B-A67A-5B9D269496F5}">
      <dgm:prSet/>
      <dgm:spPr/>
      <dgm:t>
        <a:bodyPr/>
        <a:lstStyle/>
        <a:p>
          <a:endParaRPr lang="en-US" sz="2000"/>
        </a:p>
      </dgm:t>
    </dgm:pt>
    <dgm:pt modelId="{F3AF29DE-59EC-4C31-91F5-DB607E7D30A0}">
      <dgm:prSet phldrT="[Text]" custT="1"/>
      <dgm:spPr/>
      <dgm:t>
        <a:bodyPr/>
        <a:lstStyle/>
        <a:p>
          <a:r>
            <a:rPr lang="en-US" sz="1600" dirty="0"/>
            <a:t>High-level metrics used to consolidate and prune</a:t>
          </a:r>
        </a:p>
      </dgm:t>
    </dgm:pt>
    <dgm:pt modelId="{5C997BDD-8E3A-4D1E-A372-F506A7BA09EA}" type="parTrans" cxnId="{9D67B595-6F64-4A7E-B528-358CDFF24654}">
      <dgm:prSet/>
      <dgm:spPr/>
      <dgm:t>
        <a:bodyPr/>
        <a:lstStyle/>
        <a:p>
          <a:endParaRPr lang="en-US" sz="2000"/>
        </a:p>
      </dgm:t>
    </dgm:pt>
    <dgm:pt modelId="{F02F1F22-7554-4946-9A0D-1DF7F0392A2A}" type="sibTrans" cxnId="{9D67B595-6F64-4A7E-B528-358CDFF24654}">
      <dgm:prSet/>
      <dgm:spPr/>
      <dgm:t>
        <a:bodyPr/>
        <a:lstStyle/>
        <a:p>
          <a:endParaRPr lang="en-US" sz="2000"/>
        </a:p>
      </dgm:t>
    </dgm:pt>
    <dgm:pt modelId="{BE931522-A8E7-4143-B417-508A3FCBA96D}">
      <dgm:prSet phldrT="[Text]" custT="1"/>
      <dgm:spPr/>
      <dgm:t>
        <a:bodyPr/>
        <a:lstStyle/>
        <a:p>
          <a:r>
            <a:rPr lang="en-US" sz="1600" dirty="0"/>
            <a:t>Instrument Feasibility, Science Value and Cost</a:t>
          </a:r>
        </a:p>
      </dgm:t>
    </dgm:pt>
    <dgm:pt modelId="{C471D312-A920-4918-844D-E776C0B7A6CB}" type="parTrans" cxnId="{1E0F8094-A2D4-4E15-B42A-1DEB97D3BADB}">
      <dgm:prSet/>
      <dgm:spPr/>
      <dgm:t>
        <a:bodyPr/>
        <a:lstStyle/>
        <a:p>
          <a:endParaRPr lang="en-US" sz="2000"/>
        </a:p>
      </dgm:t>
    </dgm:pt>
    <dgm:pt modelId="{B51A7252-9A18-480A-92B5-15633642356C}" type="sibTrans" cxnId="{1E0F8094-A2D4-4E15-B42A-1DEB97D3BADB}">
      <dgm:prSet/>
      <dgm:spPr/>
      <dgm:t>
        <a:bodyPr/>
        <a:lstStyle/>
        <a:p>
          <a:endParaRPr lang="en-US" sz="2000"/>
        </a:p>
      </dgm:t>
    </dgm:pt>
    <dgm:pt modelId="{B8E2185D-AECF-4741-938C-3B9550FAE188}">
      <dgm:prSet phldrT="[Text]" custT="1"/>
      <dgm:spPr/>
      <dgm:t>
        <a:bodyPr/>
        <a:lstStyle/>
        <a:p>
          <a:r>
            <a:rPr lang="en-US" sz="1600" dirty="0"/>
            <a:t>Create hybrids and combinations</a:t>
          </a:r>
        </a:p>
      </dgm:t>
    </dgm:pt>
    <dgm:pt modelId="{7A27B9EF-20EA-4D31-8612-4368A55B01EF}" type="parTrans" cxnId="{28497BF3-E99C-4ECD-AF2B-94F1C9B3C111}">
      <dgm:prSet/>
      <dgm:spPr/>
      <dgm:t>
        <a:bodyPr/>
        <a:lstStyle/>
        <a:p>
          <a:endParaRPr lang="en-US" sz="2000"/>
        </a:p>
      </dgm:t>
    </dgm:pt>
    <dgm:pt modelId="{54E0BD44-D92D-45D7-A72E-300825E41575}" type="sibTrans" cxnId="{28497BF3-E99C-4ECD-AF2B-94F1C9B3C111}">
      <dgm:prSet/>
      <dgm:spPr/>
      <dgm:t>
        <a:bodyPr/>
        <a:lstStyle/>
        <a:p>
          <a:endParaRPr lang="en-US" sz="2000"/>
        </a:p>
      </dgm:t>
    </dgm:pt>
    <dgm:pt modelId="{0EA9FDF9-F22A-4E9E-94A5-1D1F542AB2C8}">
      <dgm:prSet phldrT="[Text]" custT="1"/>
      <dgm:spPr/>
      <dgm:t>
        <a:bodyPr/>
        <a:lstStyle/>
        <a:p>
          <a:r>
            <a:rPr lang="en-US" sz="1600" dirty="0"/>
            <a:t>Identify primary drivers and play against SATM</a:t>
          </a:r>
        </a:p>
      </dgm:t>
    </dgm:pt>
    <dgm:pt modelId="{B25C2A0E-98EC-48AF-BECD-DBDBC5AEE087}" type="parTrans" cxnId="{44E7C7AC-8C76-40B7-A522-E3C637DFDA2B}">
      <dgm:prSet/>
      <dgm:spPr/>
      <dgm:t>
        <a:bodyPr/>
        <a:lstStyle/>
        <a:p>
          <a:endParaRPr lang="en-US" sz="2000"/>
        </a:p>
      </dgm:t>
    </dgm:pt>
    <dgm:pt modelId="{4CF92554-519E-4528-9B1E-C74A5CDB6855}" type="sibTrans" cxnId="{44E7C7AC-8C76-40B7-A522-E3C637DFDA2B}">
      <dgm:prSet/>
      <dgm:spPr/>
      <dgm:t>
        <a:bodyPr/>
        <a:lstStyle/>
        <a:p>
          <a:endParaRPr lang="en-US" sz="2000"/>
        </a:p>
      </dgm:t>
    </dgm:pt>
    <dgm:pt modelId="{007500AB-3CD3-4E7E-AAB5-0200CACBF301}">
      <dgm:prSet phldrT="[Text]" custT="1"/>
      <dgm:spPr/>
      <dgm:t>
        <a:bodyPr/>
        <a:lstStyle/>
        <a:p>
          <a:r>
            <a:rPr lang="en-US" sz="1600" dirty="0"/>
            <a:t>Assess using </a:t>
          </a:r>
          <a:r>
            <a:rPr lang="en-US" sz="1600" dirty="0" err="1"/>
            <a:t>parametrics</a:t>
          </a:r>
          <a:r>
            <a:rPr lang="en-US" sz="1600" dirty="0"/>
            <a:t> and analogy-based models </a:t>
          </a:r>
        </a:p>
      </dgm:t>
    </dgm:pt>
    <dgm:pt modelId="{451737CB-B26C-4704-A3B3-7D7C1EE97527}" type="parTrans" cxnId="{C6162A7B-E101-4917-86FA-9C8A7D6474B7}">
      <dgm:prSet/>
      <dgm:spPr/>
      <dgm:t>
        <a:bodyPr/>
        <a:lstStyle/>
        <a:p>
          <a:endParaRPr lang="en-US" sz="2000"/>
        </a:p>
      </dgm:t>
    </dgm:pt>
    <dgm:pt modelId="{A9111A5E-4090-4F0C-89A0-F51DD83FCA79}" type="sibTrans" cxnId="{C6162A7B-E101-4917-86FA-9C8A7D6474B7}">
      <dgm:prSet/>
      <dgm:spPr/>
      <dgm:t>
        <a:bodyPr/>
        <a:lstStyle/>
        <a:p>
          <a:endParaRPr lang="en-US" sz="2000"/>
        </a:p>
      </dgm:t>
    </dgm:pt>
    <dgm:pt modelId="{D0EDDB20-5681-481B-B874-B6CB03DBAB44}">
      <dgm:prSet phldrT="[Text]" custT="1"/>
      <dgm:spPr/>
      <dgm:t>
        <a:bodyPr/>
        <a:lstStyle/>
        <a:p>
          <a:r>
            <a:rPr lang="en-US" sz="1600" dirty="0" err="1"/>
            <a:t>Programmatics</a:t>
          </a:r>
          <a:r>
            <a:rPr lang="en-US" sz="1600" dirty="0"/>
            <a:t> </a:t>
          </a:r>
        </a:p>
      </dgm:t>
    </dgm:pt>
    <dgm:pt modelId="{F10AA707-1881-48DB-8BA6-C3198DFCC501}" type="parTrans" cxnId="{7FE5C4F0-4162-4C70-854B-7509EDF0110A}">
      <dgm:prSet/>
      <dgm:spPr/>
      <dgm:t>
        <a:bodyPr/>
        <a:lstStyle/>
        <a:p>
          <a:endParaRPr lang="en-US"/>
        </a:p>
      </dgm:t>
    </dgm:pt>
    <dgm:pt modelId="{F156F43C-74B5-43CA-A463-A757EAF0E804}" type="sibTrans" cxnId="{7FE5C4F0-4162-4C70-854B-7509EDF0110A}">
      <dgm:prSet/>
      <dgm:spPr/>
      <dgm:t>
        <a:bodyPr/>
        <a:lstStyle/>
        <a:p>
          <a:endParaRPr lang="en-US"/>
        </a:p>
      </dgm:t>
    </dgm:pt>
    <dgm:pt modelId="{2B3C303E-AFB3-48CA-9C41-A3BEADD8F7D9}" type="pres">
      <dgm:prSet presAssocID="{923BE5FA-5FFD-4DAD-A823-DF1735F5B8A2}" presName="Name0" presStyleCnt="0">
        <dgm:presLayoutVars>
          <dgm:dir/>
          <dgm:resizeHandles val="exact"/>
        </dgm:presLayoutVars>
      </dgm:prSet>
      <dgm:spPr/>
    </dgm:pt>
    <dgm:pt modelId="{A587DA85-00FD-43CC-B53C-2EB94A22DEA2}" type="pres">
      <dgm:prSet presAssocID="{961AA416-678B-4FD6-8ACD-7120B2873C8B}" presName="node" presStyleLbl="node1" presStyleIdx="0" presStyleCnt="3">
        <dgm:presLayoutVars>
          <dgm:bulletEnabled val="1"/>
        </dgm:presLayoutVars>
      </dgm:prSet>
      <dgm:spPr/>
    </dgm:pt>
    <dgm:pt modelId="{F5CABB92-B918-4009-A4A3-AF6F70A1FBE0}" type="pres">
      <dgm:prSet presAssocID="{25EC55A1-BBEB-4002-9A79-FC5FA7FCB54D}" presName="sibTrans" presStyleCnt="0"/>
      <dgm:spPr/>
    </dgm:pt>
    <dgm:pt modelId="{E84B964A-0035-46CD-9380-219421BA94AF}" type="pres">
      <dgm:prSet presAssocID="{B1A07858-D1CB-4D85-97FC-3AEAB768CD99}" presName="node" presStyleLbl="node1" presStyleIdx="1" presStyleCnt="3" custScaleY="57213">
        <dgm:presLayoutVars>
          <dgm:bulletEnabled val="1"/>
        </dgm:presLayoutVars>
      </dgm:prSet>
      <dgm:spPr/>
    </dgm:pt>
    <dgm:pt modelId="{1C37D63A-A77D-4A20-B2FC-010BDD969150}" type="pres">
      <dgm:prSet presAssocID="{E081DE73-317D-4D25-A43F-05A354668A5A}" presName="sibTrans" presStyleCnt="0"/>
      <dgm:spPr/>
    </dgm:pt>
    <dgm:pt modelId="{ED3339A4-18E5-4DE4-96ED-9774F5513E93}" type="pres">
      <dgm:prSet presAssocID="{EFB2FF6A-212A-42E3-9689-9FDA68F15FEE}" presName="node" presStyleLbl="node1" presStyleIdx="2" presStyleCnt="3" custScaleY="32247">
        <dgm:presLayoutVars>
          <dgm:bulletEnabled val="1"/>
        </dgm:presLayoutVars>
      </dgm:prSet>
      <dgm:spPr/>
    </dgm:pt>
  </dgm:ptLst>
  <dgm:cxnLst>
    <dgm:cxn modelId="{D53DCC03-1A28-470C-8F1D-6BB803A48171}" type="presOf" srcId="{946CCA64-3CC0-468D-A993-9836119C209D}" destId="{ED3339A4-18E5-4DE4-96ED-9774F5513E93}" srcOrd="0" destOrd="2" presId="urn:microsoft.com/office/officeart/2005/8/layout/hList6"/>
    <dgm:cxn modelId="{ECEB831A-3505-4CD4-9F21-6E859B4B56E0}" type="presOf" srcId="{D0EDDB20-5681-481B-B874-B6CB03DBAB44}" destId="{E84B964A-0035-46CD-9380-219421BA94AF}" srcOrd="0" destOrd="2" presId="urn:microsoft.com/office/officeart/2005/8/layout/hList6"/>
    <dgm:cxn modelId="{7A95CE2B-24FD-4F69-BC52-74DD6F1632D2}" type="presOf" srcId="{F3AF29DE-59EC-4C31-91F5-DB607E7D30A0}" destId="{A587DA85-00FD-43CC-B53C-2EB94A22DEA2}" srcOrd="0" destOrd="4" presId="urn:microsoft.com/office/officeart/2005/8/layout/hList6"/>
    <dgm:cxn modelId="{36ED9E2E-B162-4964-A00A-0445A929AE8D}" srcId="{961AA416-678B-4FD6-8ACD-7120B2873C8B}" destId="{CBA81DBB-94A9-42AA-B296-886E20A208A2}" srcOrd="0" destOrd="0" parTransId="{DE621AFC-04DB-4082-B57A-986EB54E9DE8}" sibTransId="{2FAFFE21-5F0B-4833-9DAF-2E0A50990869}"/>
    <dgm:cxn modelId="{B54B3B32-EECD-486B-A276-F1CC683F483F}" srcId="{961AA416-678B-4FD6-8ACD-7120B2873C8B}" destId="{EFE6C4B0-77ED-4D07-996B-F3346C656F54}" srcOrd="1" destOrd="0" parTransId="{01152D04-625A-462D-A657-E73A2ACECFDB}" sibTransId="{2D36C5AE-46D1-474B-818B-DC828EA12822}"/>
    <dgm:cxn modelId="{5F55C937-7085-49FB-BFDB-C1F42E9C8BE0}" type="presOf" srcId="{CEC17355-A6DD-4C9A-A031-7F456538DC95}" destId="{A587DA85-00FD-43CC-B53C-2EB94A22DEA2}" srcOrd="0" destOrd="7" presId="urn:microsoft.com/office/officeart/2005/8/layout/hList6"/>
    <dgm:cxn modelId="{935B9E39-6738-447C-966A-53C9D704C285}" srcId="{923BE5FA-5FFD-4DAD-A823-DF1735F5B8A2}" destId="{961AA416-678B-4FD6-8ACD-7120B2873C8B}" srcOrd="0" destOrd="0" parTransId="{66227480-4787-400C-A5C9-5A01478E2C0C}" sibTransId="{25EC55A1-BBEB-4002-9A79-FC5FA7FCB54D}"/>
    <dgm:cxn modelId="{DCD9433A-61BA-418D-9A3D-5DE57EFA18CD}" srcId="{923BE5FA-5FFD-4DAD-A823-DF1735F5B8A2}" destId="{B1A07858-D1CB-4D85-97FC-3AEAB768CD99}" srcOrd="1" destOrd="0" parTransId="{7F174B8B-A1C8-4738-912A-D3560420D60B}" sibTransId="{E081DE73-317D-4D25-A43F-05A354668A5A}"/>
    <dgm:cxn modelId="{7544DD3A-90CF-4DAA-97F4-A40C28FEEA86}" type="presOf" srcId="{007500AB-3CD3-4E7E-AAB5-0200CACBF301}" destId="{A587DA85-00FD-43CC-B53C-2EB94A22DEA2}" srcOrd="0" destOrd="6" presId="urn:microsoft.com/office/officeart/2005/8/layout/hList6"/>
    <dgm:cxn modelId="{0D2BE651-D520-48F3-BE38-3D4FEE6111A3}" type="presOf" srcId="{0EA9FDF9-F22A-4E9E-94A5-1D1F542AB2C8}" destId="{A587DA85-00FD-43CC-B53C-2EB94A22DEA2}" srcOrd="0" destOrd="3" presId="urn:microsoft.com/office/officeart/2005/8/layout/hList6"/>
    <dgm:cxn modelId="{51617757-9964-410F-B7B1-CCA852DB7242}" srcId="{EFB2FF6A-212A-42E3-9689-9FDA68F15FEE}" destId="{F92E8027-C51F-4386-A538-714CAB242E7F}" srcOrd="0" destOrd="0" parTransId="{81276EB4-A68D-463F-A565-30798451F971}" sibTransId="{5C42A3D0-3F46-40F1-B784-90F8BA85EF91}"/>
    <dgm:cxn modelId="{A4BD046E-D14D-4E06-8D98-9041B7294485}" srcId="{961AA416-678B-4FD6-8ACD-7120B2873C8B}" destId="{42E92907-0D3E-4F14-9540-FB262D30396A}" srcOrd="7" destOrd="0" parTransId="{4E20FEBB-C969-4C13-8DF4-7F85544E1962}" sibTransId="{2897FC59-A266-43EF-8697-149E631C97B3}"/>
    <dgm:cxn modelId="{C6162A7B-E101-4917-86FA-9C8A7D6474B7}" srcId="{961AA416-678B-4FD6-8ACD-7120B2873C8B}" destId="{007500AB-3CD3-4E7E-AAB5-0200CACBF301}" srcOrd="5" destOrd="0" parTransId="{451737CB-B26C-4704-A3B3-7D7C1EE97527}" sibTransId="{A9111A5E-4090-4F0C-89A0-F51DD83FCA79}"/>
    <dgm:cxn modelId="{FCB48780-9CD3-4201-B711-1F0C3BB51906}" type="presOf" srcId="{BE931522-A8E7-4143-B417-508A3FCBA96D}" destId="{E84B964A-0035-46CD-9380-219421BA94AF}" srcOrd="0" destOrd="1" presId="urn:microsoft.com/office/officeart/2005/8/layout/hList6"/>
    <dgm:cxn modelId="{AF7AC083-0700-49FE-AA87-64501EABC1DE}" srcId="{923BE5FA-5FFD-4DAD-A823-DF1735F5B8A2}" destId="{EFB2FF6A-212A-42E3-9689-9FDA68F15FEE}" srcOrd="2" destOrd="0" parTransId="{C8E781CD-9CD6-4D9D-879D-6BE745351263}" sibTransId="{E629FE14-7B22-4756-AA8F-0617A6C1B774}"/>
    <dgm:cxn modelId="{8D8AA291-004F-4F12-894C-25C419369611}" type="presOf" srcId="{B8E2185D-AECF-4741-938C-3B9550FAE188}" destId="{A587DA85-00FD-43CC-B53C-2EB94A22DEA2}" srcOrd="0" destOrd="5" presId="urn:microsoft.com/office/officeart/2005/8/layout/hList6"/>
    <dgm:cxn modelId="{9E71CB93-958E-4696-A421-D4F0CBFA7644}" srcId="{EFB2FF6A-212A-42E3-9689-9FDA68F15FEE}" destId="{946CCA64-3CC0-468D-A993-9836119C209D}" srcOrd="1" destOrd="0" parTransId="{E56255E6-6165-4174-BE51-1054604A2402}" sibTransId="{9BCA257E-B5FE-482B-8778-0BBC6F3AB105}"/>
    <dgm:cxn modelId="{1E0F8094-A2D4-4E15-B42A-1DEB97D3BADB}" srcId="{B1A07858-D1CB-4D85-97FC-3AEAB768CD99}" destId="{BE931522-A8E7-4143-B417-508A3FCBA96D}" srcOrd="0" destOrd="0" parTransId="{C471D312-A920-4918-844D-E776C0B7A6CB}" sibTransId="{B51A7252-9A18-480A-92B5-15633642356C}"/>
    <dgm:cxn modelId="{9D67B595-6F64-4A7E-B528-358CDFF24654}" srcId="{961AA416-678B-4FD6-8ACD-7120B2873C8B}" destId="{F3AF29DE-59EC-4C31-91F5-DB607E7D30A0}" srcOrd="3" destOrd="0" parTransId="{5C997BDD-8E3A-4D1E-A372-F506A7BA09EA}" sibTransId="{F02F1F22-7554-4946-9A0D-1DF7F0392A2A}"/>
    <dgm:cxn modelId="{9D261F9B-835A-46A5-A270-8DE115B14D44}" type="presOf" srcId="{EFE6C4B0-77ED-4D07-996B-F3346C656F54}" destId="{A587DA85-00FD-43CC-B53C-2EB94A22DEA2}" srcOrd="0" destOrd="2" presId="urn:microsoft.com/office/officeart/2005/8/layout/hList6"/>
    <dgm:cxn modelId="{4615879F-2645-4F34-92CC-8A56DCC63E1C}" type="presOf" srcId="{B1A07858-D1CB-4D85-97FC-3AEAB768CD99}" destId="{E84B964A-0035-46CD-9380-219421BA94AF}" srcOrd="0" destOrd="0" presId="urn:microsoft.com/office/officeart/2005/8/layout/hList6"/>
    <dgm:cxn modelId="{44E7C7AC-8C76-40B7-A522-E3C637DFDA2B}" srcId="{961AA416-678B-4FD6-8ACD-7120B2873C8B}" destId="{0EA9FDF9-F22A-4E9E-94A5-1D1F542AB2C8}" srcOrd="2" destOrd="0" parTransId="{B25C2A0E-98EC-48AF-BECD-DBDBC5AEE087}" sibTransId="{4CF92554-519E-4528-9B1E-C74A5CDB6855}"/>
    <dgm:cxn modelId="{56523ABD-55A1-4208-B951-42140D961D3D}" type="presOf" srcId="{961AA416-678B-4FD6-8ACD-7120B2873C8B}" destId="{A587DA85-00FD-43CC-B53C-2EB94A22DEA2}" srcOrd="0" destOrd="0" presId="urn:microsoft.com/office/officeart/2005/8/layout/hList6"/>
    <dgm:cxn modelId="{8CAA2CC3-9B7B-47D2-A137-0321453D4622}" type="presOf" srcId="{CBA81DBB-94A9-42AA-B296-886E20A208A2}" destId="{A587DA85-00FD-43CC-B53C-2EB94A22DEA2}" srcOrd="0" destOrd="1" presId="urn:microsoft.com/office/officeart/2005/8/layout/hList6"/>
    <dgm:cxn modelId="{C770AAD7-355B-4F7B-BCBC-2B570663859E}" type="presOf" srcId="{EFB2FF6A-212A-42E3-9689-9FDA68F15FEE}" destId="{ED3339A4-18E5-4DE4-96ED-9774F5513E93}" srcOrd="0" destOrd="0" presId="urn:microsoft.com/office/officeart/2005/8/layout/hList6"/>
    <dgm:cxn modelId="{35488BDF-C83A-4AF6-97D4-6E17DF2A807C}" type="presOf" srcId="{F92E8027-C51F-4386-A538-714CAB242E7F}" destId="{ED3339A4-18E5-4DE4-96ED-9774F5513E93}" srcOrd="0" destOrd="1" presId="urn:microsoft.com/office/officeart/2005/8/layout/hList6"/>
    <dgm:cxn modelId="{93BAD6DF-A42C-41BD-8C6C-709DA189B99B}" srcId="{B1A07858-D1CB-4D85-97FC-3AEAB768CD99}" destId="{D084FDFB-09E0-48F4-9CB6-DAADBA20546B}" srcOrd="2" destOrd="0" parTransId="{378F05AA-5E8C-411B-A49F-E24E425963C2}" sibTransId="{3F8DCE4A-180C-44BE-B48C-0B3734BBAA53}"/>
    <dgm:cxn modelId="{D7CAEEE1-4F88-4B30-A274-9D35EF75C256}" type="presOf" srcId="{42E92907-0D3E-4F14-9540-FB262D30396A}" destId="{A587DA85-00FD-43CC-B53C-2EB94A22DEA2}" srcOrd="0" destOrd="8" presId="urn:microsoft.com/office/officeart/2005/8/layout/hList6"/>
    <dgm:cxn modelId="{D5E0D9E5-6ADF-441B-A67A-5B9D269496F5}" srcId="{961AA416-678B-4FD6-8ACD-7120B2873C8B}" destId="{CEC17355-A6DD-4C9A-A031-7F456538DC95}" srcOrd="6" destOrd="0" parTransId="{4838D12C-5971-4A0E-9E63-43FB58BA5E22}" sibTransId="{73ADBC1E-A0DF-4A21-AED6-C22774B21BDA}"/>
    <dgm:cxn modelId="{7FE5C4F0-4162-4C70-854B-7509EDF0110A}" srcId="{B1A07858-D1CB-4D85-97FC-3AEAB768CD99}" destId="{D0EDDB20-5681-481B-B874-B6CB03DBAB44}" srcOrd="1" destOrd="0" parTransId="{F10AA707-1881-48DB-8BA6-C3198DFCC501}" sibTransId="{F156F43C-74B5-43CA-A463-A757EAF0E804}"/>
    <dgm:cxn modelId="{28497BF3-E99C-4ECD-AF2B-94F1C9B3C111}" srcId="{961AA416-678B-4FD6-8ACD-7120B2873C8B}" destId="{B8E2185D-AECF-4741-938C-3B9550FAE188}" srcOrd="4" destOrd="0" parTransId="{7A27B9EF-20EA-4D31-8612-4368A55B01EF}" sibTransId="{54E0BD44-D92D-45D7-A72E-300825E41575}"/>
    <dgm:cxn modelId="{CE2734F8-76DF-43AA-A62E-67554C24617D}" type="presOf" srcId="{923BE5FA-5FFD-4DAD-A823-DF1735F5B8A2}" destId="{2B3C303E-AFB3-48CA-9C41-A3BEADD8F7D9}" srcOrd="0" destOrd="0" presId="urn:microsoft.com/office/officeart/2005/8/layout/hList6"/>
    <dgm:cxn modelId="{52E432FF-3724-4B38-97F3-6A16042940C8}" type="presOf" srcId="{D084FDFB-09E0-48F4-9CB6-DAADBA20546B}" destId="{E84B964A-0035-46CD-9380-219421BA94AF}" srcOrd="0" destOrd="3" presId="urn:microsoft.com/office/officeart/2005/8/layout/hList6"/>
    <dgm:cxn modelId="{5B390DA4-2CEC-49C1-B9CA-B5DB58080AE5}" type="presParOf" srcId="{2B3C303E-AFB3-48CA-9C41-A3BEADD8F7D9}" destId="{A587DA85-00FD-43CC-B53C-2EB94A22DEA2}" srcOrd="0" destOrd="0" presId="urn:microsoft.com/office/officeart/2005/8/layout/hList6"/>
    <dgm:cxn modelId="{0C7E67DA-D4EC-42D6-86D5-925C5E6546F1}" type="presParOf" srcId="{2B3C303E-AFB3-48CA-9C41-A3BEADD8F7D9}" destId="{F5CABB92-B918-4009-A4A3-AF6F70A1FBE0}" srcOrd="1" destOrd="0" presId="urn:microsoft.com/office/officeart/2005/8/layout/hList6"/>
    <dgm:cxn modelId="{EF004C69-09CC-4724-8E17-42BB113AE67F}" type="presParOf" srcId="{2B3C303E-AFB3-48CA-9C41-A3BEADD8F7D9}" destId="{E84B964A-0035-46CD-9380-219421BA94AF}" srcOrd="2" destOrd="0" presId="urn:microsoft.com/office/officeart/2005/8/layout/hList6"/>
    <dgm:cxn modelId="{03D25E7A-D5CB-485F-A5F8-C6D8CFD3EB83}" type="presParOf" srcId="{2B3C303E-AFB3-48CA-9C41-A3BEADD8F7D9}" destId="{1C37D63A-A77D-4A20-B2FC-010BDD969150}" srcOrd="3" destOrd="0" presId="urn:microsoft.com/office/officeart/2005/8/layout/hList6"/>
    <dgm:cxn modelId="{11527C8C-FC5D-47B2-99C4-7E147735CD8F}" type="presParOf" srcId="{2B3C303E-AFB3-48CA-9C41-A3BEADD8F7D9}" destId="{ED3339A4-18E5-4DE4-96ED-9774F5513E9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4B57C-8AFD-4FDF-85EB-4519245A4F2B}">
      <dsp:nvSpPr>
        <dsp:cNvPr id="0" name=""/>
        <dsp:cNvSpPr/>
      </dsp:nvSpPr>
      <dsp:spPr>
        <a:xfrm>
          <a:off x="1001486" y="1296"/>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Define Arch. Elements</a:t>
          </a:r>
        </a:p>
        <a:p>
          <a:pPr marL="57150" lvl="1" indent="-57150" algn="l" defTabSz="488950">
            <a:lnSpc>
              <a:spcPct val="90000"/>
            </a:lnSpc>
            <a:spcBef>
              <a:spcPct val="0"/>
            </a:spcBef>
            <a:spcAft>
              <a:spcPct val="15000"/>
            </a:spcAft>
            <a:buChar char="•"/>
          </a:pPr>
          <a:r>
            <a:rPr lang="en-US" sz="1100" kern="1200" dirty="0"/>
            <a:t>Number of Platforms &amp; Orbits</a:t>
          </a:r>
        </a:p>
        <a:p>
          <a:pPr marL="57150" lvl="1" indent="-57150" algn="l" defTabSz="488950">
            <a:lnSpc>
              <a:spcPct val="90000"/>
            </a:lnSpc>
            <a:spcBef>
              <a:spcPct val="0"/>
            </a:spcBef>
            <a:spcAft>
              <a:spcPct val="15000"/>
            </a:spcAft>
            <a:buChar char="•"/>
          </a:pPr>
          <a:r>
            <a:rPr lang="en-US" sz="1100" kern="1200" dirty="0"/>
            <a:t>Flagship, </a:t>
          </a:r>
          <a:r>
            <a:rPr lang="en-US" sz="1100" kern="1200" dirty="0" err="1"/>
            <a:t>Largesat</a:t>
          </a:r>
          <a:r>
            <a:rPr lang="en-US" sz="1100" kern="1200" dirty="0"/>
            <a:t>, </a:t>
          </a:r>
          <a:r>
            <a:rPr lang="en-US" sz="1100" kern="1200" dirty="0" err="1"/>
            <a:t>Mediumsats</a:t>
          </a:r>
          <a:endParaRPr lang="en-US" sz="1100" kern="1200" dirty="0"/>
        </a:p>
        <a:p>
          <a:pPr marL="57150" lvl="1" indent="-57150" algn="l" defTabSz="488950">
            <a:lnSpc>
              <a:spcPct val="90000"/>
            </a:lnSpc>
            <a:spcBef>
              <a:spcPct val="0"/>
            </a:spcBef>
            <a:spcAft>
              <a:spcPct val="15000"/>
            </a:spcAft>
            <a:buChar char="•"/>
          </a:pPr>
          <a:r>
            <a:rPr lang="en-US" sz="1100" kern="1200" dirty="0" err="1"/>
            <a:t>Smallsat</a:t>
          </a:r>
          <a:r>
            <a:rPr lang="en-US" sz="1100" kern="1200" dirty="0"/>
            <a:t>, constellations</a:t>
          </a:r>
        </a:p>
        <a:p>
          <a:pPr marL="57150" lvl="1" indent="-57150" algn="l" defTabSz="488950">
            <a:lnSpc>
              <a:spcPct val="90000"/>
            </a:lnSpc>
            <a:spcBef>
              <a:spcPct val="0"/>
            </a:spcBef>
            <a:spcAft>
              <a:spcPct val="15000"/>
            </a:spcAft>
            <a:buChar char="•"/>
          </a:pPr>
          <a:r>
            <a:rPr lang="en-US" sz="1100" kern="1200" dirty="0"/>
            <a:t>Non-space elements</a:t>
          </a:r>
        </a:p>
        <a:p>
          <a:pPr marL="57150" lvl="1" indent="-57150" algn="l" defTabSz="488950">
            <a:lnSpc>
              <a:spcPct val="90000"/>
            </a:lnSpc>
            <a:spcBef>
              <a:spcPct val="0"/>
            </a:spcBef>
            <a:spcAft>
              <a:spcPct val="15000"/>
            </a:spcAft>
            <a:buChar char="•"/>
          </a:pPr>
          <a:r>
            <a:rPr lang="en-US" sz="1100" kern="1200" dirty="0"/>
            <a:t>Combinations, etc.</a:t>
          </a:r>
        </a:p>
      </dsp:txBody>
      <dsp:txXfrm>
        <a:off x="1039343" y="39153"/>
        <a:ext cx="2078500" cy="1216814"/>
      </dsp:txXfrm>
    </dsp:sp>
    <dsp:sp modelId="{1424C330-662C-4CC8-A909-394D9828A848}">
      <dsp:nvSpPr>
        <dsp:cNvPr id="0" name=""/>
        <dsp:cNvSpPr/>
      </dsp:nvSpPr>
      <dsp:spPr>
        <a:xfrm>
          <a:off x="3345271" y="380438"/>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345271" y="487287"/>
        <a:ext cx="319685" cy="320547"/>
      </dsp:txXfrm>
    </dsp:sp>
    <dsp:sp modelId="{CF750531-F1A8-4173-9460-D8E0AF0F3897}">
      <dsp:nvSpPr>
        <dsp:cNvPr id="0" name=""/>
        <dsp:cNvSpPr/>
      </dsp:nvSpPr>
      <dsp:spPr>
        <a:xfrm>
          <a:off x="4017387" y="1296"/>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Choose Instruments</a:t>
          </a:r>
        </a:p>
        <a:p>
          <a:pPr marL="114300" lvl="1" indent="-114300" algn="l" defTabSz="533400">
            <a:lnSpc>
              <a:spcPct val="90000"/>
            </a:lnSpc>
            <a:spcBef>
              <a:spcPct val="0"/>
            </a:spcBef>
            <a:spcAft>
              <a:spcPct val="15000"/>
            </a:spcAft>
            <a:buChar char="•"/>
          </a:pPr>
          <a:r>
            <a:rPr lang="en-US" sz="1200" kern="1200" dirty="0"/>
            <a:t>number, type</a:t>
          </a:r>
        </a:p>
        <a:p>
          <a:pPr marL="114300" lvl="1" indent="-114300" algn="l" defTabSz="533400">
            <a:lnSpc>
              <a:spcPct val="90000"/>
            </a:lnSpc>
            <a:spcBef>
              <a:spcPct val="0"/>
            </a:spcBef>
            <a:spcAft>
              <a:spcPct val="15000"/>
            </a:spcAft>
            <a:buChar char="•"/>
          </a:pPr>
          <a:r>
            <a:rPr lang="en-US" sz="1200" kern="1200" dirty="0"/>
            <a:t>TIR, VSWIR</a:t>
          </a:r>
        </a:p>
        <a:p>
          <a:pPr marL="114300" lvl="1" indent="-114300" algn="l" defTabSz="533400">
            <a:lnSpc>
              <a:spcPct val="90000"/>
            </a:lnSpc>
            <a:spcBef>
              <a:spcPct val="0"/>
            </a:spcBef>
            <a:spcAft>
              <a:spcPct val="15000"/>
            </a:spcAft>
            <a:buChar char="•"/>
          </a:pPr>
          <a:r>
            <a:rPr lang="en-US" sz="1200" kern="1200" dirty="0"/>
            <a:t>Assess performance: resolution, SNR, revisit, etc.</a:t>
          </a:r>
        </a:p>
      </dsp:txBody>
      <dsp:txXfrm>
        <a:off x="4055244" y="39153"/>
        <a:ext cx="2078500" cy="1216814"/>
      </dsp:txXfrm>
    </dsp:sp>
    <dsp:sp modelId="{8CC574A3-8463-44AA-BB62-6A4FAA036F3B}">
      <dsp:nvSpPr>
        <dsp:cNvPr id="0" name=""/>
        <dsp:cNvSpPr/>
      </dsp:nvSpPr>
      <dsp:spPr>
        <a:xfrm>
          <a:off x="6361172" y="380438"/>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61172" y="487287"/>
        <a:ext cx="319685" cy="320547"/>
      </dsp:txXfrm>
    </dsp:sp>
    <dsp:sp modelId="{D192AF4E-236F-495F-9A8F-3454F0F7A491}">
      <dsp:nvSpPr>
        <dsp:cNvPr id="0" name=""/>
        <dsp:cNvSpPr/>
      </dsp:nvSpPr>
      <dsp:spPr>
        <a:xfrm>
          <a:off x="7033287" y="1296"/>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Instrument Capability</a:t>
          </a:r>
        </a:p>
        <a:p>
          <a:pPr marL="114300" lvl="1" indent="-114300" algn="l" defTabSz="533400">
            <a:lnSpc>
              <a:spcPct val="90000"/>
            </a:lnSpc>
            <a:spcBef>
              <a:spcPct val="0"/>
            </a:spcBef>
            <a:spcAft>
              <a:spcPct val="15000"/>
            </a:spcAft>
            <a:buChar char="•"/>
          </a:pPr>
          <a:r>
            <a:rPr lang="en-US" sz="1200" kern="1200" dirty="0"/>
            <a:t>Use capability levels (A, B, C) as outlined in the SATM</a:t>
          </a:r>
        </a:p>
        <a:p>
          <a:pPr marL="114300" lvl="1" indent="-114300" algn="l" defTabSz="533400">
            <a:lnSpc>
              <a:spcPct val="90000"/>
            </a:lnSpc>
            <a:spcBef>
              <a:spcPct val="0"/>
            </a:spcBef>
            <a:spcAft>
              <a:spcPct val="15000"/>
            </a:spcAft>
            <a:buChar char="•"/>
          </a:pPr>
          <a:r>
            <a:rPr lang="en-US" sz="1200" kern="1200" dirty="0"/>
            <a:t>Multiple capabilities within an architecture family</a:t>
          </a:r>
        </a:p>
      </dsp:txBody>
      <dsp:txXfrm>
        <a:off x="7071144" y="39153"/>
        <a:ext cx="2078500" cy="1216814"/>
      </dsp:txXfrm>
    </dsp:sp>
    <dsp:sp modelId="{E0D94C62-1287-4871-A030-97F7858AD713}">
      <dsp:nvSpPr>
        <dsp:cNvPr id="0" name=""/>
        <dsp:cNvSpPr/>
      </dsp:nvSpPr>
      <dsp:spPr>
        <a:xfrm rot="5400000">
          <a:off x="7882048" y="1444620"/>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950121" y="1483396"/>
        <a:ext cx="320547" cy="319685"/>
      </dsp:txXfrm>
    </dsp:sp>
    <dsp:sp modelId="{9DA6CD72-88D9-4D0B-BD60-FFB50C9BD76E}">
      <dsp:nvSpPr>
        <dsp:cNvPr id="0" name=""/>
        <dsp:cNvSpPr/>
      </dsp:nvSpPr>
      <dsp:spPr>
        <a:xfrm>
          <a:off x="7033287" y="2155511"/>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Map to Decadal Priorities</a:t>
          </a:r>
        </a:p>
        <a:p>
          <a:pPr marL="114300" lvl="1" indent="-114300" algn="l" defTabSz="533400">
            <a:lnSpc>
              <a:spcPct val="90000"/>
            </a:lnSpc>
            <a:spcBef>
              <a:spcPct val="0"/>
            </a:spcBef>
            <a:spcAft>
              <a:spcPct val="15000"/>
            </a:spcAft>
            <a:buChar char="•"/>
          </a:pPr>
          <a:r>
            <a:rPr lang="en-US" sz="1200" kern="1200" dirty="0"/>
            <a:t>Objectives met by system: MI/VI/I</a:t>
          </a:r>
        </a:p>
        <a:p>
          <a:pPr marL="114300" lvl="1" indent="-114300" algn="l" defTabSz="533400">
            <a:lnSpc>
              <a:spcPct val="90000"/>
            </a:lnSpc>
            <a:spcBef>
              <a:spcPct val="0"/>
            </a:spcBef>
            <a:spcAft>
              <a:spcPct val="15000"/>
            </a:spcAft>
            <a:buChar char="•"/>
          </a:pPr>
          <a:r>
            <a:rPr lang="en-US" sz="1200" kern="1200" dirty="0"/>
            <a:t>Parameters: Spatial, Temporal, Spectral Range &amp; Sensitivity</a:t>
          </a:r>
          <a:endParaRPr lang="en-US" sz="1800" kern="1200" dirty="0"/>
        </a:p>
      </dsp:txBody>
      <dsp:txXfrm>
        <a:off x="7071144" y="2193368"/>
        <a:ext cx="2078500" cy="1216814"/>
      </dsp:txXfrm>
    </dsp:sp>
    <dsp:sp modelId="{539CAE4A-F002-490D-A41A-F7DB88541360}">
      <dsp:nvSpPr>
        <dsp:cNvPr id="0" name=""/>
        <dsp:cNvSpPr/>
      </dsp:nvSpPr>
      <dsp:spPr>
        <a:xfrm rot="10800000">
          <a:off x="6387023" y="2534653"/>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6524031" y="2641502"/>
        <a:ext cx="319685" cy="320547"/>
      </dsp:txXfrm>
    </dsp:sp>
    <dsp:sp modelId="{D2FA6ED2-12FE-4B11-A16B-8CE1EEF0FD69}">
      <dsp:nvSpPr>
        <dsp:cNvPr id="0" name=""/>
        <dsp:cNvSpPr/>
      </dsp:nvSpPr>
      <dsp:spPr>
        <a:xfrm>
          <a:off x="4017387" y="2155511"/>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Assess Value</a:t>
          </a:r>
        </a:p>
        <a:p>
          <a:pPr marL="114300" lvl="1" indent="-114300" algn="l" defTabSz="533400">
            <a:lnSpc>
              <a:spcPct val="90000"/>
            </a:lnSpc>
            <a:spcBef>
              <a:spcPct val="0"/>
            </a:spcBef>
            <a:spcAft>
              <a:spcPct val="15000"/>
            </a:spcAft>
            <a:buChar char="•"/>
          </a:pPr>
          <a:r>
            <a:rPr lang="en-US" sz="1200" kern="1200" dirty="0"/>
            <a:t>Place highest value on most important objectives</a:t>
          </a:r>
        </a:p>
        <a:p>
          <a:pPr marL="114300" lvl="1" indent="-114300" algn="l" defTabSz="533400">
            <a:lnSpc>
              <a:spcPct val="90000"/>
            </a:lnSpc>
            <a:spcBef>
              <a:spcPct val="0"/>
            </a:spcBef>
            <a:spcAft>
              <a:spcPct val="15000"/>
            </a:spcAft>
            <a:buChar char="•"/>
          </a:pPr>
          <a:r>
            <a:rPr lang="en-US" sz="1200" kern="1200" dirty="0"/>
            <a:t>Include credit for applications</a:t>
          </a:r>
        </a:p>
      </dsp:txBody>
      <dsp:txXfrm>
        <a:off x="4055244" y="2193368"/>
        <a:ext cx="2078500" cy="1216814"/>
      </dsp:txXfrm>
    </dsp:sp>
    <dsp:sp modelId="{9C8C3E74-5A81-4854-ADD5-C8B47845115D}">
      <dsp:nvSpPr>
        <dsp:cNvPr id="0" name=""/>
        <dsp:cNvSpPr/>
      </dsp:nvSpPr>
      <dsp:spPr>
        <a:xfrm rot="10800000">
          <a:off x="3371122" y="2534653"/>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3508130" y="2641502"/>
        <a:ext cx="319685" cy="320547"/>
      </dsp:txXfrm>
    </dsp:sp>
    <dsp:sp modelId="{DE30FDEC-A50F-48F8-9386-7C2283BB9BB6}">
      <dsp:nvSpPr>
        <dsp:cNvPr id="0" name=""/>
        <dsp:cNvSpPr/>
      </dsp:nvSpPr>
      <dsp:spPr>
        <a:xfrm>
          <a:off x="1001486" y="2155511"/>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Size Systems</a:t>
          </a:r>
        </a:p>
        <a:p>
          <a:pPr marL="114300" lvl="1" indent="-114300" algn="l" defTabSz="533400">
            <a:lnSpc>
              <a:spcPct val="90000"/>
            </a:lnSpc>
            <a:spcBef>
              <a:spcPct val="0"/>
            </a:spcBef>
            <a:spcAft>
              <a:spcPct val="15000"/>
            </a:spcAft>
            <a:buChar char="•"/>
          </a:pPr>
          <a:r>
            <a:rPr lang="en-US" sz="1200" kern="1200" dirty="0" err="1"/>
            <a:t>Parametrics</a:t>
          </a:r>
          <a:r>
            <a:rPr lang="en-US" sz="1200" kern="1200" dirty="0"/>
            <a:t> to estimate mass, power</a:t>
          </a:r>
        </a:p>
        <a:p>
          <a:pPr marL="114300" lvl="1" indent="-114300" algn="l" defTabSz="533400">
            <a:lnSpc>
              <a:spcPct val="90000"/>
            </a:lnSpc>
            <a:spcBef>
              <a:spcPct val="0"/>
            </a:spcBef>
            <a:spcAft>
              <a:spcPct val="15000"/>
            </a:spcAft>
            <a:buChar char="•"/>
          </a:pPr>
          <a:r>
            <a:rPr lang="en-US" sz="1200" kern="1200" dirty="0"/>
            <a:t>Select launch vehicle</a:t>
          </a:r>
        </a:p>
        <a:p>
          <a:pPr marL="114300" lvl="1" indent="-114300" algn="l" defTabSz="533400">
            <a:lnSpc>
              <a:spcPct val="90000"/>
            </a:lnSpc>
            <a:spcBef>
              <a:spcPct val="0"/>
            </a:spcBef>
            <a:spcAft>
              <a:spcPct val="15000"/>
            </a:spcAft>
            <a:buChar char="•"/>
          </a:pPr>
          <a:endParaRPr lang="en-US" sz="1000" kern="1200" dirty="0"/>
        </a:p>
      </dsp:txBody>
      <dsp:txXfrm>
        <a:off x="1039343" y="2193368"/>
        <a:ext cx="2078500" cy="1216814"/>
      </dsp:txXfrm>
    </dsp:sp>
    <dsp:sp modelId="{C69D994C-A697-4E00-BD54-D43B8681004C}">
      <dsp:nvSpPr>
        <dsp:cNvPr id="0" name=""/>
        <dsp:cNvSpPr/>
      </dsp:nvSpPr>
      <dsp:spPr>
        <a:xfrm rot="5400000">
          <a:off x="1850246" y="3598835"/>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918319" y="3637611"/>
        <a:ext cx="320547" cy="319685"/>
      </dsp:txXfrm>
    </dsp:sp>
    <dsp:sp modelId="{9B17532C-1A03-4F67-B983-5B22830454CA}">
      <dsp:nvSpPr>
        <dsp:cNvPr id="0" name=""/>
        <dsp:cNvSpPr/>
      </dsp:nvSpPr>
      <dsp:spPr>
        <a:xfrm>
          <a:off x="1001486" y="4309726"/>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Estimate Cost</a:t>
          </a:r>
        </a:p>
        <a:p>
          <a:pPr marL="114300" lvl="1" indent="-114300" algn="l" defTabSz="533400">
            <a:lnSpc>
              <a:spcPct val="90000"/>
            </a:lnSpc>
            <a:spcBef>
              <a:spcPct val="0"/>
            </a:spcBef>
            <a:spcAft>
              <a:spcPct val="15000"/>
            </a:spcAft>
            <a:buChar char="•"/>
          </a:pPr>
          <a:r>
            <a:rPr lang="en-US" sz="1200" kern="1200" dirty="0"/>
            <a:t>Instrument – </a:t>
          </a:r>
          <a:r>
            <a:rPr lang="en-US" sz="1200" kern="1200" dirty="0" err="1"/>
            <a:t>parametrics</a:t>
          </a:r>
          <a:endParaRPr lang="en-US" sz="1200" kern="1200" dirty="0"/>
        </a:p>
        <a:p>
          <a:pPr marL="114300" lvl="1" indent="-114300" algn="l" defTabSz="533400">
            <a:lnSpc>
              <a:spcPct val="90000"/>
            </a:lnSpc>
            <a:spcBef>
              <a:spcPct val="0"/>
            </a:spcBef>
            <a:spcAft>
              <a:spcPct val="15000"/>
            </a:spcAft>
            <a:buChar char="•"/>
          </a:pPr>
          <a:r>
            <a:rPr lang="en-US" sz="1200" kern="1200" dirty="0"/>
            <a:t>Spacecraft – S/M/L heuristics</a:t>
          </a:r>
        </a:p>
        <a:p>
          <a:pPr marL="114300" lvl="1" indent="-114300" algn="l" defTabSz="533400">
            <a:lnSpc>
              <a:spcPct val="90000"/>
            </a:lnSpc>
            <a:spcBef>
              <a:spcPct val="0"/>
            </a:spcBef>
            <a:spcAft>
              <a:spcPct val="15000"/>
            </a:spcAft>
            <a:buChar char="•"/>
          </a:pPr>
          <a:r>
            <a:rPr lang="en-US" sz="1200" kern="1200" dirty="0"/>
            <a:t>Launch – table of options</a:t>
          </a:r>
        </a:p>
        <a:p>
          <a:pPr marL="114300" lvl="1" indent="-114300" algn="l" defTabSz="533400">
            <a:lnSpc>
              <a:spcPct val="90000"/>
            </a:lnSpc>
            <a:spcBef>
              <a:spcPct val="0"/>
            </a:spcBef>
            <a:spcAft>
              <a:spcPct val="15000"/>
            </a:spcAft>
            <a:buChar char="•"/>
          </a:pPr>
          <a:r>
            <a:rPr lang="en-US" sz="1200" kern="1200" dirty="0"/>
            <a:t>Percentage wraps for other elements</a:t>
          </a:r>
        </a:p>
      </dsp:txBody>
      <dsp:txXfrm>
        <a:off x="1039343" y="4347583"/>
        <a:ext cx="2078500" cy="1216814"/>
      </dsp:txXfrm>
    </dsp:sp>
    <dsp:sp modelId="{A43486ED-7819-4635-981D-7E6EE403A9FF}">
      <dsp:nvSpPr>
        <dsp:cNvPr id="0" name=""/>
        <dsp:cNvSpPr/>
      </dsp:nvSpPr>
      <dsp:spPr>
        <a:xfrm>
          <a:off x="3345271" y="4688868"/>
          <a:ext cx="456693" cy="534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345271" y="4795717"/>
        <a:ext cx="319685" cy="320547"/>
      </dsp:txXfrm>
    </dsp:sp>
    <dsp:sp modelId="{9C27DE43-E70E-49FE-980D-0B9B9805DFA4}">
      <dsp:nvSpPr>
        <dsp:cNvPr id="0" name=""/>
        <dsp:cNvSpPr/>
      </dsp:nvSpPr>
      <dsp:spPr>
        <a:xfrm>
          <a:off x="4017387" y="4309726"/>
          <a:ext cx="2154214" cy="129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Plot Value vs. Cost</a:t>
          </a:r>
        </a:p>
        <a:p>
          <a:pPr marL="114300" lvl="1" indent="-114300" algn="l" defTabSz="533400">
            <a:lnSpc>
              <a:spcPct val="90000"/>
            </a:lnSpc>
            <a:spcBef>
              <a:spcPct val="0"/>
            </a:spcBef>
            <a:spcAft>
              <a:spcPct val="15000"/>
            </a:spcAft>
            <a:buChar char="•"/>
          </a:pPr>
          <a:r>
            <a:rPr lang="en-US" sz="1200" kern="1200" dirty="0"/>
            <a:t>Compare with threshold (80%) and baseline (100%)</a:t>
          </a:r>
        </a:p>
        <a:p>
          <a:pPr marL="114300" lvl="1" indent="-114300" algn="l" defTabSz="533400">
            <a:lnSpc>
              <a:spcPct val="90000"/>
            </a:lnSpc>
            <a:spcBef>
              <a:spcPct val="0"/>
            </a:spcBef>
            <a:spcAft>
              <a:spcPct val="15000"/>
            </a:spcAft>
            <a:buChar char="•"/>
          </a:pPr>
          <a:r>
            <a:rPr lang="en-US" sz="1200" kern="1200" dirty="0"/>
            <a:t>Include partnerships</a:t>
          </a:r>
        </a:p>
      </dsp:txBody>
      <dsp:txXfrm>
        <a:off x="4055244" y="4347583"/>
        <a:ext cx="2078500" cy="1216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7DA85-00FD-43CC-B53C-2EB94A22DEA2}">
      <dsp:nvSpPr>
        <dsp:cNvPr id="0" name=""/>
        <dsp:cNvSpPr/>
      </dsp:nvSpPr>
      <dsp:spPr>
        <a:xfrm rot="16200000">
          <a:off x="-1418497" y="1419489"/>
          <a:ext cx="5418667" cy="2579687"/>
        </a:xfrm>
        <a:prstGeom prst="flowChartManualOperati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US" sz="2000" b="1" kern="1200" dirty="0"/>
            <a:t>Potential Options</a:t>
          </a:r>
        </a:p>
        <a:p>
          <a:pPr marL="171450" lvl="1" indent="-171450" algn="l" defTabSz="711200">
            <a:lnSpc>
              <a:spcPct val="90000"/>
            </a:lnSpc>
            <a:spcBef>
              <a:spcPct val="0"/>
            </a:spcBef>
            <a:spcAft>
              <a:spcPct val="15000"/>
            </a:spcAft>
            <a:buChar char="•"/>
          </a:pPr>
          <a:r>
            <a:rPr lang="en-US" sz="1600" kern="1200" dirty="0"/>
            <a:t>Large number of permutations</a:t>
          </a:r>
        </a:p>
        <a:p>
          <a:pPr marL="171450" lvl="1" indent="-171450" algn="l" defTabSz="711200">
            <a:lnSpc>
              <a:spcPct val="90000"/>
            </a:lnSpc>
            <a:spcBef>
              <a:spcPct val="0"/>
            </a:spcBef>
            <a:spcAft>
              <a:spcPct val="15000"/>
            </a:spcAft>
            <a:buChar char="•"/>
          </a:pPr>
          <a:r>
            <a:rPr lang="en-US" sz="1600" kern="1200" dirty="0"/>
            <a:t>Broad exploration of potential trade space</a:t>
          </a:r>
        </a:p>
        <a:p>
          <a:pPr marL="171450" lvl="1" indent="-171450" algn="l" defTabSz="711200">
            <a:lnSpc>
              <a:spcPct val="90000"/>
            </a:lnSpc>
            <a:spcBef>
              <a:spcPct val="0"/>
            </a:spcBef>
            <a:spcAft>
              <a:spcPct val="15000"/>
            </a:spcAft>
            <a:buChar char="•"/>
          </a:pPr>
          <a:r>
            <a:rPr lang="en-US" sz="1600" kern="1200" dirty="0"/>
            <a:t>Identify primary drivers and play against SATM</a:t>
          </a:r>
        </a:p>
        <a:p>
          <a:pPr marL="171450" lvl="1" indent="-171450" algn="l" defTabSz="711200">
            <a:lnSpc>
              <a:spcPct val="90000"/>
            </a:lnSpc>
            <a:spcBef>
              <a:spcPct val="0"/>
            </a:spcBef>
            <a:spcAft>
              <a:spcPct val="15000"/>
            </a:spcAft>
            <a:buChar char="•"/>
          </a:pPr>
          <a:r>
            <a:rPr lang="en-US" sz="1600" kern="1200" dirty="0"/>
            <a:t>High-level metrics used to consolidate and prune</a:t>
          </a:r>
        </a:p>
        <a:p>
          <a:pPr marL="171450" lvl="1" indent="-171450" algn="l" defTabSz="711200">
            <a:lnSpc>
              <a:spcPct val="90000"/>
            </a:lnSpc>
            <a:spcBef>
              <a:spcPct val="0"/>
            </a:spcBef>
            <a:spcAft>
              <a:spcPct val="15000"/>
            </a:spcAft>
            <a:buChar char="•"/>
          </a:pPr>
          <a:r>
            <a:rPr lang="en-US" sz="1600" kern="1200" dirty="0"/>
            <a:t>Create hybrids and combinations</a:t>
          </a:r>
        </a:p>
        <a:p>
          <a:pPr marL="171450" lvl="1" indent="-171450" algn="l" defTabSz="711200">
            <a:lnSpc>
              <a:spcPct val="90000"/>
            </a:lnSpc>
            <a:spcBef>
              <a:spcPct val="0"/>
            </a:spcBef>
            <a:spcAft>
              <a:spcPct val="15000"/>
            </a:spcAft>
            <a:buChar char="•"/>
          </a:pPr>
          <a:r>
            <a:rPr lang="en-US" sz="1600" kern="1200" dirty="0"/>
            <a:t>Assess using </a:t>
          </a:r>
          <a:r>
            <a:rPr lang="en-US" sz="1600" kern="1200" dirty="0" err="1"/>
            <a:t>parametrics</a:t>
          </a:r>
          <a:r>
            <a:rPr lang="en-US" sz="1600" kern="1200" dirty="0"/>
            <a:t> and analogy-based models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993" y="1083732"/>
        <a:ext cx="2579687" cy="3251201"/>
      </dsp:txXfrm>
    </dsp:sp>
    <dsp:sp modelId="{E84B964A-0035-46CD-9380-219421BA94AF}">
      <dsp:nvSpPr>
        <dsp:cNvPr id="0" name=""/>
        <dsp:cNvSpPr/>
      </dsp:nvSpPr>
      <dsp:spPr>
        <a:xfrm rot="16200000">
          <a:off x="2513909" y="1419489"/>
          <a:ext cx="3100181" cy="2579687"/>
        </a:xfrm>
        <a:prstGeom prst="flowChartManualOperati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US" sz="2000" b="1" kern="1200" dirty="0"/>
            <a:t>Feasible Options</a:t>
          </a:r>
        </a:p>
        <a:p>
          <a:pPr marL="171450" lvl="1" indent="-171450" algn="l" defTabSz="711200">
            <a:lnSpc>
              <a:spcPct val="90000"/>
            </a:lnSpc>
            <a:spcBef>
              <a:spcPct val="0"/>
            </a:spcBef>
            <a:spcAft>
              <a:spcPct val="15000"/>
            </a:spcAft>
            <a:buChar char="•"/>
          </a:pPr>
          <a:r>
            <a:rPr lang="en-US" sz="1600" kern="1200" dirty="0"/>
            <a:t>Instrument Feasibility, Science Value and Cost</a:t>
          </a:r>
        </a:p>
        <a:p>
          <a:pPr marL="171450" lvl="1" indent="-171450" algn="l" defTabSz="711200">
            <a:lnSpc>
              <a:spcPct val="90000"/>
            </a:lnSpc>
            <a:spcBef>
              <a:spcPct val="0"/>
            </a:spcBef>
            <a:spcAft>
              <a:spcPct val="15000"/>
            </a:spcAft>
            <a:buChar char="•"/>
          </a:pPr>
          <a:r>
            <a:rPr lang="en-US" sz="1600" kern="1200" dirty="0" err="1"/>
            <a:t>Programmatics</a:t>
          </a:r>
          <a:r>
            <a:rPr lang="en-US" sz="1600" kern="1200" dirty="0"/>
            <a:t> </a:t>
          </a:r>
        </a:p>
        <a:p>
          <a:pPr marL="171450" lvl="1" indent="-171450" algn="l" defTabSz="711200">
            <a:lnSpc>
              <a:spcPct val="90000"/>
            </a:lnSpc>
            <a:spcBef>
              <a:spcPct val="0"/>
            </a:spcBef>
            <a:spcAft>
              <a:spcPct val="15000"/>
            </a:spcAft>
            <a:buChar char="•"/>
          </a:pPr>
          <a:r>
            <a:rPr lang="en-US" sz="1600" kern="1200" dirty="0"/>
            <a:t>Perform mission-level design center sessions (</a:t>
          </a:r>
          <a:r>
            <a:rPr lang="en-US" sz="1600" kern="1200" dirty="0" err="1"/>
            <a:t>LaRC</a:t>
          </a:r>
          <a:r>
            <a:rPr lang="en-US" sz="1600" kern="1200" dirty="0"/>
            <a:t>, JPL, GSFC)</a:t>
          </a:r>
        </a:p>
      </dsp:txBody>
      <dsp:txXfrm rot="5400000">
        <a:off x="2774156" y="1779278"/>
        <a:ext cx="2579687" cy="1860109"/>
      </dsp:txXfrm>
    </dsp:sp>
    <dsp:sp modelId="{ED3339A4-18E5-4DE4-96ED-9774F5513E93}">
      <dsp:nvSpPr>
        <dsp:cNvPr id="0" name=""/>
        <dsp:cNvSpPr/>
      </dsp:nvSpPr>
      <dsp:spPr>
        <a:xfrm rot="16200000">
          <a:off x="5963485" y="1419489"/>
          <a:ext cx="1747357" cy="2579687"/>
        </a:xfrm>
        <a:prstGeom prst="flowChartManualOperati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US" sz="2000" b="1" kern="1200" dirty="0"/>
            <a:t>Promising Options</a:t>
          </a:r>
        </a:p>
        <a:p>
          <a:pPr marL="171450" lvl="1" indent="-171450" algn="l" defTabSz="711200">
            <a:lnSpc>
              <a:spcPct val="90000"/>
            </a:lnSpc>
            <a:spcBef>
              <a:spcPct val="0"/>
            </a:spcBef>
            <a:spcAft>
              <a:spcPct val="15000"/>
            </a:spcAft>
            <a:buChar char="•"/>
          </a:pPr>
          <a:r>
            <a:rPr lang="en-US" sz="1600" kern="1200" dirty="0"/>
            <a:t>3 with 1 recommendation</a:t>
          </a:r>
        </a:p>
        <a:p>
          <a:pPr marL="171450" lvl="1" indent="-171450" algn="l" defTabSz="711200">
            <a:lnSpc>
              <a:spcPct val="90000"/>
            </a:lnSpc>
            <a:spcBef>
              <a:spcPct val="0"/>
            </a:spcBef>
            <a:spcAft>
              <a:spcPct val="15000"/>
            </a:spcAft>
            <a:buChar char="•"/>
          </a:pPr>
          <a:r>
            <a:rPr lang="en-US" sz="1600" kern="1200" dirty="0"/>
            <a:t>Provide to HQ with supporting info</a:t>
          </a:r>
        </a:p>
      </dsp:txBody>
      <dsp:txXfrm rot="5400000">
        <a:off x="5547320" y="2185125"/>
        <a:ext cx="2579687" cy="10484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A196A4-3C97-1B4A-B1BE-6059B0986D68}" type="datetimeFigureOut">
              <a:rPr lang="en-US" smtClean="0"/>
              <a:t>3/26/20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AACC38-7279-614F-9CB8-740D559389C6}" type="slidenum">
              <a:rPr lang="en-US" smtClean="0"/>
              <a:t>‹#›</a:t>
            </a:fld>
            <a:endParaRPr lang="en-US" dirty="0"/>
          </a:p>
        </p:txBody>
      </p:sp>
    </p:spTree>
    <p:extLst>
      <p:ext uri="{BB962C8B-B14F-4D97-AF65-F5344CB8AC3E}">
        <p14:creationId xmlns:p14="http://schemas.microsoft.com/office/powerpoint/2010/main" val="324958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219B0-068E-A84A-8185-F22873B906E8}" type="datetimeFigureOut">
              <a:rPr lang="en-US" smtClean="0"/>
              <a:t>3/26/20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82863-384D-A645-9536-8F1BA5D66C3E}" type="slidenum">
              <a:rPr lang="en-US" smtClean="0"/>
              <a:t>‹#›</a:t>
            </a:fld>
            <a:endParaRPr lang="en-US" dirty="0"/>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2088" rtl="0" eaLnBrk="1" latinLnBrk="0" hangingPunct="1">
      <a:defRPr sz="1200" kern="1200">
        <a:solidFill>
          <a:schemeClr val="tx1"/>
        </a:solidFill>
        <a:latin typeface="+mn-lt"/>
        <a:ea typeface="+mn-ea"/>
        <a:cs typeface="+mn-cs"/>
      </a:defRPr>
    </a:lvl1pPr>
    <a:lvl2pPr marL="455979" algn="l" defTabSz="912088" rtl="0" eaLnBrk="1" latinLnBrk="0" hangingPunct="1">
      <a:defRPr sz="1200" kern="1200">
        <a:solidFill>
          <a:schemeClr val="tx1"/>
        </a:solidFill>
        <a:latin typeface="+mn-lt"/>
        <a:ea typeface="+mn-ea"/>
        <a:cs typeface="+mn-cs"/>
      </a:defRPr>
    </a:lvl2pPr>
    <a:lvl3pPr marL="912088" algn="l" defTabSz="912088" rtl="0" eaLnBrk="1" latinLnBrk="0" hangingPunct="1">
      <a:defRPr sz="1200" kern="1200">
        <a:solidFill>
          <a:schemeClr val="tx1"/>
        </a:solidFill>
        <a:latin typeface="+mn-lt"/>
        <a:ea typeface="+mn-ea"/>
        <a:cs typeface="+mn-cs"/>
      </a:defRPr>
    </a:lvl3pPr>
    <a:lvl4pPr marL="1368132" algn="l" defTabSz="912088" rtl="0" eaLnBrk="1" latinLnBrk="0" hangingPunct="1">
      <a:defRPr sz="1200" kern="1200">
        <a:solidFill>
          <a:schemeClr val="tx1"/>
        </a:solidFill>
        <a:latin typeface="+mn-lt"/>
        <a:ea typeface="+mn-ea"/>
        <a:cs typeface="+mn-cs"/>
      </a:defRPr>
    </a:lvl4pPr>
    <a:lvl5pPr marL="1824176" algn="l" defTabSz="912088" rtl="0" eaLnBrk="1" latinLnBrk="0" hangingPunct="1">
      <a:defRPr sz="1200" kern="1200">
        <a:solidFill>
          <a:schemeClr val="tx1"/>
        </a:solidFill>
        <a:latin typeface="+mn-lt"/>
        <a:ea typeface="+mn-ea"/>
        <a:cs typeface="+mn-cs"/>
      </a:defRPr>
    </a:lvl5pPr>
    <a:lvl6pPr marL="2280286" algn="l" defTabSz="912088" rtl="0" eaLnBrk="1" latinLnBrk="0" hangingPunct="1">
      <a:defRPr sz="1200" kern="1200">
        <a:solidFill>
          <a:schemeClr val="tx1"/>
        </a:solidFill>
        <a:latin typeface="+mn-lt"/>
        <a:ea typeface="+mn-ea"/>
        <a:cs typeface="+mn-cs"/>
      </a:defRPr>
    </a:lvl6pPr>
    <a:lvl7pPr marL="2736262" algn="l" defTabSz="912088" rtl="0" eaLnBrk="1" latinLnBrk="0" hangingPunct="1">
      <a:defRPr sz="1200" kern="1200">
        <a:solidFill>
          <a:schemeClr val="tx1"/>
        </a:solidFill>
        <a:latin typeface="+mn-lt"/>
        <a:ea typeface="+mn-ea"/>
        <a:cs typeface="+mn-cs"/>
      </a:defRPr>
    </a:lvl7pPr>
    <a:lvl8pPr marL="3192240" algn="l" defTabSz="912088" rtl="0" eaLnBrk="1" latinLnBrk="0" hangingPunct="1">
      <a:defRPr sz="1200" kern="1200">
        <a:solidFill>
          <a:schemeClr val="tx1"/>
        </a:solidFill>
        <a:latin typeface="+mn-lt"/>
        <a:ea typeface="+mn-ea"/>
        <a:cs typeface="+mn-cs"/>
      </a:defRPr>
    </a:lvl8pPr>
    <a:lvl9pPr marL="3648219" algn="l" defTabSz="9120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EAC0E-29EE-D340-BDCD-5D6BBFA00452}" type="slidenum">
              <a:rPr lang="en-US" smtClean="0"/>
              <a:t>18</a:t>
            </a:fld>
            <a:endParaRPr lang="en-US"/>
          </a:p>
        </p:txBody>
      </p:sp>
    </p:spTree>
    <p:extLst>
      <p:ext uri="{BB962C8B-B14F-4D97-AF65-F5344CB8AC3E}">
        <p14:creationId xmlns:p14="http://schemas.microsoft.com/office/powerpoint/2010/main" val="1034409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1520" y="4953136"/>
            <a:ext cx="6880655" cy="978729"/>
          </a:xfrm>
        </p:spPr>
        <p:txBody>
          <a:bodyPr wrap="square" anchor="t">
            <a:spAutoFit/>
          </a:bodyPr>
          <a:lstStyle>
            <a:lvl1pPr>
              <a:defRPr sz="3200" baseline="0">
                <a:solidFill>
                  <a:schemeClr val="bg1"/>
                </a:solidFill>
              </a:defRPr>
            </a:lvl1pPr>
          </a:lstStyle>
          <a:p>
            <a:r>
              <a:rPr lang="en-US" dirty="0"/>
              <a:t>The New Static Science Mission</a:t>
            </a:r>
            <a:br>
              <a:rPr lang="en-US" dirty="0"/>
            </a:br>
            <a:r>
              <a:rPr lang="en-US" dirty="0"/>
              <a:t>Directorate Template</a:t>
            </a:r>
          </a:p>
        </p:txBody>
      </p:sp>
      <p:sp>
        <p:nvSpPr>
          <p:cNvPr id="6" name="Rectangle 5"/>
          <p:cNvSpPr/>
          <p:nvPr userDrawn="1"/>
        </p:nvSpPr>
        <p:spPr>
          <a:xfrm>
            <a:off x="0" y="2429445"/>
            <a:ext cx="2990088" cy="196060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dirty="0"/>
              <a:t> </a:t>
            </a:r>
          </a:p>
        </p:txBody>
      </p:sp>
      <p:sp>
        <p:nvSpPr>
          <p:cNvPr id="7" name="Rectangle 6"/>
          <p:cNvSpPr/>
          <p:nvPr userDrawn="1"/>
        </p:nvSpPr>
        <p:spPr>
          <a:xfrm>
            <a:off x="3067304" y="2429445"/>
            <a:ext cx="2990088" cy="196060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dirty="0"/>
              <a:t> </a:t>
            </a:r>
          </a:p>
        </p:txBody>
      </p:sp>
      <p:sp>
        <p:nvSpPr>
          <p:cNvPr id="11" name="Rectangle 10"/>
          <p:cNvSpPr/>
          <p:nvPr userDrawn="1"/>
        </p:nvSpPr>
        <p:spPr>
          <a:xfrm>
            <a:off x="6134608" y="2429445"/>
            <a:ext cx="2990088" cy="196060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dirty="0"/>
              <a:t> </a:t>
            </a:r>
          </a:p>
        </p:txBody>
      </p:sp>
      <p:sp>
        <p:nvSpPr>
          <p:cNvPr id="12" name="Rectangle 11"/>
          <p:cNvSpPr/>
          <p:nvPr userDrawn="1"/>
        </p:nvSpPr>
        <p:spPr>
          <a:xfrm>
            <a:off x="9201912" y="2429445"/>
            <a:ext cx="2990088" cy="196060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900" b="1" baseline="0">
                <a:solidFill>
                  <a:schemeClr val="accent1">
                    <a:lumMod val="50000"/>
                  </a:schemeClr>
                </a:solidFill>
              </a:defRPr>
            </a:lvl1pPr>
            <a:lvl2pPr algn="r">
              <a:defRPr/>
            </a:lvl2pPr>
            <a:lvl3pPr algn="r">
              <a:defRPr/>
            </a:lvl3pPr>
            <a:lvl4pPr algn="r">
              <a:defRPr/>
            </a:lvl4pPr>
            <a:lvl5pPr algn="r">
              <a:defRPr/>
            </a:lvl5pPr>
          </a:lstStyle>
          <a:p>
            <a:pPr marL="228056" marR="0" lvl="0" indent="-228056" algn="r" defTabSz="912088"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572"/>
            <a:ext cx="4071939" cy="1012825"/>
          </a:xfrm>
        </p:spPr>
        <p:txBody>
          <a:bodyPr>
            <a:noAutofit/>
          </a:bodyPr>
          <a:lstStyle>
            <a:lvl1pPr marL="0" indent="0" algn="r">
              <a:spcBef>
                <a:spcPts val="400"/>
              </a:spcBef>
              <a:buFont typeface="Arial" charset="0"/>
              <a:buNone/>
              <a:defRPr sz="1900" baseline="0">
                <a:solidFill>
                  <a:schemeClr val="accent1">
                    <a:lumMod val="50000"/>
                  </a:schemeClr>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6"/>
            <a:ext cx="4071939" cy="317437"/>
          </a:xfrm>
        </p:spPr>
        <p:txBody>
          <a:bodyPr>
            <a:noAutofit/>
          </a:bodyPr>
          <a:lstStyle>
            <a:lvl1pPr marL="0" indent="0" algn="r">
              <a:spcBef>
                <a:spcPts val="400"/>
              </a:spcBef>
              <a:buFont typeface="Arial" charset="0"/>
              <a:buNone/>
              <a:defRPr sz="1500" baseline="0">
                <a:solidFill>
                  <a:schemeClr val="accent1">
                    <a:lumMod val="50000"/>
                  </a:schemeClr>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MONTH YEAR</a:t>
            </a:r>
          </a:p>
        </p:txBody>
      </p:sp>
    </p:spTree>
    <p:extLst>
      <p:ext uri="{BB962C8B-B14F-4D97-AF65-F5344CB8AC3E}">
        <p14:creationId xmlns:p14="http://schemas.microsoft.com/office/powerpoint/2010/main" val="1300151612"/>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3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52368"/>
            <a:ext cx="10515600" cy="590931"/>
          </a:xfrm>
        </p:spPr>
        <p:txBody>
          <a:bodyPr anchor="t" anchorCtr="0">
            <a:spAutoFit/>
          </a:bodyPr>
          <a:lstStyle>
            <a:lvl1pPr>
              <a:defRPr sz="3600" b="1">
                <a:solidFill>
                  <a:schemeClr val="tx1"/>
                </a:solidFill>
                <a:latin typeface="+mn-lt"/>
              </a:defRPr>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9"/>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349978"/>
      </p:ext>
    </p:extLst>
  </p:cSld>
  <p:clrMapOvr>
    <a:masterClrMapping/>
  </p:clrMapOvr>
  <p:extLst>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52368"/>
            <a:ext cx="10515600" cy="656591"/>
          </a:xfrm>
        </p:spPr>
        <p:txBody>
          <a:bodyPr anchor="t" anchorCtr="0">
            <a:sp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9"/>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6170193"/>
      </p:ext>
    </p:extLst>
  </p:cSld>
  <p:clrMapOvr>
    <a:masterClrMapping/>
  </p:clrMapOvr>
  <p:extLst>
    <p:ext uri="{DCECCB84-F9BA-43D5-87BE-67443E8EF086}">
      <p15:sldGuideLst xmlns:p15="http://schemas.microsoft.com/office/powerpoint/2012/main">
        <p15:guide id="1" orient="horz" pos="408">
          <p15:clr>
            <a:srgbClr val="FBAE40"/>
          </p15:clr>
        </p15:guide>
        <p15:guide id="2" pos="5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39360" y="704756"/>
            <a:ext cx="6471920" cy="656591"/>
          </a:xfrm>
        </p:spPr>
        <p:txBody>
          <a:bodyPr anchor="t" anchorCtr="0">
            <a:sp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5039360" y="1825759"/>
            <a:ext cx="6461760" cy="1925911"/>
          </a:xfrm>
        </p:spPr>
        <p:txBody>
          <a:bodyPr>
            <a:spAutoFit/>
          </a:bodyPr>
          <a:lstStyle>
            <a:lvl1pPr marL="228056" indent="-228056">
              <a:spcBef>
                <a:spcPts val="1000"/>
              </a:spcBef>
              <a:buClr>
                <a:srgbClr val="718E9C"/>
              </a:buClr>
              <a:buSzPct val="75000"/>
              <a:buFont typeface="LucidaGrande" charset="0"/>
              <a:buChar char="●"/>
              <a:defRPr sz="1900"/>
            </a:lvl1pPr>
            <a:lvl2pPr marL="684166" indent="-228056">
              <a:spcBef>
                <a:spcPts val="1000"/>
              </a:spcBef>
              <a:buClr>
                <a:srgbClr val="718E9C"/>
              </a:buClr>
              <a:buSzPct val="75000"/>
              <a:buFont typeface="LucidaGrande" charset="0"/>
              <a:buChar char="●"/>
              <a:defRPr sz="1900"/>
            </a:lvl2pPr>
            <a:lvl3pPr marL="1140142" indent="-228056">
              <a:spcBef>
                <a:spcPts val="1000"/>
              </a:spcBef>
              <a:buClr>
                <a:srgbClr val="718E9C"/>
              </a:buClr>
              <a:buSzPct val="75000"/>
              <a:buFont typeface="LucidaGrande" charset="0"/>
              <a:buChar char="●"/>
              <a:defRPr sz="1900"/>
            </a:lvl3pPr>
            <a:lvl4pPr marL="1596120" indent="-228056">
              <a:spcBef>
                <a:spcPts val="1000"/>
              </a:spcBef>
              <a:buClr>
                <a:srgbClr val="718E9C"/>
              </a:buClr>
              <a:buSzPct val="75000"/>
              <a:buFont typeface="LucidaGrande" charset="0"/>
              <a:buChar char="●"/>
              <a:defRPr sz="1900"/>
            </a:lvl4pPr>
            <a:lvl5pPr marL="2052099" indent="-228056">
              <a:spcBef>
                <a:spcPts val="1000"/>
              </a:spcBef>
              <a:buClr>
                <a:srgbClr val="718E9C"/>
              </a:buClr>
              <a:buSzPct val="75000"/>
              <a:buFont typeface="LucidaGrande" charset="0"/>
              <a:buChar char="●"/>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3" y="1825625"/>
            <a:ext cx="6164580" cy="4351339"/>
          </a:xfrm>
        </p:spPr>
        <p:txBody>
          <a:bodyPr/>
          <a:lstStyle>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158743" y="365125"/>
            <a:ext cx="6195060" cy="1325563"/>
          </a:xfrm>
          <a:prstGeom prst="rect">
            <a:avLst/>
          </a:prstGeom>
        </p:spPr>
        <p:txBody>
          <a:bodyPr vert="horz" lIns="91236" tIns="45718" rIns="91236" bIns="45718" rtlCol="0" anchor="ctr">
            <a:normAutofit/>
          </a:bodyPr>
          <a:lstStyle/>
          <a:p>
            <a:r>
              <a:rPr lang="en-US" dirty="0"/>
              <a:t>Click to edit Master title style</a:t>
            </a:r>
          </a:p>
        </p:txBody>
      </p:sp>
      <p:sp>
        <p:nvSpPr>
          <p:cNvPr id="7" name="Slide Number Placeholder 5"/>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48024"/>
            <a:ext cx="10515600" cy="656591"/>
          </a:xfrm>
        </p:spPr>
        <p:txBody>
          <a:bodyPr anchor="t" anchorCtr="0">
            <a:spAutoFit/>
          </a:bodyPr>
          <a:lstStyle>
            <a:lvl1pPr>
              <a:defRPr sz="40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a:xfrm>
            <a:off x="9077960" y="6356352"/>
            <a:ext cx="2743200" cy="365125"/>
          </a:xfr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145749383"/>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3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13080" y="552368"/>
            <a:ext cx="10515600" cy="656591"/>
          </a:xfrm>
        </p:spPr>
        <p:txBody>
          <a:bodyPr anchor="t" anchorCtr="0">
            <a:spAutoFit/>
          </a:bodyPr>
          <a:lstStyle>
            <a:lvl1pPr>
              <a:defRPr sz="40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a:xfrm>
            <a:off x="9067800" y="6356352"/>
            <a:ext cx="2743200" cy="365125"/>
          </a:xfrm>
        </p:spPr>
        <p:txBody>
          <a:bodyPr/>
          <a:lstStyle>
            <a:lvl1pPr>
              <a:defRPr>
                <a:solidFill>
                  <a:schemeClr val="accent1">
                    <a:lumMod val="50000"/>
                  </a:schemeClr>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1758115771"/>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4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71503" y="4953136"/>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Science </a:t>
            </a:r>
            <a:br>
              <a:rPr lang="en-US" dirty="0"/>
            </a:br>
            <a:r>
              <a:rPr lang="en-US" dirty="0"/>
              <a:t>Mission Directorate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900" b="1" baseline="0">
                <a:solidFill>
                  <a:srgbClr val="244D60"/>
                </a:solidFill>
              </a:defRPr>
            </a:lvl1pPr>
            <a:lvl2pPr algn="r">
              <a:defRPr/>
            </a:lvl2pPr>
            <a:lvl3pPr algn="r">
              <a:defRPr/>
            </a:lvl3pPr>
            <a:lvl4pPr algn="r">
              <a:defRPr/>
            </a:lvl4pPr>
            <a:lvl5pPr algn="r">
              <a:defRPr/>
            </a:lvl5pPr>
          </a:lstStyle>
          <a:p>
            <a:pPr marL="228056" marR="0" lvl="0" indent="-228056" algn="r" defTabSz="912088"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572"/>
            <a:ext cx="4071939" cy="1012825"/>
          </a:xfrm>
        </p:spPr>
        <p:txBody>
          <a:bodyPr>
            <a:noAutofit/>
          </a:bodyPr>
          <a:lstStyle>
            <a:lvl1pPr marL="0" indent="0" algn="r">
              <a:spcBef>
                <a:spcPts val="400"/>
              </a:spcBef>
              <a:buFont typeface="Arial" charset="0"/>
              <a:buNone/>
              <a:defRPr sz="1900" baseline="0">
                <a:solidFill>
                  <a:srgbClr val="244D60"/>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6"/>
            <a:ext cx="4071939" cy="317437"/>
          </a:xfrm>
        </p:spPr>
        <p:txBody>
          <a:bodyPr>
            <a:noAutofit/>
          </a:bodyPr>
          <a:lstStyle>
            <a:lvl1pPr marL="0" indent="0" algn="r">
              <a:spcBef>
                <a:spcPts val="400"/>
              </a:spcBef>
              <a:buFont typeface="Arial" charset="0"/>
              <a:buNone/>
              <a:defRPr sz="1500" baseline="0">
                <a:solidFill>
                  <a:srgbClr val="244D60"/>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MONTH YEAR</a:t>
            </a:r>
          </a:p>
        </p:txBody>
      </p:sp>
    </p:spTree>
    <p:extLst>
      <p:ext uri="{BB962C8B-B14F-4D97-AF65-F5344CB8AC3E}">
        <p14:creationId xmlns:p14="http://schemas.microsoft.com/office/powerpoint/2010/main" val="1141530351"/>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73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0243-5235-0647-A8F7-9C4CB61179A9}"/>
              </a:ext>
            </a:extLst>
          </p:cNvPr>
          <p:cNvSpPr>
            <a:spLocks noGrp="1"/>
          </p:cNvSpPr>
          <p:nvPr>
            <p:ph type="title"/>
          </p:nvPr>
        </p:nvSpPr>
        <p:spPr/>
        <p:txBody>
          <a:bodyPr>
            <a:normAutofit/>
          </a:bodyPr>
          <a:lstStyle>
            <a:lvl1pPr>
              <a:defRPr sz="3600" b="1">
                <a:solidFill>
                  <a:schemeClr val="tx1"/>
                </a:solidFill>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29481780-6551-9E4C-8D3D-DCF538C138A2}"/>
              </a:ext>
            </a:extLst>
          </p:cNvPr>
          <p:cNvSpPr>
            <a:spLocks noGrp="1"/>
          </p:cNvSpPr>
          <p:nvPr>
            <p:ph type="dt" sz="half" idx="10"/>
          </p:nvPr>
        </p:nvSpPr>
        <p:spPr/>
        <p:txBody>
          <a:bodyPr/>
          <a:lstStyle/>
          <a:p>
            <a:fld id="{B42C1DD0-1786-0349-82F2-59EF529844DD}" type="datetimeFigureOut">
              <a:rPr lang="en-US" smtClean="0"/>
              <a:t>3/26/20</a:t>
            </a:fld>
            <a:endParaRPr lang="en-US" dirty="0"/>
          </a:p>
        </p:txBody>
      </p:sp>
      <p:sp>
        <p:nvSpPr>
          <p:cNvPr id="5" name="Slide Number Placeholder 4">
            <a:extLst>
              <a:ext uri="{FF2B5EF4-FFF2-40B4-BE49-F238E27FC236}">
                <a16:creationId xmlns:a16="http://schemas.microsoft.com/office/drawing/2014/main" id="{2FA51BFC-EB01-4144-A7E9-752494186F85}"/>
              </a:ext>
            </a:extLst>
          </p:cNvPr>
          <p:cNvSpPr>
            <a:spLocks noGrp="1"/>
          </p:cNvSpPr>
          <p:nvPr>
            <p:ph type="sldNum" sz="quarter" idx="12"/>
          </p:nvPr>
        </p:nvSpPr>
        <p:spPr/>
        <p:txBody>
          <a:body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21379312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943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236" tIns="45718" rIns="912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236" tIns="45718" rIns="912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36" tIns="45718" rIns="91236" bIns="45718" rtlCol="0" anchor="ctr"/>
          <a:lstStyle>
            <a:lvl1pPr algn="r">
              <a:defRPr sz="1200">
                <a:solidFill>
                  <a:srgbClr val="718E9C"/>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343138878"/>
      </p:ext>
    </p:extLst>
  </p:cSld>
  <p:clrMap bg1="lt1" tx1="dk1" bg2="lt2" tx2="dk2" accent1="accent1" accent2="accent2" accent3="accent3" accent4="accent4" accent5="accent5" accent6="accent6" hlink="hlink" folHlink="folHlink"/>
  <p:sldLayoutIdLst>
    <p:sldLayoutId id="2147483664" r:id="rId1"/>
    <p:sldLayoutId id="2147483654" r:id="rId2"/>
    <p:sldLayoutId id="2147483670" r:id="rId3"/>
    <p:sldLayoutId id="2147483671" r:id="rId4"/>
    <p:sldLayoutId id="2147483668" r:id="rId5"/>
    <p:sldLayoutId id="2147483669" r:id="rId6"/>
    <p:sldLayoutId id="2147483649" r:id="rId7"/>
    <p:sldLayoutId id="2147483672" r:id="rId8"/>
    <p:sldLayoutId id="2147483673" r:id="rId9"/>
    <p:sldLayoutId id="2147483674" r:id="rId10"/>
  </p:sldLayoutIdLst>
  <p:hf hdr="0" ftr="0" dt="0"/>
  <p:txStyles>
    <p:titleStyle>
      <a:lvl1pPr algn="l" defTabSz="912088"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056" indent="-228056" algn="l" defTabSz="912088"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4166" indent="-228056" algn="l" defTabSz="912088"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0142" indent="-228056" algn="l" defTabSz="912088"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596120" indent="-228056" algn="l" defTabSz="912088" rtl="0" eaLnBrk="1" latinLnBrk="0" hangingPunct="1">
        <a:lnSpc>
          <a:spcPct val="90000"/>
        </a:lnSpc>
        <a:spcBef>
          <a:spcPts val="500"/>
        </a:spcBef>
        <a:buFont typeface="Arial"/>
        <a:buChar char="•"/>
        <a:defRPr sz="1900" kern="1200">
          <a:solidFill>
            <a:schemeClr val="accent1">
              <a:lumMod val="50000"/>
            </a:schemeClr>
          </a:solidFill>
          <a:latin typeface="Arial Narrow" charset="0"/>
          <a:ea typeface="Arial Narrow" charset="0"/>
          <a:cs typeface="Arial Narrow" charset="0"/>
        </a:defRPr>
      </a:lvl4pPr>
      <a:lvl5pPr marL="2052099" indent="-228056" algn="l" defTabSz="912088" rtl="0" eaLnBrk="1" latinLnBrk="0" hangingPunct="1">
        <a:lnSpc>
          <a:spcPct val="90000"/>
        </a:lnSpc>
        <a:spcBef>
          <a:spcPts val="500"/>
        </a:spcBef>
        <a:buFont typeface="Arial"/>
        <a:buChar char="•"/>
        <a:defRPr sz="1900" kern="1200">
          <a:solidFill>
            <a:schemeClr val="accent1">
              <a:lumMod val="50000"/>
            </a:schemeClr>
          </a:solidFill>
          <a:latin typeface="Arial Narrow" charset="0"/>
          <a:ea typeface="Arial Narrow" charset="0"/>
          <a:cs typeface="Arial Narrow" charset="0"/>
        </a:defRPr>
      </a:lvl5pPr>
      <a:lvl6pPr marL="2508208" indent="-228056" algn="l" defTabSz="91208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4253" indent="-228056" algn="l" defTabSz="91208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0296" indent="-228056" algn="l" defTabSz="91208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76406" indent="-228056" algn="l" defTabSz="91208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beta.sam.go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0862" y="5011459"/>
            <a:ext cx="10276944" cy="584771"/>
          </a:xfrm>
          <a:prstGeom prst="rect">
            <a:avLst/>
          </a:prstGeom>
          <a:noFill/>
        </p:spPr>
        <p:txBody>
          <a:bodyPr wrap="square" lIns="91236" tIns="45718" rIns="91236" bIns="45718" rtlCol="0">
            <a:spAutoFit/>
          </a:bodyPr>
          <a:lstStyle/>
          <a:p>
            <a:r>
              <a:rPr lang="en-US" sz="3200" b="1" dirty="0">
                <a:solidFill>
                  <a:schemeClr val="bg1"/>
                </a:solidFill>
                <a:latin typeface="Arial Narrow" charset="0"/>
                <a:ea typeface="Arial Narrow" charset="0"/>
                <a:cs typeface="Arial Narrow" charset="0"/>
              </a:rPr>
              <a:t>SBG Research and Applications Support </a:t>
            </a:r>
            <a:r>
              <a:rPr lang="en-US" sz="3200" b="1">
                <a:solidFill>
                  <a:schemeClr val="bg1"/>
                </a:solidFill>
                <a:latin typeface="Arial Narrow" charset="0"/>
                <a:ea typeface="Arial Narrow" charset="0"/>
                <a:cs typeface="Arial Narrow" charset="0"/>
              </a:rPr>
              <a:t>for Architecture</a:t>
            </a:r>
            <a:endParaRPr lang="en-US" sz="3200" b="1" dirty="0">
              <a:solidFill>
                <a:schemeClr val="bg1"/>
              </a:solidFill>
              <a:latin typeface="Arial Narrow" charset="0"/>
              <a:ea typeface="Arial Narrow" charset="0"/>
              <a:cs typeface="Arial Narrow" charset="0"/>
            </a:endParaRPr>
          </a:p>
        </p:txBody>
      </p:sp>
      <p:sp>
        <p:nvSpPr>
          <p:cNvPr id="10" name="TextBox 9"/>
          <p:cNvSpPr txBox="1"/>
          <p:nvPr/>
        </p:nvSpPr>
        <p:spPr>
          <a:xfrm>
            <a:off x="8147892" y="4924825"/>
            <a:ext cx="3774141" cy="1123380"/>
          </a:xfrm>
          <a:prstGeom prst="rect">
            <a:avLst/>
          </a:prstGeom>
          <a:noFill/>
        </p:spPr>
        <p:txBody>
          <a:bodyPr wrap="square" lIns="91236" tIns="45718" rIns="91236" bIns="45718" rtlCol="0">
            <a:spAutoFit/>
          </a:bodyPr>
          <a:lstStyle/>
          <a:p>
            <a:pPr algn="r">
              <a:spcAft>
                <a:spcPts val="600"/>
              </a:spcAft>
            </a:pPr>
            <a:r>
              <a:rPr lang="en-US" dirty="0">
                <a:solidFill>
                  <a:srgbClr val="244D60"/>
                </a:solidFill>
                <a:latin typeface="Arial Narrow" charset="0"/>
                <a:ea typeface="Arial Narrow" charset="0"/>
                <a:cs typeface="Arial Narrow" charset="0"/>
              </a:rPr>
              <a:t>Dave Schimel, JPL</a:t>
            </a:r>
          </a:p>
          <a:p>
            <a:pPr algn="r">
              <a:spcAft>
                <a:spcPts val="600"/>
              </a:spcAft>
            </a:pPr>
            <a:r>
              <a:rPr lang="en-US" dirty="0">
                <a:solidFill>
                  <a:srgbClr val="244D60"/>
                </a:solidFill>
                <a:latin typeface="Arial Narrow" charset="0"/>
                <a:ea typeface="Arial Narrow" charset="0"/>
                <a:cs typeface="Arial Narrow" charset="0"/>
              </a:rPr>
              <a:t>Ben Poulter, GSFC</a:t>
            </a:r>
          </a:p>
          <a:p>
            <a:pPr algn="r">
              <a:spcAft>
                <a:spcPts val="600"/>
              </a:spcAft>
            </a:pPr>
            <a:r>
              <a:rPr lang="en-US" dirty="0">
                <a:solidFill>
                  <a:srgbClr val="244D60"/>
                </a:solidFill>
                <a:latin typeface="Arial Narrow" charset="0"/>
                <a:ea typeface="Arial Narrow" charset="0"/>
                <a:cs typeface="Arial Narrow" charset="0"/>
              </a:rPr>
              <a:t>Co-leads</a:t>
            </a:r>
          </a:p>
        </p:txBody>
      </p:sp>
    </p:spTree>
    <p:extLst>
      <p:ext uri="{BB962C8B-B14F-4D97-AF65-F5344CB8AC3E}">
        <p14:creationId xmlns:p14="http://schemas.microsoft.com/office/powerpoint/2010/main" val="3437633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1BB65-190F-B740-A460-CDD25DFE85EE}"/>
              </a:ext>
            </a:extLst>
          </p:cNvPr>
          <p:cNvSpPr>
            <a:spLocks noGrp="1"/>
          </p:cNvSpPr>
          <p:nvPr>
            <p:ph type="sldNum" sz="quarter" idx="12"/>
          </p:nvPr>
        </p:nvSpPr>
        <p:spPr>
          <a:xfrm>
            <a:off x="8610600" y="6356352"/>
            <a:ext cx="2743200" cy="365125"/>
          </a:xfrm>
          <a:prstGeom prst="rect">
            <a:avLst/>
          </a:prstGeom>
        </p:spPr>
        <p:txBody>
          <a:bodyPr vert="horz" lIns="91236" tIns="45718" rIns="91236" bIns="45718" rtlCol="0" anchor="ctr"/>
          <a:lstStyle>
            <a:defPPr>
              <a:defRPr lang="en-US"/>
            </a:defPPr>
            <a:lvl1pPr marL="0" algn="r" defTabSz="912088" rtl="0" eaLnBrk="1" latinLnBrk="0" hangingPunct="1">
              <a:defRPr sz="1200" kern="1200">
                <a:solidFill>
                  <a:srgbClr val="718E9C"/>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fld id="{E720A64F-9E5C-1646-AB06-8616E2998AAE}" type="slidenum">
              <a:rPr lang="en-US" smtClean="0"/>
              <a:pPr/>
              <a:t>10</a:t>
            </a:fld>
            <a:endParaRPr lang="en-US"/>
          </a:p>
        </p:txBody>
      </p:sp>
      <p:sp>
        <p:nvSpPr>
          <p:cNvPr id="3" name="TextBox 2">
            <a:extLst>
              <a:ext uri="{FF2B5EF4-FFF2-40B4-BE49-F238E27FC236}">
                <a16:creationId xmlns:a16="http://schemas.microsoft.com/office/drawing/2014/main" id="{E75B4534-DFA3-3F46-BAAA-AFDC748DB4B3}"/>
              </a:ext>
            </a:extLst>
          </p:cNvPr>
          <p:cNvSpPr txBox="1"/>
          <p:nvPr/>
        </p:nvSpPr>
        <p:spPr>
          <a:xfrm>
            <a:off x="114301" y="628650"/>
            <a:ext cx="11799192" cy="4062651"/>
          </a:xfrm>
          <a:prstGeom prst="rect">
            <a:avLst/>
          </a:prstGeom>
          <a:noFill/>
        </p:spPr>
        <p:txBody>
          <a:bodyPr wrap="none" rtlCol="0">
            <a:spAutoFit/>
          </a:bodyPr>
          <a:lstStyle/>
          <a:p>
            <a:r>
              <a:rPr lang="en-US" sz="2800" dirty="0"/>
              <a:t>Measurement objective consensus provided to Architecture team as a goal</a:t>
            </a:r>
          </a:p>
          <a:p>
            <a:endParaRPr lang="en-US" sz="2800" dirty="0"/>
          </a:p>
          <a:p>
            <a:pPr marL="342900" indent="-342900">
              <a:buFont typeface="Arial" panose="020B0604020202020204" pitchFamily="34" charset="0"/>
              <a:buChar char="•"/>
            </a:pPr>
            <a:r>
              <a:rPr lang="en-US" sz="2000" dirty="0"/>
              <a:t>Wall-to-wall global coverage is essential for R&amp;A</a:t>
            </a:r>
          </a:p>
          <a:p>
            <a:pPr marL="342900" indent="-342900">
              <a:buFont typeface="Arial" panose="020B0604020202020204" pitchFamily="34" charset="0"/>
              <a:buChar char="•"/>
            </a:pPr>
            <a:r>
              <a:rPr lang="en-US" sz="2000" dirty="0"/>
              <a:t>ABAA ABBA is measurement target, selected architecture exceed this level. *</a:t>
            </a:r>
          </a:p>
          <a:p>
            <a:pPr marL="342900" indent="-342900">
              <a:buFont typeface="Arial" panose="020B0604020202020204" pitchFamily="34" charset="0"/>
              <a:buChar char="•"/>
            </a:pPr>
            <a:r>
              <a:rPr lang="en-US" sz="2000" dirty="0"/>
              <a:t>Maximum measurement performance a goal, cannot be traded against revisit/resolution. *</a:t>
            </a:r>
          </a:p>
          <a:p>
            <a:pPr marL="342900" indent="-342900">
              <a:buFont typeface="Arial" panose="020B0604020202020204" pitchFamily="34" charset="0"/>
              <a:buChar char="•"/>
            </a:pPr>
            <a:r>
              <a:rPr lang="en-US" sz="2000" dirty="0"/>
              <a:t>Specific R&amp;A objectives add additional detailed specs, to be addressed. *</a:t>
            </a:r>
          </a:p>
          <a:p>
            <a:pPr marL="342900" indent="-342900">
              <a:buFont typeface="Arial" panose="020B0604020202020204" pitchFamily="34" charset="0"/>
              <a:buChar char="•"/>
            </a:pPr>
            <a:r>
              <a:rPr lang="en-US" sz="2000" dirty="0"/>
              <a:t>Revisit can be enhanced by international collaboration, moderate resolution fusion and suborbital elements.</a:t>
            </a:r>
          </a:p>
          <a:p>
            <a:pPr marL="342900" indent="-342900">
              <a:buFont typeface="Arial" panose="020B0604020202020204" pitchFamily="34" charset="0"/>
              <a:buChar char="•"/>
            </a:pPr>
            <a:r>
              <a:rPr lang="en-US" sz="2000" dirty="0"/>
              <a:t>Applications depend significantly on revisit and data latency: fast turn-around a priority. *</a:t>
            </a:r>
          </a:p>
          <a:p>
            <a:pPr marL="342900" indent="-342900">
              <a:buFont typeface="Arial" panose="020B0604020202020204" pitchFamily="34" charset="0"/>
              <a:buChar char="•"/>
            </a:pPr>
            <a:r>
              <a:rPr lang="en-US" sz="2000" dirty="0"/>
              <a:t>Many measurement details will be addressed in design and Phase A, guided by the above.</a:t>
            </a:r>
          </a:p>
          <a:p>
            <a:pPr marL="342900" indent="-342900">
              <a:buFont typeface="Arial" panose="020B0604020202020204" pitchFamily="34" charset="0"/>
              <a:buChar char="•"/>
            </a:pPr>
            <a:endParaRPr lang="en-US" sz="2000" dirty="0"/>
          </a:p>
          <a:p>
            <a:r>
              <a:rPr lang="en-US" sz="1800" dirty="0"/>
              <a:t>* Community input significantly </a:t>
            </a:r>
            <a:r>
              <a:rPr lang="en-US" sz="1800"/>
              <a:t>added to, </a:t>
            </a:r>
            <a:r>
              <a:rPr lang="en-US" sz="1800" dirty="0"/>
              <a:t>or modified initial Decadal </a:t>
            </a:r>
            <a:r>
              <a:rPr lang="en-US" sz="1800"/>
              <a:t>Survey objectives.</a:t>
            </a:r>
            <a:endParaRPr lang="en-US" sz="18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97947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0862" y="5011459"/>
            <a:ext cx="10276944" cy="1077214"/>
          </a:xfrm>
          <a:prstGeom prst="rect">
            <a:avLst/>
          </a:prstGeom>
          <a:noFill/>
        </p:spPr>
        <p:txBody>
          <a:bodyPr wrap="square" lIns="91236" tIns="45718" rIns="91236" bIns="45718" rtlCol="0">
            <a:spAutoFit/>
          </a:bodyPr>
          <a:lstStyle/>
          <a:p>
            <a:r>
              <a:rPr lang="en-US" sz="3200" b="1" dirty="0">
                <a:solidFill>
                  <a:schemeClr val="bg1"/>
                </a:solidFill>
                <a:latin typeface="Arial Narrow" charset="0"/>
                <a:ea typeface="Arial Narrow" charset="0"/>
                <a:cs typeface="Arial Narrow" charset="0"/>
              </a:rPr>
              <a:t>Surface Biology and Geology</a:t>
            </a:r>
          </a:p>
          <a:p>
            <a:r>
              <a:rPr lang="en-US" sz="3200" b="1" dirty="0">
                <a:solidFill>
                  <a:schemeClr val="bg1"/>
                </a:solidFill>
                <a:latin typeface="Arial Narrow" charset="0"/>
                <a:ea typeface="Arial Narrow" charset="0"/>
                <a:cs typeface="Arial Narrow" charset="0"/>
              </a:rPr>
              <a:t> Architecture Assessment</a:t>
            </a:r>
          </a:p>
        </p:txBody>
      </p:sp>
      <p:sp>
        <p:nvSpPr>
          <p:cNvPr id="3" name="TextBox 2">
            <a:extLst>
              <a:ext uri="{FF2B5EF4-FFF2-40B4-BE49-F238E27FC236}">
                <a16:creationId xmlns:a16="http://schemas.microsoft.com/office/drawing/2014/main" id="{21A35A7F-6E13-405B-994E-97415FD38288}"/>
              </a:ext>
            </a:extLst>
          </p:cNvPr>
          <p:cNvSpPr txBox="1"/>
          <p:nvPr/>
        </p:nvSpPr>
        <p:spPr>
          <a:xfrm>
            <a:off x="7899662" y="4924825"/>
            <a:ext cx="4022371" cy="754049"/>
          </a:xfrm>
          <a:prstGeom prst="rect">
            <a:avLst/>
          </a:prstGeom>
          <a:noFill/>
        </p:spPr>
        <p:txBody>
          <a:bodyPr wrap="square" lIns="91236" tIns="45718" rIns="91236" bIns="45718" rtlCol="0">
            <a:spAutoFit/>
          </a:bodyPr>
          <a:lstStyle/>
          <a:p>
            <a:pPr algn="r">
              <a:spcAft>
                <a:spcPts val="600"/>
              </a:spcAft>
            </a:pPr>
            <a:r>
              <a:rPr lang="en-US" dirty="0">
                <a:solidFill>
                  <a:srgbClr val="244D60"/>
                </a:solidFill>
                <a:latin typeface="Arial Narrow" charset="0"/>
                <a:ea typeface="Arial Narrow" charset="0"/>
                <a:cs typeface="Arial Narrow" charset="0"/>
              </a:rPr>
              <a:t>Dave Bearden, SBG Phase 2 Lead (JPL)</a:t>
            </a:r>
          </a:p>
          <a:p>
            <a:pPr algn="r">
              <a:spcAft>
                <a:spcPts val="600"/>
              </a:spcAft>
            </a:pPr>
            <a:r>
              <a:rPr lang="en-US" dirty="0">
                <a:solidFill>
                  <a:srgbClr val="244D60"/>
                </a:solidFill>
                <a:latin typeface="Arial Narrow" charset="0"/>
                <a:ea typeface="Arial Narrow" charset="0"/>
                <a:cs typeface="Arial Narrow" charset="0"/>
              </a:rPr>
              <a:t>Jon Chrone, SBG Phase 2 Deputy (</a:t>
            </a:r>
            <a:r>
              <a:rPr lang="en-US" dirty="0" err="1">
                <a:solidFill>
                  <a:srgbClr val="244D60"/>
                </a:solidFill>
                <a:latin typeface="Arial Narrow" charset="0"/>
                <a:ea typeface="Arial Narrow" charset="0"/>
                <a:cs typeface="Arial Narrow" charset="0"/>
              </a:rPr>
              <a:t>LaRC</a:t>
            </a:r>
            <a:r>
              <a:rPr lang="en-US" dirty="0">
                <a:solidFill>
                  <a:srgbClr val="244D60"/>
                </a:solidFill>
                <a:latin typeface="Arial Narrow" charset="0"/>
                <a:ea typeface="Arial Narrow" charset="0"/>
                <a:cs typeface="Arial Narrow" charset="0"/>
              </a:rPr>
              <a:t>)</a:t>
            </a:r>
          </a:p>
        </p:txBody>
      </p:sp>
    </p:spTree>
    <p:extLst>
      <p:ext uri="{BB962C8B-B14F-4D97-AF65-F5344CB8AC3E}">
        <p14:creationId xmlns:p14="http://schemas.microsoft.com/office/powerpoint/2010/main" val="236145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4D0C-3AEF-4CC5-A8C8-26D543BC84DB}"/>
              </a:ext>
            </a:extLst>
          </p:cNvPr>
          <p:cNvSpPr>
            <a:spLocks noGrp="1"/>
          </p:cNvSpPr>
          <p:nvPr>
            <p:ph type="title"/>
          </p:nvPr>
        </p:nvSpPr>
        <p:spPr/>
        <p:txBody>
          <a:bodyPr/>
          <a:lstStyle/>
          <a:p>
            <a:r>
              <a:rPr lang="en-US" dirty="0"/>
              <a:t>Architecture Evaluation Objectives</a:t>
            </a:r>
          </a:p>
        </p:txBody>
      </p:sp>
      <p:sp>
        <p:nvSpPr>
          <p:cNvPr id="3" name="Slide Number Placeholder 2">
            <a:extLst>
              <a:ext uri="{FF2B5EF4-FFF2-40B4-BE49-F238E27FC236}">
                <a16:creationId xmlns:a16="http://schemas.microsoft.com/office/drawing/2014/main" id="{DD426D32-D44D-484C-8E4E-588662C605EC}"/>
              </a:ext>
            </a:extLst>
          </p:cNvPr>
          <p:cNvSpPr>
            <a:spLocks noGrp="1"/>
          </p:cNvSpPr>
          <p:nvPr>
            <p:ph type="sldNum" sz="quarter" idx="12"/>
          </p:nvPr>
        </p:nvSpPr>
        <p:spPr/>
        <p:txBody>
          <a:bodyPr/>
          <a:lstStyle/>
          <a:p>
            <a:fld id="{786A64DB-DBB3-CA48-993E-0DE1651AF3A6}" type="slidenum">
              <a:rPr lang="en-US" smtClean="0"/>
              <a:t>12</a:t>
            </a:fld>
            <a:endParaRPr lang="en-US" dirty="0"/>
          </a:p>
        </p:txBody>
      </p:sp>
      <p:sp>
        <p:nvSpPr>
          <p:cNvPr id="4" name="Content Placeholder 3">
            <a:extLst>
              <a:ext uri="{FF2B5EF4-FFF2-40B4-BE49-F238E27FC236}">
                <a16:creationId xmlns:a16="http://schemas.microsoft.com/office/drawing/2014/main" id="{3517587E-4F37-4EE9-A3E7-4003F185E7FC}"/>
              </a:ext>
            </a:extLst>
          </p:cNvPr>
          <p:cNvSpPr>
            <a:spLocks noGrp="1"/>
          </p:cNvSpPr>
          <p:nvPr>
            <p:ph idx="1"/>
          </p:nvPr>
        </p:nvSpPr>
        <p:spPr/>
        <p:txBody>
          <a:bodyPr/>
          <a:lstStyle/>
          <a:p>
            <a:r>
              <a:rPr lang="en-US" dirty="0">
                <a:latin typeface="Arial"/>
                <a:cs typeface="Arial"/>
              </a:rPr>
              <a:t>Identify architectures to support most important and very important science objectives</a:t>
            </a:r>
          </a:p>
          <a:p>
            <a:r>
              <a:rPr lang="en-US" dirty="0">
                <a:latin typeface="Arial"/>
                <a:cs typeface="Arial"/>
              </a:rPr>
              <a:t>Develop Value Framework to evaluate architecture solutions to most/very important science and applications objectives performance, risk, cost, schedule</a:t>
            </a:r>
          </a:p>
          <a:p>
            <a:r>
              <a:rPr lang="en-US" dirty="0">
                <a:latin typeface="Arial"/>
                <a:cs typeface="Arial"/>
              </a:rPr>
              <a:t>Assess a diverse set of high value SBG observing architectures and reduce down to a few promising architectures</a:t>
            </a:r>
          </a:p>
          <a:p>
            <a:r>
              <a:rPr lang="en-US" dirty="0">
                <a:latin typeface="Arial"/>
                <a:cs typeface="Arial"/>
              </a:rPr>
              <a:t>Provide justification for eliminating candidate architectures</a:t>
            </a:r>
          </a:p>
          <a:p>
            <a:endParaRPr lang="en-US" dirty="0"/>
          </a:p>
          <a:p>
            <a:endParaRPr lang="en-US" dirty="0"/>
          </a:p>
        </p:txBody>
      </p:sp>
    </p:spTree>
    <p:extLst>
      <p:ext uri="{BB962C8B-B14F-4D97-AF65-F5344CB8AC3E}">
        <p14:creationId xmlns:p14="http://schemas.microsoft.com/office/powerpoint/2010/main" val="2861226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32317" y="100350"/>
            <a:ext cx="10871692" cy="847812"/>
          </a:xfrm>
        </p:spPr>
        <p:txBody>
          <a:bodyPr>
            <a:normAutofit fontScale="90000"/>
          </a:bodyPr>
          <a:lstStyle/>
          <a:p>
            <a:r>
              <a:rPr lang="en-US" sz="3600" b="1" dirty="0">
                <a:latin typeface="+mn-lt"/>
              </a:rPr>
              <a:t>SBG Architecture Concept Flow to Initial Value Assessment</a:t>
            </a:r>
          </a:p>
        </p:txBody>
      </p:sp>
      <p:graphicFrame>
        <p:nvGraphicFramePr>
          <p:cNvPr id="9" name="Content Placeholder 6"/>
          <p:cNvGraphicFramePr>
            <a:graphicFrameLocks/>
          </p:cNvGraphicFramePr>
          <p:nvPr/>
        </p:nvGraphicFramePr>
        <p:xfrm>
          <a:off x="1164811" y="868568"/>
          <a:ext cx="10188989" cy="560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56478" y="1154422"/>
            <a:ext cx="1803434" cy="677108"/>
          </a:xfrm>
          <a:prstGeom prst="rect">
            <a:avLst/>
          </a:prstGeom>
          <a:solidFill>
            <a:srgbClr val="CCEAF0"/>
          </a:solidFill>
        </p:spPr>
        <p:txBody>
          <a:bodyPr wrap="square" rtlCol="0">
            <a:spAutoFit/>
          </a:bodyPr>
          <a:lstStyle/>
          <a:p>
            <a:r>
              <a:rPr lang="en-US" b="1" dirty="0">
                <a:solidFill>
                  <a:srgbClr val="00B050"/>
                </a:solidFill>
              </a:rPr>
              <a:t>1. Architecture Definition </a:t>
            </a:r>
          </a:p>
        </p:txBody>
      </p:sp>
      <p:sp>
        <p:nvSpPr>
          <p:cNvPr id="13" name="TextBox 12"/>
          <p:cNvSpPr txBox="1"/>
          <p:nvPr/>
        </p:nvSpPr>
        <p:spPr>
          <a:xfrm>
            <a:off x="256477" y="3347178"/>
            <a:ext cx="1803434" cy="677108"/>
          </a:xfrm>
          <a:prstGeom prst="rect">
            <a:avLst/>
          </a:prstGeom>
          <a:solidFill>
            <a:srgbClr val="CCEAF0"/>
          </a:solidFill>
        </p:spPr>
        <p:txBody>
          <a:bodyPr wrap="square" rtlCol="0">
            <a:spAutoFit/>
          </a:bodyPr>
          <a:lstStyle/>
          <a:p>
            <a:r>
              <a:rPr lang="en-US" b="1" dirty="0">
                <a:solidFill>
                  <a:srgbClr val="00B050"/>
                </a:solidFill>
              </a:rPr>
              <a:t>2. Value - Effectiveness </a:t>
            </a:r>
          </a:p>
        </p:txBody>
      </p:sp>
      <p:sp>
        <p:nvSpPr>
          <p:cNvPr id="14" name="TextBox 13"/>
          <p:cNvSpPr txBox="1"/>
          <p:nvPr/>
        </p:nvSpPr>
        <p:spPr>
          <a:xfrm>
            <a:off x="256477" y="5346716"/>
            <a:ext cx="1803434" cy="969496"/>
          </a:xfrm>
          <a:prstGeom prst="rect">
            <a:avLst/>
          </a:prstGeom>
          <a:solidFill>
            <a:srgbClr val="CCEAF0"/>
          </a:solidFill>
        </p:spPr>
        <p:txBody>
          <a:bodyPr wrap="square" rtlCol="0">
            <a:spAutoFit/>
          </a:bodyPr>
          <a:lstStyle/>
          <a:p>
            <a:r>
              <a:rPr lang="en-US" b="1" dirty="0">
                <a:solidFill>
                  <a:srgbClr val="00B050"/>
                </a:solidFill>
              </a:rPr>
              <a:t>3. Cost Effectiveness - Comparisons </a:t>
            </a:r>
          </a:p>
        </p:txBody>
      </p:sp>
      <p:sp>
        <p:nvSpPr>
          <p:cNvPr id="11" name="Footer Placeholder 9">
            <a:extLst>
              <a:ext uri="{FF2B5EF4-FFF2-40B4-BE49-F238E27FC236}">
                <a16:creationId xmlns:a16="http://schemas.microsoft.com/office/drawing/2014/main" id="{E1EA32D1-6349-8248-93FC-592D76CAFEB7}"/>
              </a:ext>
            </a:extLst>
          </p:cNvPr>
          <p:cNvSpPr txBox="1">
            <a:spLocks/>
          </p:cNvSpPr>
          <p:nvPr/>
        </p:nvSpPr>
        <p:spPr>
          <a:xfrm>
            <a:off x="3826603" y="6607422"/>
            <a:ext cx="4114800" cy="36512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400"/>
              </a:spcBef>
              <a:buFont typeface="Arial" charset="0"/>
              <a:buNone/>
              <a:defRPr sz="1900" kern="1200" baseline="0">
                <a:solidFill>
                  <a:schemeClr val="accent1">
                    <a:lumMod val="50000"/>
                  </a:schemeClr>
                </a:solidFill>
                <a:latin typeface="+mn-lt"/>
                <a:ea typeface="+mn-ea"/>
                <a:cs typeface="+mn-cs"/>
              </a:defRPr>
            </a:lvl1pPr>
            <a:lvl2pPr marL="455979"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2pPr>
            <a:lvl3pPr marL="912088"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3pPr>
            <a:lvl4pPr marL="1368132"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4pPr>
            <a:lvl5pPr marL="1824176"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Pre-decisional - For Discussion Purposes Only</a:t>
            </a:r>
          </a:p>
        </p:txBody>
      </p:sp>
      <p:sp>
        <p:nvSpPr>
          <p:cNvPr id="12" name="Slide Number Placeholder 2"/>
          <p:cNvSpPr>
            <a:spLocks noGrp="1"/>
          </p:cNvSpPr>
          <p:nvPr>
            <p:ph type="sldNum" sz="quarter" idx="12"/>
          </p:nvPr>
        </p:nvSpPr>
        <p:spPr>
          <a:xfrm>
            <a:off x="9400866" y="6519857"/>
            <a:ext cx="2743200" cy="365125"/>
          </a:xfrm>
        </p:spPr>
        <p:txBody>
          <a:bodyPr/>
          <a:lstStyle/>
          <a:p>
            <a:fld id="{786A64DB-DBB3-CA48-993E-0DE1651AF3A6}" type="slidenum">
              <a:rPr lang="en-US" smtClean="0"/>
              <a:t>13</a:t>
            </a:fld>
            <a:endParaRPr lang="en-US" dirty="0"/>
          </a:p>
        </p:txBody>
      </p:sp>
    </p:spTree>
    <p:extLst>
      <p:ext uri="{BB962C8B-B14F-4D97-AF65-F5344CB8AC3E}">
        <p14:creationId xmlns:p14="http://schemas.microsoft.com/office/powerpoint/2010/main" val="52516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2159420" y="2997248"/>
            <a:ext cx="992038" cy="487676"/>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Medium-Class</a:t>
            </a:r>
          </a:p>
        </p:txBody>
      </p:sp>
      <p:sp>
        <p:nvSpPr>
          <p:cNvPr id="2" name="Title 1"/>
          <p:cNvSpPr>
            <a:spLocks noGrp="1"/>
          </p:cNvSpPr>
          <p:nvPr>
            <p:ph type="title"/>
          </p:nvPr>
        </p:nvSpPr>
        <p:spPr>
          <a:xfrm>
            <a:off x="1215711" y="149707"/>
            <a:ext cx="9653451" cy="656591"/>
          </a:xfrm>
        </p:spPr>
        <p:txBody>
          <a:bodyPr>
            <a:normAutofit/>
          </a:bodyPr>
          <a:lstStyle/>
          <a:p>
            <a:pPr algn="ctr"/>
            <a:r>
              <a:rPr lang="en-US" sz="3600" b="1" dirty="0">
                <a:latin typeface="+mn-lt"/>
              </a:rPr>
              <a:t>1. Define Architectures and Capabilities</a:t>
            </a:r>
          </a:p>
        </p:txBody>
      </p:sp>
      <p:sp>
        <p:nvSpPr>
          <p:cNvPr id="4" name="Slide Number Placeholder 3"/>
          <p:cNvSpPr>
            <a:spLocks noGrp="1"/>
          </p:cNvSpPr>
          <p:nvPr>
            <p:ph type="sldNum" sz="quarter" idx="12"/>
          </p:nvPr>
        </p:nvSpPr>
        <p:spPr/>
        <p:txBody>
          <a:bodyPr/>
          <a:lstStyle/>
          <a:p>
            <a:fld id="{E9D321D0-598D-4143-B2B2-7243DF31CCC6}" type="slidenum">
              <a:rPr lang="en-US" smtClean="0"/>
              <a:t>14</a:t>
            </a:fld>
            <a:endParaRPr lang="en-US" dirty="0"/>
          </a:p>
        </p:txBody>
      </p:sp>
      <p:sp>
        <p:nvSpPr>
          <p:cNvPr id="16" name="TextBox 15"/>
          <p:cNvSpPr txBox="1"/>
          <p:nvPr/>
        </p:nvSpPr>
        <p:spPr>
          <a:xfrm>
            <a:off x="4798980" y="1101313"/>
            <a:ext cx="2292615" cy="276999"/>
          </a:xfrm>
          <a:prstGeom prst="rect">
            <a:avLst/>
          </a:prstGeom>
          <a:noFill/>
        </p:spPr>
        <p:txBody>
          <a:bodyPr wrap="none" rtlCol="0">
            <a:spAutoFit/>
          </a:bodyPr>
          <a:lstStyle/>
          <a:p>
            <a:pPr algn="ctr"/>
            <a:r>
              <a:rPr lang="en-US" sz="1200" b="1" dirty="0"/>
              <a:t>Options for Space-based Systems</a:t>
            </a:r>
          </a:p>
        </p:txBody>
      </p:sp>
      <p:cxnSp>
        <p:nvCxnSpPr>
          <p:cNvPr id="22" name="Straight Connector 21"/>
          <p:cNvCxnSpPr/>
          <p:nvPr/>
        </p:nvCxnSpPr>
        <p:spPr>
          <a:xfrm>
            <a:off x="2069605" y="1469492"/>
            <a:ext cx="8104094" cy="0"/>
          </a:xfrm>
          <a:prstGeom prst="line">
            <a:avLst/>
          </a:prstGeom>
        </p:spPr>
        <p:style>
          <a:lnRef idx="2">
            <a:schemeClr val="dk1"/>
          </a:lnRef>
          <a:fillRef idx="0">
            <a:schemeClr val="dk1"/>
          </a:fillRef>
          <a:effectRef idx="1">
            <a:schemeClr val="dk1"/>
          </a:effectRef>
          <a:fontRef idx="minor">
            <a:schemeClr val="tx1"/>
          </a:fontRef>
        </p:style>
      </p:cxnSp>
      <p:sp>
        <p:nvSpPr>
          <p:cNvPr id="66" name="TextBox 65"/>
          <p:cNvSpPr txBox="1"/>
          <p:nvPr/>
        </p:nvSpPr>
        <p:spPr>
          <a:xfrm>
            <a:off x="3305679" y="1637322"/>
            <a:ext cx="1136978" cy="276999"/>
          </a:xfrm>
          <a:prstGeom prst="rect">
            <a:avLst/>
          </a:prstGeom>
          <a:noFill/>
        </p:spPr>
        <p:txBody>
          <a:bodyPr wrap="none" rtlCol="0">
            <a:spAutoFit/>
          </a:bodyPr>
          <a:lstStyle/>
          <a:p>
            <a:pPr algn="ctr"/>
            <a:r>
              <a:rPr lang="en-US" sz="1200" b="1" dirty="0"/>
              <a:t>Launch Vehicle</a:t>
            </a:r>
          </a:p>
        </p:txBody>
      </p:sp>
      <p:sp>
        <p:nvSpPr>
          <p:cNvPr id="67" name="TextBox 66"/>
          <p:cNvSpPr txBox="1"/>
          <p:nvPr/>
        </p:nvSpPr>
        <p:spPr>
          <a:xfrm>
            <a:off x="5506494" y="1549704"/>
            <a:ext cx="1071887" cy="461665"/>
          </a:xfrm>
          <a:prstGeom prst="rect">
            <a:avLst/>
          </a:prstGeom>
          <a:noFill/>
        </p:spPr>
        <p:txBody>
          <a:bodyPr wrap="square" rtlCol="0">
            <a:spAutoFit/>
          </a:bodyPr>
          <a:lstStyle/>
          <a:p>
            <a:pPr algn="ctr"/>
            <a:r>
              <a:rPr lang="en-US" sz="1200" b="1" dirty="0"/>
              <a:t>Instrument Configuration</a:t>
            </a:r>
          </a:p>
        </p:txBody>
      </p:sp>
      <p:sp>
        <p:nvSpPr>
          <p:cNvPr id="68" name="TextBox 67"/>
          <p:cNvSpPr txBox="1"/>
          <p:nvPr/>
        </p:nvSpPr>
        <p:spPr>
          <a:xfrm>
            <a:off x="1954108" y="1547508"/>
            <a:ext cx="1304437" cy="461665"/>
          </a:xfrm>
          <a:prstGeom prst="rect">
            <a:avLst/>
          </a:prstGeom>
          <a:noFill/>
        </p:spPr>
        <p:txBody>
          <a:bodyPr wrap="square" rtlCol="0">
            <a:spAutoFit/>
          </a:bodyPr>
          <a:lstStyle/>
          <a:p>
            <a:pPr algn="ctr"/>
            <a:r>
              <a:rPr lang="en-US" sz="1200" b="1" dirty="0"/>
              <a:t>Observing System Class</a:t>
            </a:r>
          </a:p>
        </p:txBody>
      </p:sp>
      <p:sp>
        <p:nvSpPr>
          <p:cNvPr id="69" name="Rounded Rectangle 68"/>
          <p:cNvSpPr/>
          <p:nvPr/>
        </p:nvSpPr>
        <p:spPr>
          <a:xfrm>
            <a:off x="3356769" y="2043011"/>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Falcon-9 or Vulcan</a:t>
            </a:r>
          </a:p>
        </p:txBody>
      </p:sp>
      <p:sp>
        <p:nvSpPr>
          <p:cNvPr id="72" name="Rounded Rectangle 71"/>
          <p:cNvSpPr/>
          <p:nvPr/>
        </p:nvSpPr>
        <p:spPr>
          <a:xfrm>
            <a:off x="3356769" y="251746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Electron or Virgin</a:t>
            </a:r>
          </a:p>
        </p:txBody>
      </p:sp>
      <p:sp>
        <p:nvSpPr>
          <p:cNvPr id="73" name="TextBox 72"/>
          <p:cNvSpPr txBox="1"/>
          <p:nvPr/>
        </p:nvSpPr>
        <p:spPr>
          <a:xfrm>
            <a:off x="7634301" y="1632566"/>
            <a:ext cx="1160659" cy="276999"/>
          </a:xfrm>
          <a:prstGeom prst="rect">
            <a:avLst/>
          </a:prstGeom>
          <a:noFill/>
        </p:spPr>
        <p:txBody>
          <a:bodyPr wrap="square" rtlCol="0">
            <a:spAutoFit/>
          </a:bodyPr>
          <a:lstStyle/>
          <a:p>
            <a:pPr algn="ctr"/>
            <a:r>
              <a:rPr lang="en-US" sz="1200" b="1" dirty="0"/>
              <a:t>Data Latency</a:t>
            </a:r>
          </a:p>
        </p:txBody>
      </p:sp>
      <p:sp>
        <p:nvSpPr>
          <p:cNvPr id="74" name="TextBox 73"/>
          <p:cNvSpPr txBox="1"/>
          <p:nvPr/>
        </p:nvSpPr>
        <p:spPr>
          <a:xfrm>
            <a:off x="8920347" y="1547508"/>
            <a:ext cx="947660" cy="461665"/>
          </a:xfrm>
          <a:prstGeom prst="rect">
            <a:avLst/>
          </a:prstGeom>
          <a:noFill/>
        </p:spPr>
        <p:txBody>
          <a:bodyPr wrap="square" rtlCol="0">
            <a:spAutoFit/>
          </a:bodyPr>
          <a:lstStyle/>
          <a:p>
            <a:pPr algn="ctr"/>
            <a:r>
              <a:rPr lang="en-US" sz="1200" b="1" dirty="0"/>
              <a:t>Mission Duration</a:t>
            </a:r>
          </a:p>
        </p:txBody>
      </p:sp>
      <p:sp>
        <p:nvSpPr>
          <p:cNvPr id="77" name="TextBox 76"/>
          <p:cNvSpPr txBox="1"/>
          <p:nvPr/>
        </p:nvSpPr>
        <p:spPr>
          <a:xfrm>
            <a:off x="6749122" y="1643885"/>
            <a:ext cx="885179" cy="276999"/>
          </a:xfrm>
          <a:prstGeom prst="rect">
            <a:avLst/>
          </a:prstGeom>
          <a:noFill/>
        </p:spPr>
        <p:txBody>
          <a:bodyPr wrap="none" rtlCol="0">
            <a:spAutoFit/>
          </a:bodyPr>
          <a:lstStyle/>
          <a:p>
            <a:pPr algn="ctr"/>
            <a:r>
              <a:rPr lang="en-US" sz="1200" b="1" dirty="0"/>
              <a:t>Calibration</a:t>
            </a:r>
          </a:p>
        </p:txBody>
      </p:sp>
      <p:sp>
        <p:nvSpPr>
          <p:cNvPr id="78" name="Rounded Rectangle 77"/>
          <p:cNvSpPr/>
          <p:nvPr/>
        </p:nvSpPr>
        <p:spPr>
          <a:xfrm>
            <a:off x="6676603" y="204957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t>OnBoard</a:t>
            </a:r>
            <a:endParaRPr lang="en-US" sz="1200" b="1" dirty="0"/>
          </a:p>
        </p:txBody>
      </p:sp>
      <p:sp>
        <p:nvSpPr>
          <p:cNvPr id="79" name="Rounded Rectangle 78"/>
          <p:cNvSpPr/>
          <p:nvPr/>
        </p:nvSpPr>
        <p:spPr>
          <a:xfrm>
            <a:off x="6676603" y="2524027"/>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Vicarious</a:t>
            </a:r>
          </a:p>
        </p:txBody>
      </p:sp>
      <p:sp>
        <p:nvSpPr>
          <p:cNvPr id="88" name="Rounded Rectangle 87"/>
          <p:cNvSpPr/>
          <p:nvPr/>
        </p:nvSpPr>
        <p:spPr>
          <a:xfrm>
            <a:off x="5586342" y="2047726"/>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VNIR </a:t>
            </a:r>
          </a:p>
          <a:p>
            <a:pPr algn="ctr"/>
            <a:r>
              <a:rPr lang="en-US" sz="1200" b="1" dirty="0"/>
              <a:t>0.4 – 1.0 </a:t>
            </a:r>
            <a:r>
              <a:rPr lang="en-US" sz="1200" b="1" dirty="0">
                <a:latin typeface="Symbol" pitchFamily="2" charset="2"/>
              </a:rPr>
              <a:t>m</a:t>
            </a:r>
            <a:r>
              <a:rPr lang="en-US" sz="1200" b="1" dirty="0"/>
              <a:t>m</a:t>
            </a:r>
          </a:p>
        </p:txBody>
      </p:sp>
      <p:sp>
        <p:nvSpPr>
          <p:cNvPr id="89" name="Rounded Rectangle 88"/>
          <p:cNvSpPr/>
          <p:nvPr/>
        </p:nvSpPr>
        <p:spPr>
          <a:xfrm>
            <a:off x="7775357"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High</a:t>
            </a:r>
          </a:p>
        </p:txBody>
      </p:sp>
      <p:sp>
        <p:nvSpPr>
          <p:cNvPr id="90" name="Rounded Rectangle 89"/>
          <p:cNvSpPr/>
          <p:nvPr/>
        </p:nvSpPr>
        <p:spPr>
          <a:xfrm>
            <a:off x="7775357"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Medium</a:t>
            </a:r>
          </a:p>
        </p:txBody>
      </p:sp>
      <p:sp>
        <p:nvSpPr>
          <p:cNvPr id="91" name="Rounded Rectangle 90"/>
          <p:cNvSpPr/>
          <p:nvPr/>
        </p:nvSpPr>
        <p:spPr>
          <a:xfrm>
            <a:off x="7775357" y="2997249"/>
            <a:ext cx="992038" cy="409303"/>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Low</a:t>
            </a:r>
          </a:p>
        </p:txBody>
      </p:sp>
      <p:sp>
        <p:nvSpPr>
          <p:cNvPr id="92" name="Rounded Rectangle 91"/>
          <p:cNvSpPr/>
          <p:nvPr/>
        </p:nvSpPr>
        <p:spPr>
          <a:xfrm>
            <a:off x="2159420"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Flagship</a:t>
            </a:r>
          </a:p>
        </p:txBody>
      </p:sp>
      <p:sp>
        <p:nvSpPr>
          <p:cNvPr id="93" name="Rounded Rectangle 92"/>
          <p:cNvSpPr/>
          <p:nvPr/>
        </p:nvSpPr>
        <p:spPr>
          <a:xfrm>
            <a:off x="2159420"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Large-Class</a:t>
            </a:r>
          </a:p>
        </p:txBody>
      </p:sp>
      <p:sp>
        <p:nvSpPr>
          <p:cNvPr id="107" name="Rounded Rectangle 106"/>
          <p:cNvSpPr/>
          <p:nvPr/>
        </p:nvSpPr>
        <p:spPr>
          <a:xfrm>
            <a:off x="8874407"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3 </a:t>
            </a:r>
            <a:r>
              <a:rPr lang="en-US" sz="1200" b="1" dirty="0" err="1"/>
              <a:t>yrs</a:t>
            </a:r>
            <a:endParaRPr lang="en-US" sz="1200" b="1" dirty="0"/>
          </a:p>
        </p:txBody>
      </p:sp>
      <p:sp>
        <p:nvSpPr>
          <p:cNvPr id="113" name="Rounded Rectangle 112"/>
          <p:cNvSpPr/>
          <p:nvPr/>
        </p:nvSpPr>
        <p:spPr>
          <a:xfrm>
            <a:off x="8874407"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5-7 </a:t>
            </a:r>
            <a:r>
              <a:rPr lang="en-US" sz="1200" b="1" dirty="0" err="1"/>
              <a:t>yrs</a:t>
            </a:r>
            <a:endParaRPr lang="en-US" sz="1200" b="1" dirty="0"/>
          </a:p>
        </p:txBody>
      </p:sp>
      <p:sp>
        <p:nvSpPr>
          <p:cNvPr id="38" name="Rounded Rectangle 37">
            <a:extLst>
              <a:ext uri="{FF2B5EF4-FFF2-40B4-BE49-F238E27FC236}">
                <a16:creationId xmlns:a16="http://schemas.microsoft.com/office/drawing/2014/main" id="{83202351-179A-5E49-8F98-AE0A1DF41BE2}"/>
              </a:ext>
            </a:extLst>
          </p:cNvPr>
          <p:cNvSpPr/>
          <p:nvPr/>
        </p:nvSpPr>
        <p:spPr>
          <a:xfrm>
            <a:off x="2159420" y="3566502"/>
            <a:ext cx="992038" cy="487676"/>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Small-Class</a:t>
            </a:r>
          </a:p>
        </p:txBody>
      </p:sp>
      <p:sp>
        <p:nvSpPr>
          <p:cNvPr id="39" name="Rounded Rectangle 38">
            <a:extLst>
              <a:ext uri="{FF2B5EF4-FFF2-40B4-BE49-F238E27FC236}">
                <a16:creationId xmlns:a16="http://schemas.microsoft.com/office/drawing/2014/main" id="{3D4B336A-35AD-4242-B3CB-52C273818D35}"/>
              </a:ext>
            </a:extLst>
          </p:cNvPr>
          <p:cNvSpPr/>
          <p:nvPr/>
        </p:nvSpPr>
        <p:spPr>
          <a:xfrm>
            <a:off x="2159420" y="4135583"/>
            <a:ext cx="992038" cy="487676"/>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Constellation</a:t>
            </a:r>
          </a:p>
        </p:txBody>
      </p:sp>
      <p:sp>
        <p:nvSpPr>
          <p:cNvPr id="40" name="Rounded Rectangle 39">
            <a:extLst>
              <a:ext uri="{FF2B5EF4-FFF2-40B4-BE49-F238E27FC236}">
                <a16:creationId xmlns:a16="http://schemas.microsoft.com/office/drawing/2014/main" id="{A3EF8681-1BFF-4E42-8D3A-53B6FA47C7D0}"/>
              </a:ext>
            </a:extLst>
          </p:cNvPr>
          <p:cNvSpPr/>
          <p:nvPr/>
        </p:nvSpPr>
        <p:spPr>
          <a:xfrm>
            <a:off x="3356769" y="361241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Vega or PSLV</a:t>
            </a:r>
          </a:p>
        </p:txBody>
      </p:sp>
      <p:sp>
        <p:nvSpPr>
          <p:cNvPr id="41" name="Rounded Rectangle 40">
            <a:extLst>
              <a:ext uri="{FF2B5EF4-FFF2-40B4-BE49-F238E27FC236}">
                <a16:creationId xmlns:a16="http://schemas.microsoft.com/office/drawing/2014/main" id="{BB6225C7-5ADA-F04D-A567-666DD36E25CC}"/>
              </a:ext>
            </a:extLst>
          </p:cNvPr>
          <p:cNvSpPr/>
          <p:nvPr/>
        </p:nvSpPr>
        <p:spPr>
          <a:xfrm>
            <a:off x="5595854" y="255402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VSWIR </a:t>
            </a:r>
          </a:p>
          <a:p>
            <a:pPr algn="ctr"/>
            <a:r>
              <a:rPr lang="en-US" sz="1200" b="1" dirty="0"/>
              <a:t>0.4 – 1.7 </a:t>
            </a:r>
            <a:r>
              <a:rPr lang="en-US" sz="1200" b="1" dirty="0">
                <a:latin typeface="Symbol" pitchFamily="2" charset="2"/>
              </a:rPr>
              <a:t>m</a:t>
            </a:r>
            <a:r>
              <a:rPr lang="en-US" sz="1200" b="1" dirty="0"/>
              <a:t>m</a:t>
            </a:r>
          </a:p>
        </p:txBody>
      </p:sp>
      <p:sp>
        <p:nvSpPr>
          <p:cNvPr id="42" name="Rounded Rectangle 41">
            <a:extLst>
              <a:ext uri="{FF2B5EF4-FFF2-40B4-BE49-F238E27FC236}">
                <a16:creationId xmlns:a16="http://schemas.microsoft.com/office/drawing/2014/main" id="{91FD3B44-50A7-3441-BC83-45845932FE8B}"/>
              </a:ext>
            </a:extLst>
          </p:cNvPr>
          <p:cNvSpPr/>
          <p:nvPr/>
        </p:nvSpPr>
        <p:spPr>
          <a:xfrm>
            <a:off x="5595854" y="306031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VSWIR </a:t>
            </a:r>
          </a:p>
          <a:p>
            <a:pPr algn="ctr"/>
            <a:r>
              <a:rPr lang="en-US" sz="1200" b="1" dirty="0"/>
              <a:t>0.4 – 2.5 </a:t>
            </a:r>
            <a:r>
              <a:rPr lang="en-US" sz="1200" b="1" dirty="0">
                <a:latin typeface="Symbol" pitchFamily="2" charset="2"/>
              </a:rPr>
              <a:t>m</a:t>
            </a:r>
            <a:r>
              <a:rPr lang="en-US" sz="1200" b="1" dirty="0"/>
              <a:t>m</a:t>
            </a:r>
          </a:p>
        </p:txBody>
      </p:sp>
      <p:sp>
        <p:nvSpPr>
          <p:cNvPr id="43" name="Rounded Rectangle 42">
            <a:extLst>
              <a:ext uri="{FF2B5EF4-FFF2-40B4-BE49-F238E27FC236}">
                <a16:creationId xmlns:a16="http://schemas.microsoft.com/office/drawing/2014/main" id="{8FE14F39-27E5-1F45-A61D-E3A3FD59A445}"/>
              </a:ext>
            </a:extLst>
          </p:cNvPr>
          <p:cNvSpPr/>
          <p:nvPr/>
        </p:nvSpPr>
        <p:spPr>
          <a:xfrm>
            <a:off x="5595854" y="5130152"/>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TIR </a:t>
            </a:r>
          </a:p>
          <a:p>
            <a:pPr algn="ctr"/>
            <a:r>
              <a:rPr lang="en-US" sz="1200" b="1" dirty="0"/>
              <a:t>Hyperspectral</a:t>
            </a:r>
          </a:p>
        </p:txBody>
      </p:sp>
      <p:sp>
        <p:nvSpPr>
          <p:cNvPr id="44" name="Rounded Rectangle 43">
            <a:extLst>
              <a:ext uri="{FF2B5EF4-FFF2-40B4-BE49-F238E27FC236}">
                <a16:creationId xmlns:a16="http://schemas.microsoft.com/office/drawing/2014/main" id="{6DE56008-AE3B-8E44-A13F-8DD90DF3C9A8}"/>
              </a:ext>
            </a:extLst>
          </p:cNvPr>
          <p:cNvSpPr/>
          <p:nvPr/>
        </p:nvSpPr>
        <p:spPr>
          <a:xfrm>
            <a:off x="5595854" y="3581436"/>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TIR </a:t>
            </a:r>
          </a:p>
          <a:p>
            <a:pPr algn="ctr"/>
            <a:r>
              <a:rPr lang="en-US" sz="1200" b="1" dirty="0"/>
              <a:t>Whisk-Push</a:t>
            </a:r>
          </a:p>
        </p:txBody>
      </p:sp>
      <p:sp>
        <p:nvSpPr>
          <p:cNvPr id="45" name="Rounded Rectangle 44">
            <a:extLst>
              <a:ext uri="{FF2B5EF4-FFF2-40B4-BE49-F238E27FC236}">
                <a16:creationId xmlns:a16="http://schemas.microsoft.com/office/drawing/2014/main" id="{AE9F11A6-0146-5D4D-AD8D-3CEC42AA4F48}"/>
              </a:ext>
            </a:extLst>
          </p:cNvPr>
          <p:cNvSpPr/>
          <p:nvPr/>
        </p:nvSpPr>
        <p:spPr>
          <a:xfrm>
            <a:off x="5595854" y="461755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Micro</a:t>
            </a:r>
          </a:p>
          <a:p>
            <a:pPr algn="ctr"/>
            <a:r>
              <a:rPr lang="en-US" sz="1200" b="1" dirty="0"/>
              <a:t>bolometer</a:t>
            </a:r>
          </a:p>
        </p:txBody>
      </p:sp>
      <p:sp>
        <p:nvSpPr>
          <p:cNvPr id="46" name="TextBox 45">
            <a:extLst>
              <a:ext uri="{FF2B5EF4-FFF2-40B4-BE49-F238E27FC236}">
                <a16:creationId xmlns:a16="http://schemas.microsoft.com/office/drawing/2014/main" id="{25AE61FC-0AAC-D74F-A417-8BE4078044A6}"/>
              </a:ext>
            </a:extLst>
          </p:cNvPr>
          <p:cNvSpPr txBox="1"/>
          <p:nvPr/>
        </p:nvSpPr>
        <p:spPr>
          <a:xfrm>
            <a:off x="8395717" y="3642707"/>
            <a:ext cx="947660" cy="461665"/>
          </a:xfrm>
          <a:prstGeom prst="rect">
            <a:avLst/>
          </a:prstGeom>
          <a:noFill/>
        </p:spPr>
        <p:txBody>
          <a:bodyPr wrap="square" rtlCol="0">
            <a:spAutoFit/>
          </a:bodyPr>
          <a:lstStyle/>
          <a:p>
            <a:pPr algn="ctr"/>
            <a:r>
              <a:rPr lang="en-US" sz="1200" b="1" dirty="0"/>
              <a:t>Additional Features</a:t>
            </a:r>
          </a:p>
        </p:txBody>
      </p:sp>
      <p:sp>
        <p:nvSpPr>
          <p:cNvPr id="47" name="Rounded Rectangle 46">
            <a:extLst>
              <a:ext uri="{FF2B5EF4-FFF2-40B4-BE49-F238E27FC236}">
                <a16:creationId xmlns:a16="http://schemas.microsoft.com/office/drawing/2014/main" id="{A052851E-B928-D74A-BFBA-F3FBC05BE6F2}"/>
              </a:ext>
            </a:extLst>
          </p:cNvPr>
          <p:cNvSpPr/>
          <p:nvPr/>
        </p:nvSpPr>
        <p:spPr>
          <a:xfrm>
            <a:off x="7787038" y="4799571"/>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Flight Spares</a:t>
            </a:r>
          </a:p>
        </p:txBody>
      </p:sp>
      <p:sp>
        <p:nvSpPr>
          <p:cNvPr id="48" name="Rounded Rectangle 47">
            <a:extLst>
              <a:ext uri="{FF2B5EF4-FFF2-40B4-BE49-F238E27FC236}">
                <a16:creationId xmlns:a16="http://schemas.microsoft.com/office/drawing/2014/main" id="{722EB1AA-0353-0D49-BD1B-5A60F4D91654}"/>
              </a:ext>
            </a:extLst>
          </p:cNvPr>
          <p:cNvSpPr/>
          <p:nvPr/>
        </p:nvSpPr>
        <p:spPr>
          <a:xfrm>
            <a:off x="7750393" y="4242259"/>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Off-nadir Pointing</a:t>
            </a:r>
          </a:p>
        </p:txBody>
      </p:sp>
      <p:sp>
        <p:nvSpPr>
          <p:cNvPr id="50" name="Rounded Rectangle 49">
            <a:extLst>
              <a:ext uri="{FF2B5EF4-FFF2-40B4-BE49-F238E27FC236}">
                <a16:creationId xmlns:a16="http://schemas.microsoft.com/office/drawing/2014/main" id="{DDE2081E-F791-124C-A70A-073E6BC6C258}"/>
              </a:ext>
            </a:extLst>
          </p:cNvPr>
          <p:cNvSpPr/>
          <p:nvPr/>
        </p:nvSpPr>
        <p:spPr>
          <a:xfrm>
            <a:off x="7800730" y="537442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t>MOps</a:t>
            </a:r>
            <a:r>
              <a:rPr lang="en-US" sz="1200" b="1" dirty="0"/>
              <a:t> Coordination</a:t>
            </a:r>
          </a:p>
        </p:txBody>
      </p:sp>
      <p:sp>
        <p:nvSpPr>
          <p:cNvPr id="51" name="Rounded Rectangle 50">
            <a:extLst>
              <a:ext uri="{FF2B5EF4-FFF2-40B4-BE49-F238E27FC236}">
                <a16:creationId xmlns:a16="http://schemas.microsoft.com/office/drawing/2014/main" id="{7E189B74-2C33-ED4D-9236-77D4623D35DA}"/>
              </a:ext>
            </a:extLst>
          </p:cNvPr>
          <p:cNvSpPr/>
          <p:nvPr/>
        </p:nvSpPr>
        <p:spPr>
          <a:xfrm>
            <a:off x="8972388" y="4814637"/>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Airborne Component</a:t>
            </a:r>
          </a:p>
        </p:txBody>
      </p:sp>
      <p:sp>
        <p:nvSpPr>
          <p:cNvPr id="52" name="Rounded Rectangle 51">
            <a:extLst>
              <a:ext uri="{FF2B5EF4-FFF2-40B4-BE49-F238E27FC236}">
                <a16:creationId xmlns:a16="http://schemas.microsoft.com/office/drawing/2014/main" id="{8566150A-FDA8-E64D-8FA4-ADCE708EAC68}"/>
              </a:ext>
            </a:extLst>
          </p:cNvPr>
          <p:cNvSpPr/>
          <p:nvPr/>
        </p:nvSpPr>
        <p:spPr>
          <a:xfrm>
            <a:off x="3356769" y="303057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Secondary</a:t>
            </a:r>
          </a:p>
        </p:txBody>
      </p:sp>
      <p:sp>
        <p:nvSpPr>
          <p:cNvPr id="54" name="Rounded Rectangle 53">
            <a:extLst>
              <a:ext uri="{FF2B5EF4-FFF2-40B4-BE49-F238E27FC236}">
                <a16:creationId xmlns:a16="http://schemas.microsoft.com/office/drawing/2014/main" id="{74D2F9D7-9CAC-064A-B70C-8EED5094FEA2}"/>
              </a:ext>
            </a:extLst>
          </p:cNvPr>
          <p:cNvSpPr/>
          <p:nvPr/>
        </p:nvSpPr>
        <p:spPr>
          <a:xfrm>
            <a:off x="8972388" y="4242258"/>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International Contributions</a:t>
            </a:r>
          </a:p>
        </p:txBody>
      </p:sp>
      <p:sp>
        <p:nvSpPr>
          <p:cNvPr id="55" name="Rounded Rectangle 54">
            <a:extLst>
              <a:ext uri="{FF2B5EF4-FFF2-40B4-BE49-F238E27FC236}">
                <a16:creationId xmlns:a16="http://schemas.microsoft.com/office/drawing/2014/main" id="{B15C8E0A-90DB-C541-9366-FFCF5C87FCE9}"/>
              </a:ext>
            </a:extLst>
          </p:cNvPr>
          <p:cNvSpPr/>
          <p:nvPr/>
        </p:nvSpPr>
        <p:spPr>
          <a:xfrm>
            <a:off x="8972388" y="539067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t>OnBoard</a:t>
            </a:r>
            <a:r>
              <a:rPr lang="en-US" sz="1200" b="1" dirty="0"/>
              <a:t> Processing</a:t>
            </a:r>
          </a:p>
        </p:txBody>
      </p:sp>
      <p:sp>
        <p:nvSpPr>
          <p:cNvPr id="56" name="TextBox 55">
            <a:extLst>
              <a:ext uri="{FF2B5EF4-FFF2-40B4-BE49-F238E27FC236}">
                <a16:creationId xmlns:a16="http://schemas.microsoft.com/office/drawing/2014/main" id="{4377D3E0-0F18-974B-9E48-1B072A8384D7}"/>
              </a:ext>
            </a:extLst>
          </p:cNvPr>
          <p:cNvSpPr txBox="1"/>
          <p:nvPr/>
        </p:nvSpPr>
        <p:spPr>
          <a:xfrm>
            <a:off x="4526186" y="1547508"/>
            <a:ext cx="947660" cy="276999"/>
          </a:xfrm>
          <a:prstGeom prst="rect">
            <a:avLst/>
          </a:prstGeom>
          <a:noFill/>
        </p:spPr>
        <p:txBody>
          <a:bodyPr wrap="square" rtlCol="0">
            <a:spAutoFit/>
          </a:bodyPr>
          <a:lstStyle/>
          <a:p>
            <a:pPr algn="ctr"/>
            <a:r>
              <a:rPr lang="en-US" sz="1200" b="1" dirty="0"/>
              <a:t># Platforms</a:t>
            </a:r>
          </a:p>
        </p:txBody>
      </p:sp>
      <p:sp>
        <p:nvSpPr>
          <p:cNvPr id="57" name="Rounded Rectangle 56">
            <a:extLst>
              <a:ext uri="{FF2B5EF4-FFF2-40B4-BE49-F238E27FC236}">
                <a16:creationId xmlns:a16="http://schemas.microsoft.com/office/drawing/2014/main" id="{91BAD064-B89F-B640-8AF0-CF256F7CE33D}"/>
              </a:ext>
            </a:extLst>
          </p:cNvPr>
          <p:cNvSpPr/>
          <p:nvPr/>
        </p:nvSpPr>
        <p:spPr>
          <a:xfrm>
            <a:off x="4480246"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1</a:t>
            </a:r>
          </a:p>
        </p:txBody>
      </p:sp>
      <p:sp>
        <p:nvSpPr>
          <p:cNvPr id="58" name="Rounded Rectangle 57">
            <a:extLst>
              <a:ext uri="{FF2B5EF4-FFF2-40B4-BE49-F238E27FC236}">
                <a16:creationId xmlns:a16="http://schemas.microsoft.com/office/drawing/2014/main" id="{2751AD72-0C4A-6B43-8281-DC9680BC78C9}"/>
              </a:ext>
            </a:extLst>
          </p:cNvPr>
          <p:cNvSpPr/>
          <p:nvPr/>
        </p:nvSpPr>
        <p:spPr>
          <a:xfrm>
            <a:off x="4480246"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2</a:t>
            </a:r>
          </a:p>
        </p:txBody>
      </p:sp>
      <p:sp>
        <p:nvSpPr>
          <p:cNvPr id="59" name="Rounded Rectangle 58">
            <a:extLst>
              <a:ext uri="{FF2B5EF4-FFF2-40B4-BE49-F238E27FC236}">
                <a16:creationId xmlns:a16="http://schemas.microsoft.com/office/drawing/2014/main" id="{797AEE26-5057-0D4F-8BFB-140C8C70CFB4}"/>
              </a:ext>
            </a:extLst>
          </p:cNvPr>
          <p:cNvSpPr/>
          <p:nvPr/>
        </p:nvSpPr>
        <p:spPr>
          <a:xfrm>
            <a:off x="4480246" y="3030186"/>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Multiple</a:t>
            </a:r>
          </a:p>
        </p:txBody>
      </p:sp>
      <p:sp>
        <p:nvSpPr>
          <p:cNvPr id="60" name="Rounded Rectangle 59">
            <a:extLst>
              <a:ext uri="{FF2B5EF4-FFF2-40B4-BE49-F238E27FC236}">
                <a16:creationId xmlns:a16="http://schemas.microsoft.com/office/drawing/2014/main" id="{427D78A4-1FC0-364F-B4BB-76997F3279B7}"/>
              </a:ext>
            </a:extLst>
          </p:cNvPr>
          <p:cNvSpPr/>
          <p:nvPr/>
        </p:nvSpPr>
        <p:spPr>
          <a:xfrm>
            <a:off x="5595854" y="5655841"/>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Non-SBG instruments</a:t>
            </a:r>
          </a:p>
        </p:txBody>
      </p:sp>
      <p:sp>
        <p:nvSpPr>
          <p:cNvPr id="49" name="Rounded Rectangle 48">
            <a:extLst>
              <a:ext uri="{FF2B5EF4-FFF2-40B4-BE49-F238E27FC236}">
                <a16:creationId xmlns:a16="http://schemas.microsoft.com/office/drawing/2014/main" id="{BA7DD3EB-619B-614F-AFD7-7567508E38B6}"/>
              </a:ext>
            </a:extLst>
          </p:cNvPr>
          <p:cNvSpPr/>
          <p:nvPr/>
        </p:nvSpPr>
        <p:spPr>
          <a:xfrm>
            <a:off x="8402139" y="6000158"/>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Hosted </a:t>
            </a:r>
            <a:r>
              <a:rPr lang="en-US" sz="1200" b="1" dirty="0" err="1"/>
              <a:t>Payloiad</a:t>
            </a:r>
            <a:endParaRPr lang="en-US" sz="1200" b="1" dirty="0"/>
          </a:p>
        </p:txBody>
      </p:sp>
      <p:sp>
        <p:nvSpPr>
          <p:cNvPr id="62" name="Rounded Rectangle 61">
            <a:extLst>
              <a:ext uri="{FF2B5EF4-FFF2-40B4-BE49-F238E27FC236}">
                <a16:creationId xmlns:a16="http://schemas.microsoft.com/office/drawing/2014/main" id="{4809700A-5F87-014D-AA32-E40186B9B315}"/>
              </a:ext>
            </a:extLst>
          </p:cNvPr>
          <p:cNvSpPr/>
          <p:nvPr/>
        </p:nvSpPr>
        <p:spPr>
          <a:xfrm>
            <a:off x="5603313" y="4108247"/>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TIR </a:t>
            </a:r>
          </a:p>
          <a:p>
            <a:pPr algn="ctr"/>
            <a:r>
              <a:rPr lang="en-US" sz="1200" b="1" dirty="0" err="1"/>
              <a:t>PushBroom</a:t>
            </a:r>
            <a:endParaRPr lang="en-US" sz="1200" b="1" dirty="0"/>
          </a:p>
        </p:txBody>
      </p:sp>
      <p:sp>
        <p:nvSpPr>
          <p:cNvPr id="3" name="TextBox 2">
            <a:extLst>
              <a:ext uri="{FF2B5EF4-FFF2-40B4-BE49-F238E27FC236}">
                <a16:creationId xmlns:a16="http://schemas.microsoft.com/office/drawing/2014/main" id="{FA92B883-34E8-2749-94C8-20F5F28A52DB}"/>
              </a:ext>
            </a:extLst>
          </p:cNvPr>
          <p:cNvSpPr txBox="1"/>
          <p:nvPr/>
        </p:nvSpPr>
        <p:spPr>
          <a:xfrm>
            <a:off x="2159420" y="4814637"/>
            <a:ext cx="2639560" cy="1261884"/>
          </a:xfrm>
          <a:prstGeom prst="rect">
            <a:avLst/>
          </a:prstGeom>
          <a:noFill/>
        </p:spPr>
        <p:txBody>
          <a:bodyPr wrap="square" rtlCol="0">
            <a:spAutoFit/>
          </a:bodyPr>
          <a:lstStyle/>
          <a:p>
            <a:pPr marL="342900" indent="-342900">
              <a:buFont typeface="Arial" panose="020B0604020202020204" pitchFamily="34" charset="0"/>
              <a:buChar char="•"/>
            </a:pPr>
            <a:r>
              <a:rPr lang="en-US" dirty="0"/>
              <a:t>5 Classes</a:t>
            </a:r>
          </a:p>
          <a:p>
            <a:pPr marL="342900" indent="-342900">
              <a:buFont typeface="Arial" panose="020B0604020202020204" pitchFamily="34" charset="0"/>
              <a:buChar char="•"/>
            </a:pPr>
            <a:r>
              <a:rPr lang="en-US" dirty="0"/>
              <a:t>60 Variants</a:t>
            </a:r>
          </a:p>
          <a:p>
            <a:pPr marL="342900" indent="-342900">
              <a:buFont typeface="Arial" panose="020B0604020202020204" pitchFamily="34" charset="0"/>
              <a:buChar char="•"/>
            </a:pPr>
            <a:r>
              <a:rPr lang="en-US" dirty="0"/>
              <a:t>765 permutations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42219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2159420" y="2997248"/>
            <a:ext cx="992038" cy="487676"/>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Medium-Class</a:t>
            </a:r>
          </a:p>
        </p:txBody>
      </p:sp>
      <p:sp>
        <p:nvSpPr>
          <p:cNvPr id="2" name="Title 1"/>
          <p:cNvSpPr>
            <a:spLocks noGrp="1"/>
          </p:cNvSpPr>
          <p:nvPr>
            <p:ph type="title"/>
          </p:nvPr>
        </p:nvSpPr>
        <p:spPr>
          <a:xfrm>
            <a:off x="834073" y="531086"/>
            <a:ext cx="10515600" cy="535836"/>
          </a:xfrm>
        </p:spPr>
        <p:txBody>
          <a:bodyPr>
            <a:noAutofit/>
          </a:bodyPr>
          <a:lstStyle/>
          <a:p>
            <a:pPr algn="ctr"/>
            <a:r>
              <a:rPr lang="en-US" sz="3600" b="1" dirty="0">
                <a:latin typeface="+mn-lt"/>
              </a:rPr>
              <a:t>Example - </a:t>
            </a:r>
            <a:r>
              <a:rPr lang="en-US" sz="3600" b="1" dirty="0" err="1">
                <a:latin typeface="+mn-lt"/>
              </a:rPr>
              <a:t>SmallSat</a:t>
            </a:r>
            <a:r>
              <a:rPr lang="en-US" sz="3600" b="1" dirty="0">
                <a:latin typeface="+mn-lt"/>
              </a:rPr>
              <a:t> Class Options</a:t>
            </a:r>
          </a:p>
        </p:txBody>
      </p:sp>
      <p:sp>
        <p:nvSpPr>
          <p:cNvPr id="4" name="Slide Number Placeholder 3"/>
          <p:cNvSpPr>
            <a:spLocks noGrp="1"/>
          </p:cNvSpPr>
          <p:nvPr>
            <p:ph type="sldNum" sz="quarter" idx="12"/>
          </p:nvPr>
        </p:nvSpPr>
        <p:spPr/>
        <p:txBody>
          <a:bodyPr/>
          <a:lstStyle/>
          <a:p>
            <a:fld id="{E9D321D0-598D-4143-B2B2-7243DF31CCC6}" type="slidenum">
              <a:rPr lang="en-US" smtClean="0"/>
              <a:t>15</a:t>
            </a:fld>
            <a:endParaRPr lang="en-US" dirty="0"/>
          </a:p>
        </p:txBody>
      </p:sp>
      <p:sp>
        <p:nvSpPr>
          <p:cNvPr id="16" name="TextBox 15"/>
          <p:cNvSpPr txBox="1"/>
          <p:nvPr/>
        </p:nvSpPr>
        <p:spPr>
          <a:xfrm>
            <a:off x="4613908" y="1101313"/>
            <a:ext cx="2662780" cy="276999"/>
          </a:xfrm>
          <a:prstGeom prst="rect">
            <a:avLst/>
          </a:prstGeom>
          <a:noFill/>
        </p:spPr>
        <p:txBody>
          <a:bodyPr wrap="none" rtlCol="0">
            <a:spAutoFit/>
          </a:bodyPr>
          <a:lstStyle/>
          <a:p>
            <a:pPr algn="ctr"/>
            <a:r>
              <a:rPr lang="en-US" sz="1200" b="1" dirty="0"/>
              <a:t>16 variants; 324 possible permutations</a:t>
            </a:r>
          </a:p>
        </p:txBody>
      </p:sp>
      <p:cxnSp>
        <p:nvCxnSpPr>
          <p:cNvPr id="22" name="Straight Connector 21"/>
          <p:cNvCxnSpPr/>
          <p:nvPr/>
        </p:nvCxnSpPr>
        <p:spPr>
          <a:xfrm>
            <a:off x="2069605" y="1469492"/>
            <a:ext cx="8104094" cy="0"/>
          </a:xfrm>
          <a:prstGeom prst="line">
            <a:avLst/>
          </a:prstGeom>
        </p:spPr>
        <p:style>
          <a:lnRef idx="2">
            <a:schemeClr val="dk1"/>
          </a:lnRef>
          <a:fillRef idx="0">
            <a:schemeClr val="dk1"/>
          </a:fillRef>
          <a:effectRef idx="1">
            <a:schemeClr val="dk1"/>
          </a:effectRef>
          <a:fontRef idx="minor">
            <a:schemeClr val="tx1"/>
          </a:fontRef>
        </p:style>
      </p:cxnSp>
      <p:sp>
        <p:nvSpPr>
          <p:cNvPr id="66" name="TextBox 65"/>
          <p:cNvSpPr txBox="1"/>
          <p:nvPr/>
        </p:nvSpPr>
        <p:spPr>
          <a:xfrm>
            <a:off x="3305679" y="1637322"/>
            <a:ext cx="1136978" cy="276999"/>
          </a:xfrm>
          <a:prstGeom prst="rect">
            <a:avLst/>
          </a:prstGeom>
          <a:noFill/>
        </p:spPr>
        <p:txBody>
          <a:bodyPr wrap="none" rtlCol="0">
            <a:spAutoFit/>
          </a:bodyPr>
          <a:lstStyle/>
          <a:p>
            <a:pPr algn="ctr"/>
            <a:r>
              <a:rPr lang="en-US" sz="1200" b="1" dirty="0"/>
              <a:t>Launch Vehicle</a:t>
            </a:r>
          </a:p>
        </p:txBody>
      </p:sp>
      <p:sp>
        <p:nvSpPr>
          <p:cNvPr id="67" name="TextBox 66"/>
          <p:cNvSpPr txBox="1"/>
          <p:nvPr/>
        </p:nvSpPr>
        <p:spPr>
          <a:xfrm>
            <a:off x="5506494" y="1549704"/>
            <a:ext cx="1071887" cy="461665"/>
          </a:xfrm>
          <a:prstGeom prst="rect">
            <a:avLst/>
          </a:prstGeom>
          <a:noFill/>
        </p:spPr>
        <p:txBody>
          <a:bodyPr wrap="square" rtlCol="0">
            <a:spAutoFit/>
          </a:bodyPr>
          <a:lstStyle/>
          <a:p>
            <a:pPr algn="ctr"/>
            <a:r>
              <a:rPr lang="en-US" sz="1200" b="1" dirty="0"/>
              <a:t>Instrument Configuration</a:t>
            </a:r>
          </a:p>
        </p:txBody>
      </p:sp>
      <p:sp>
        <p:nvSpPr>
          <p:cNvPr id="69" name="Rounded Rectangle 68"/>
          <p:cNvSpPr/>
          <p:nvPr/>
        </p:nvSpPr>
        <p:spPr>
          <a:xfrm>
            <a:off x="3356769" y="2043011"/>
            <a:ext cx="992038" cy="395861"/>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Falcon-9 or Vulcan</a:t>
            </a:r>
          </a:p>
        </p:txBody>
      </p:sp>
      <p:sp>
        <p:nvSpPr>
          <p:cNvPr id="72" name="Rounded Rectangle 71"/>
          <p:cNvSpPr/>
          <p:nvPr/>
        </p:nvSpPr>
        <p:spPr>
          <a:xfrm>
            <a:off x="3356769" y="251746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Electron or Virgin</a:t>
            </a:r>
          </a:p>
        </p:txBody>
      </p:sp>
      <p:sp>
        <p:nvSpPr>
          <p:cNvPr id="73" name="TextBox 72"/>
          <p:cNvSpPr txBox="1"/>
          <p:nvPr/>
        </p:nvSpPr>
        <p:spPr>
          <a:xfrm>
            <a:off x="7634301" y="1632566"/>
            <a:ext cx="1160659" cy="276999"/>
          </a:xfrm>
          <a:prstGeom prst="rect">
            <a:avLst/>
          </a:prstGeom>
          <a:noFill/>
        </p:spPr>
        <p:txBody>
          <a:bodyPr wrap="square" rtlCol="0">
            <a:spAutoFit/>
          </a:bodyPr>
          <a:lstStyle/>
          <a:p>
            <a:pPr algn="ctr"/>
            <a:r>
              <a:rPr lang="en-US" sz="1200" b="1" dirty="0"/>
              <a:t>Data Latency</a:t>
            </a:r>
          </a:p>
        </p:txBody>
      </p:sp>
      <p:sp>
        <p:nvSpPr>
          <p:cNvPr id="74" name="TextBox 73"/>
          <p:cNvSpPr txBox="1"/>
          <p:nvPr/>
        </p:nvSpPr>
        <p:spPr>
          <a:xfrm>
            <a:off x="8920347" y="1547508"/>
            <a:ext cx="947660" cy="461665"/>
          </a:xfrm>
          <a:prstGeom prst="rect">
            <a:avLst/>
          </a:prstGeom>
          <a:noFill/>
        </p:spPr>
        <p:txBody>
          <a:bodyPr wrap="square" rtlCol="0">
            <a:spAutoFit/>
          </a:bodyPr>
          <a:lstStyle/>
          <a:p>
            <a:pPr algn="ctr"/>
            <a:r>
              <a:rPr lang="en-US" sz="1200" b="1" dirty="0"/>
              <a:t>Mission Duration</a:t>
            </a:r>
          </a:p>
        </p:txBody>
      </p:sp>
      <p:sp>
        <p:nvSpPr>
          <p:cNvPr id="77" name="TextBox 76"/>
          <p:cNvSpPr txBox="1"/>
          <p:nvPr/>
        </p:nvSpPr>
        <p:spPr>
          <a:xfrm>
            <a:off x="6749122" y="1643885"/>
            <a:ext cx="885179" cy="276999"/>
          </a:xfrm>
          <a:prstGeom prst="rect">
            <a:avLst/>
          </a:prstGeom>
          <a:noFill/>
        </p:spPr>
        <p:txBody>
          <a:bodyPr wrap="none" rtlCol="0">
            <a:spAutoFit/>
          </a:bodyPr>
          <a:lstStyle/>
          <a:p>
            <a:pPr algn="ctr"/>
            <a:r>
              <a:rPr lang="en-US" sz="1200" b="1" dirty="0"/>
              <a:t>Calibration</a:t>
            </a:r>
          </a:p>
        </p:txBody>
      </p:sp>
      <p:sp>
        <p:nvSpPr>
          <p:cNvPr id="78" name="Rounded Rectangle 77"/>
          <p:cNvSpPr/>
          <p:nvPr/>
        </p:nvSpPr>
        <p:spPr>
          <a:xfrm>
            <a:off x="6676603" y="2049574"/>
            <a:ext cx="992038" cy="395861"/>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solidFill>
                  <a:schemeClr val="bg1">
                    <a:lumMod val="50000"/>
                  </a:schemeClr>
                </a:solidFill>
              </a:rPr>
              <a:t>OnBoard</a:t>
            </a:r>
            <a:endParaRPr lang="en-US" sz="1200" b="1" dirty="0">
              <a:solidFill>
                <a:schemeClr val="bg1">
                  <a:lumMod val="50000"/>
                </a:schemeClr>
              </a:solidFill>
            </a:endParaRPr>
          </a:p>
        </p:txBody>
      </p:sp>
      <p:sp>
        <p:nvSpPr>
          <p:cNvPr id="79" name="Rounded Rectangle 78"/>
          <p:cNvSpPr/>
          <p:nvPr/>
        </p:nvSpPr>
        <p:spPr>
          <a:xfrm>
            <a:off x="6676603" y="2524027"/>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Vicarious</a:t>
            </a:r>
          </a:p>
        </p:txBody>
      </p:sp>
      <p:sp>
        <p:nvSpPr>
          <p:cNvPr id="88" name="Rounded Rectangle 87"/>
          <p:cNvSpPr/>
          <p:nvPr/>
        </p:nvSpPr>
        <p:spPr>
          <a:xfrm>
            <a:off x="5586342" y="2047726"/>
            <a:ext cx="992038" cy="395861"/>
          </a:xfrm>
          <a:prstGeom prst="roundRect">
            <a:avLst/>
          </a:prstGeom>
          <a:solidFill>
            <a:srgbClr val="D8D9D9"/>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VNIR </a:t>
            </a:r>
          </a:p>
          <a:p>
            <a:pPr algn="ctr"/>
            <a:r>
              <a:rPr lang="en-US" sz="1200" b="1" dirty="0">
                <a:solidFill>
                  <a:schemeClr val="bg1">
                    <a:lumMod val="50000"/>
                  </a:schemeClr>
                </a:solidFill>
              </a:rPr>
              <a:t>0.4 – 1.0 </a:t>
            </a:r>
            <a:r>
              <a:rPr lang="en-US" sz="1200" b="1" dirty="0">
                <a:solidFill>
                  <a:schemeClr val="bg1">
                    <a:lumMod val="50000"/>
                  </a:schemeClr>
                </a:solidFill>
                <a:latin typeface="Symbol" pitchFamily="2" charset="2"/>
              </a:rPr>
              <a:t>m</a:t>
            </a:r>
            <a:r>
              <a:rPr lang="en-US" sz="1200" b="1" dirty="0">
                <a:solidFill>
                  <a:schemeClr val="bg1">
                    <a:lumMod val="50000"/>
                  </a:schemeClr>
                </a:solidFill>
              </a:rPr>
              <a:t>m</a:t>
            </a:r>
          </a:p>
        </p:txBody>
      </p:sp>
      <p:sp>
        <p:nvSpPr>
          <p:cNvPr id="89" name="Rounded Rectangle 88"/>
          <p:cNvSpPr/>
          <p:nvPr/>
        </p:nvSpPr>
        <p:spPr>
          <a:xfrm>
            <a:off x="7775357"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High</a:t>
            </a:r>
          </a:p>
        </p:txBody>
      </p:sp>
      <p:sp>
        <p:nvSpPr>
          <p:cNvPr id="90" name="Rounded Rectangle 89"/>
          <p:cNvSpPr/>
          <p:nvPr/>
        </p:nvSpPr>
        <p:spPr>
          <a:xfrm>
            <a:off x="7775357"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Medium</a:t>
            </a:r>
          </a:p>
        </p:txBody>
      </p:sp>
      <p:sp>
        <p:nvSpPr>
          <p:cNvPr id="91" name="Rounded Rectangle 90"/>
          <p:cNvSpPr/>
          <p:nvPr/>
        </p:nvSpPr>
        <p:spPr>
          <a:xfrm>
            <a:off x="7775357" y="2997249"/>
            <a:ext cx="992038" cy="409303"/>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Low</a:t>
            </a:r>
          </a:p>
        </p:txBody>
      </p:sp>
      <p:sp>
        <p:nvSpPr>
          <p:cNvPr id="92" name="Rounded Rectangle 91"/>
          <p:cNvSpPr/>
          <p:nvPr/>
        </p:nvSpPr>
        <p:spPr>
          <a:xfrm>
            <a:off x="2159420" y="2045530"/>
            <a:ext cx="992038" cy="395861"/>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Flagship</a:t>
            </a:r>
          </a:p>
        </p:txBody>
      </p:sp>
      <p:sp>
        <p:nvSpPr>
          <p:cNvPr id="93" name="Rounded Rectangle 92"/>
          <p:cNvSpPr/>
          <p:nvPr/>
        </p:nvSpPr>
        <p:spPr>
          <a:xfrm>
            <a:off x="2159420" y="2519983"/>
            <a:ext cx="992038" cy="395861"/>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Large-Class</a:t>
            </a:r>
          </a:p>
        </p:txBody>
      </p:sp>
      <p:sp>
        <p:nvSpPr>
          <p:cNvPr id="107" name="Rounded Rectangle 106"/>
          <p:cNvSpPr/>
          <p:nvPr/>
        </p:nvSpPr>
        <p:spPr>
          <a:xfrm>
            <a:off x="8874407"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3 </a:t>
            </a:r>
            <a:r>
              <a:rPr lang="en-US" sz="1200" b="1" dirty="0" err="1"/>
              <a:t>yrs</a:t>
            </a:r>
            <a:endParaRPr lang="en-US" sz="1200" b="1" dirty="0"/>
          </a:p>
        </p:txBody>
      </p:sp>
      <p:sp>
        <p:nvSpPr>
          <p:cNvPr id="113" name="Rounded Rectangle 112"/>
          <p:cNvSpPr/>
          <p:nvPr/>
        </p:nvSpPr>
        <p:spPr>
          <a:xfrm>
            <a:off x="8874407" y="2519983"/>
            <a:ext cx="992038" cy="395861"/>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5-7 </a:t>
            </a:r>
            <a:r>
              <a:rPr lang="en-US" sz="1200" b="1" dirty="0" err="1">
                <a:solidFill>
                  <a:schemeClr val="bg1">
                    <a:lumMod val="50000"/>
                  </a:schemeClr>
                </a:solidFill>
              </a:rPr>
              <a:t>yrs</a:t>
            </a:r>
            <a:endParaRPr lang="en-US" sz="1200" b="1" dirty="0">
              <a:solidFill>
                <a:schemeClr val="bg1">
                  <a:lumMod val="50000"/>
                </a:schemeClr>
              </a:solidFill>
            </a:endParaRPr>
          </a:p>
        </p:txBody>
      </p:sp>
      <p:sp>
        <p:nvSpPr>
          <p:cNvPr id="38" name="Rounded Rectangle 37">
            <a:extLst>
              <a:ext uri="{FF2B5EF4-FFF2-40B4-BE49-F238E27FC236}">
                <a16:creationId xmlns:a16="http://schemas.microsoft.com/office/drawing/2014/main" id="{83202351-179A-5E49-8F98-AE0A1DF41BE2}"/>
              </a:ext>
            </a:extLst>
          </p:cNvPr>
          <p:cNvSpPr/>
          <p:nvPr/>
        </p:nvSpPr>
        <p:spPr>
          <a:xfrm>
            <a:off x="2159420" y="3566502"/>
            <a:ext cx="992038" cy="487676"/>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Small-Class</a:t>
            </a:r>
          </a:p>
        </p:txBody>
      </p:sp>
      <p:sp>
        <p:nvSpPr>
          <p:cNvPr id="39" name="Rounded Rectangle 38">
            <a:extLst>
              <a:ext uri="{FF2B5EF4-FFF2-40B4-BE49-F238E27FC236}">
                <a16:creationId xmlns:a16="http://schemas.microsoft.com/office/drawing/2014/main" id="{3D4B336A-35AD-4242-B3CB-52C273818D35}"/>
              </a:ext>
            </a:extLst>
          </p:cNvPr>
          <p:cNvSpPr/>
          <p:nvPr/>
        </p:nvSpPr>
        <p:spPr>
          <a:xfrm>
            <a:off x="2159420" y="4135583"/>
            <a:ext cx="992038" cy="487676"/>
          </a:xfrm>
          <a:prstGeom prst="roundRect">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Constellation</a:t>
            </a:r>
          </a:p>
        </p:txBody>
      </p:sp>
      <p:sp>
        <p:nvSpPr>
          <p:cNvPr id="40" name="Rounded Rectangle 39">
            <a:extLst>
              <a:ext uri="{FF2B5EF4-FFF2-40B4-BE49-F238E27FC236}">
                <a16:creationId xmlns:a16="http://schemas.microsoft.com/office/drawing/2014/main" id="{A3EF8681-1BFF-4E42-8D3A-53B6FA47C7D0}"/>
              </a:ext>
            </a:extLst>
          </p:cNvPr>
          <p:cNvSpPr/>
          <p:nvPr/>
        </p:nvSpPr>
        <p:spPr>
          <a:xfrm>
            <a:off x="3356769" y="361241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Vega or PSLV</a:t>
            </a:r>
          </a:p>
        </p:txBody>
      </p:sp>
      <p:sp>
        <p:nvSpPr>
          <p:cNvPr id="41" name="Rounded Rectangle 40">
            <a:extLst>
              <a:ext uri="{FF2B5EF4-FFF2-40B4-BE49-F238E27FC236}">
                <a16:creationId xmlns:a16="http://schemas.microsoft.com/office/drawing/2014/main" id="{BB6225C7-5ADA-F04D-A567-666DD36E25CC}"/>
              </a:ext>
            </a:extLst>
          </p:cNvPr>
          <p:cNvSpPr/>
          <p:nvPr/>
        </p:nvSpPr>
        <p:spPr>
          <a:xfrm>
            <a:off x="5595854" y="2554020"/>
            <a:ext cx="992038" cy="395861"/>
          </a:xfrm>
          <a:prstGeom prst="roundRect">
            <a:avLst/>
          </a:prstGeom>
          <a:solidFill>
            <a:srgbClr val="D8D9D9"/>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VSWIR </a:t>
            </a:r>
          </a:p>
          <a:p>
            <a:pPr algn="ctr"/>
            <a:r>
              <a:rPr lang="en-US" sz="1200" b="1" dirty="0">
                <a:solidFill>
                  <a:schemeClr val="bg1">
                    <a:lumMod val="50000"/>
                  </a:schemeClr>
                </a:solidFill>
              </a:rPr>
              <a:t>0.4 – 1.7 </a:t>
            </a:r>
            <a:r>
              <a:rPr lang="en-US" sz="1200" b="1" dirty="0">
                <a:solidFill>
                  <a:schemeClr val="bg1">
                    <a:lumMod val="50000"/>
                  </a:schemeClr>
                </a:solidFill>
                <a:latin typeface="Symbol" pitchFamily="2" charset="2"/>
              </a:rPr>
              <a:t>m</a:t>
            </a:r>
            <a:r>
              <a:rPr lang="en-US" sz="1200" b="1" dirty="0">
                <a:solidFill>
                  <a:schemeClr val="bg1">
                    <a:lumMod val="50000"/>
                  </a:schemeClr>
                </a:solidFill>
              </a:rPr>
              <a:t>m</a:t>
            </a:r>
          </a:p>
        </p:txBody>
      </p:sp>
      <p:sp>
        <p:nvSpPr>
          <p:cNvPr id="42" name="Rounded Rectangle 41">
            <a:extLst>
              <a:ext uri="{FF2B5EF4-FFF2-40B4-BE49-F238E27FC236}">
                <a16:creationId xmlns:a16="http://schemas.microsoft.com/office/drawing/2014/main" id="{91FD3B44-50A7-3441-BC83-45845932FE8B}"/>
              </a:ext>
            </a:extLst>
          </p:cNvPr>
          <p:cNvSpPr/>
          <p:nvPr/>
        </p:nvSpPr>
        <p:spPr>
          <a:xfrm>
            <a:off x="5595854" y="306031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VSWIR </a:t>
            </a:r>
          </a:p>
          <a:p>
            <a:pPr algn="ctr"/>
            <a:r>
              <a:rPr lang="en-US" sz="1200" b="1" dirty="0"/>
              <a:t>0.4 – 2.5 </a:t>
            </a:r>
            <a:r>
              <a:rPr lang="en-US" sz="1200" b="1" dirty="0">
                <a:latin typeface="Symbol" pitchFamily="2" charset="2"/>
              </a:rPr>
              <a:t>m</a:t>
            </a:r>
            <a:r>
              <a:rPr lang="en-US" sz="1200" b="1" dirty="0"/>
              <a:t>m</a:t>
            </a:r>
          </a:p>
        </p:txBody>
      </p:sp>
      <p:sp>
        <p:nvSpPr>
          <p:cNvPr id="44" name="Rounded Rectangle 43">
            <a:extLst>
              <a:ext uri="{FF2B5EF4-FFF2-40B4-BE49-F238E27FC236}">
                <a16:creationId xmlns:a16="http://schemas.microsoft.com/office/drawing/2014/main" id="{6DE56008-AE3B-8E44-A13F-8DD90DF3C9A8}"/>
              </a:ext>
            </a:extLst>
          </p:cNvPr>
          <p:cNvSpPr/>
          <p:nvPr/>
        </p:nvSpPr>
        <p:spPr>
          <a:xfrm>
            <a:off x="5596709" y="3592216"/>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TIR </a:t>
            </a:r>
          </a:p>
          <a:p>
            <a:pPr algn="ctr"/>
            <a:r>
              <a:rPr lang="en-US" sz="1200" b="1" dirty="0"/>
              <a:t>Whisk-Push</a:t>
            </a:r>
          </a:p>
        </p:txBody>
      </p:sp>
      <p:sp>
        <p:nvSpPr>
          <p:cNvPr id="45" name="Rounded Rectangle 44">
            <a:extLst>
              <a:ext uri="{FF2B5EF4-FFF2-40B4-BE49-F238E27FC236}">
                <a16:creationId xmlns:a16="http://schemas.microsoft.com/office/drawing/2014/main" id="{AE9F11A6-0146-5D4D-AD8D-3CEC42AA4F48}"/>
              </a:ext>
            </a:extLst>
          </p:cNvPr>
          <p:cNvSpPr/>
          <p:nvPr/>
        </p:nvSpPr>
        <p:spPr>
          <a:xfrm>
            <a:off x="5595854" y="4648660"/>
            <a:ext cx="992038" cy="395861"/>
          </a:xfrm>
          <a:prstGeom prst="roundRect">
            <a:avLst/>
          </a:prstGeom>
          <a:solidFill>
            <a:srgbClr val="D8D9D9"/>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TIR </a:t>
            </a:r>
          </a:p>
          <a:p>
            <a:pPr algn="ctr"/>
            <a:r>
              <a:rPr lang="en-US" sz="1200" b="1" dirty="0">
                <a:solidFill>
                  <a:schemeClr val="bg1">
                    <a:lumMod val="50000"/>
                  </a:schemeClr>
                </a:solidFill>
              </a:rPr>
              <a:t>Bolometer</a:t>
            </a:r>
          </a:p>
        </p:txBody>
      </p:sp>
      <p:sp>
        <p:nvSpPr>
          <p:cNvPr id="46" name="TextBox 45">
            <a:extLst>
              <a:ext uri="{FF2B5EF4-FFF2-40B4-BE49-F238E27FC236}">
                <a16:creationId xmlns:a16="http://schemas.microsoft.com/office/drawing/2014/main" id="{25AE61FC-0AAC-D74F-A417-8BE4078044A6}"/>
              </a:ext>
            </a:extLst>
          </p:cNvPr>
          <p:cNvSpPr txBox="1"/>
          <p:nvPr/>
        </p:nvSpPr>
        <p:spPr>
          <a:xfrm>
            <a:off x="8395717" y="3871308"/>
            <a:ext cx="947660" cy="461665"/>
          </a:xfrm>
          <a:prstGeom prst="rect">
            <a:avLst/>
          </a:prstGeom>
          <a:noFill/>
        </p:spPr>
        <p:txBody>
          <a:bodyPr wrap="square" rtlCol="0">
            <a:spAutoFit/>
          </a:bodyPr>
          <a:lstStyle/>
          <a:p>
            <a:pPr algn="ctr"/>
            <a:r>
              <a:rPr lang="en-US" sz="1200" b="1" dirty="0"/>
              <a:t>Additional Features</a:t>
            </a:r>
          </a:p>
        </p:txBody>
      </p:sp>
      <p:sp>
        <p:nvSpPr>
          <p:cNvPr id="47" name="Rounded Rectangle 46">
            <a:extLst>
              <a:ext uri="{FF2B5EF4-FFF2-40B4-BE49-F238E27FC236}">
                <a16:creationId xmlns:a16="http://schemas.microsoft.com/office/drawing/2014/main" id="{A052851E-B928-D74A-BFBA-F3FBC05BE6F2}"/>
              </a:ext>
            </a:extLst>
          </p:cNvPr>
          <p:cNvSpPr/>
          <p:nvPr/>
        </p:nvSpPr>
        <p:spPr>
          <a:xfrm>
            <a:off x="7787038" y="5028172"/>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Flight Spares</a:t>
            </a:r>
          </a:p>
        </p:txBody>
      </p:sp>
      <p:sp>
        <p:nvSpPr>
          <p:cNvPr id="48" name="Rounded Rectangle 47">
            <a:extLst>
              <a:ext uri="{FF2B5EF4-FFF2-40B4-BE49-F238E27FC236}">
                <a16:creationId xmlns:a16="http://schemas.microsoft.com/office/drawing/2014/main" id="{722EB1AA-0353-0D49-BD1B-5A60F4D91654}"/>
              </a:ext>
            </a:extLst>
          </p:cNvPr>
          <p:cNvSpPr/>
          <p:nvPr/>
        </p:nvSpPr>
        <p:spPr>
          <a:xfrm>
            <a:off x="7750393" y="447086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Off-nadir Pointing</a:t>
            </a:r>
          </a:p>
        </p:txBody>
      </p:sp>
      <p:sp>
        <p:nvSpPr>
          <p:cNvPr id="50" name="Rounded Rectangle 49">
            <a:extLst>
              <a:ext uri="{FF2B5EF4-FFF2-40B4-BE49-F238E27FC236}">
                <a16:creationId xmlns:a16="http://schemas.microsoft.com/office/drawing/2014/main" id="{DDE2081E-F791-124C-A70A-073E6BC6C258}"/>
              </a:ext>
            </a:extLst>
          </p:cNvPr>
          <p:cNvSpPr/>
          <p:nvPr/>
        </p:nvSpPr>
        <p:spPr>
          <a:xfrm>
            <a:off x="7800730" y="5603025"/>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t>MOps</a:t>
            </a:r>
            <a:r>
              <a:rPr lang="en-US" sz="1200" b="1" dirty="0"/>
              <a:t> Coordination</a:t>
            </a:r>
          </a:p>
        </p:txBody>
      </p:sp>
      <p:sp>
        <p:nvSpPr>
          <p:cNvPr id="51" name="Rounded Rectangle 50">
            <a:extLst>
              <a:ext uri="{FF2B5EF4-FFF2-40B4-BE49-F238E27FC236}">
                <a16:creationId xmlns:a16="http://schemas.microsoft.com/office/drawing/2014/main" id="{7E189B74-2C33-ED4D-9236-77D4623D35DA}"/>
              </a:ext>
            </a:extLst>
          </p:cNvPr>
          <p:cNvSpPr/>
          <p:nvPr/>
        </p:nvSpPr>
        <p:spPr>
          <a:xfrm>
            <a:off x="8972388" y="5043238"/>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Airborne Component</a:t>
            </a:r>
          </a:p>
        </p:txBody>
      </p:sp>
      <p:sp>
        <p:nvSpPr>
          <p:cNvPr id="52" name="Rounded Rectangle 51">
            <a:extLst>
              <a:ext uri="{FF2B5EF4-FFF2-40B4-BE49-F238E27FC236}">
                <a16:creationId xmlns:a16="http://schemas.microsoft.com/office/drawing/2014/main" id="{8566150A-FDA8-E64D-8FA4-ADCE708EAC68}"/>
              </a:ext>
            </a:extLst>
          </p:cNvPr>
          <p:cNvSpPr/>
          <p:nvPr/>
        </p:nvSpPr>
        <p:spPr>
          <a:xfrm>
            <a:off x="3356769" y="303057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Secondary</a:t>
            </a:r>
          </a:p>
        </p:txBody>
      </p:sp>
      <p:sp>
        <p:nvSpPr>
          <p:cNvPr id="54" name="Rounded Rectangle 53">
            <a:extLst>
              <a:ext uri="{FF2B5EF4-FFF2-40B4-BE49-F238E27FC236}">
                <a16:creationId xmlns:a16="http://schemas.microsoft.com/office/drawing/2014/main" id="{74D2F9D7-9CAC-064A-B70C-8EED5094FEA2}"/>
              </a:ext>
            </a:extLst>
          </p:cNvPr>
          <p:cNvSpPr/>
          <p:nvPr/>
        </p:nvSpPr>
        <p:spPr>
          <a:xfrm>
            <a:off x="8972388" y="4470859"/>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International Contributions</a:t>
            </a:r>
          </a:p>
        </p:txBody>
      </p:sp>
      <p:sp>
        <p:nvSpPr>
          <p:cNvPr id="55" name="Rounded Rectangle 54">
            <a:extLst>
              <a:ext uri="{FF2B5EF4-FFF2-40B4-BE49-F238E27FC236}">
                <a16:creationId xmlns:a16="http://schemas.microsoft.com/office/drawing/2014/main" id="{B15C8E0A-90DB-C541-9366-FFCF5C87FCE9}"/>
              </a:ext>
            </a:extLst>
          </p:cNvPr>
          <p:cNvSpPr/>
          <p:nvPr/>
        </p:nvSpPr>
        <p:spPr>
          <a:xfrm>
            <a:off x="8972388" y="5619274"/>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err="1"/>
              <a:t>OnBoard</a:t>
            </a:r>
            <a:r>
              <a:rPr lang="en-US" sz="1200" b="1" dirty="0"/>
              <a:t> Processing</a:t>
            </a:r>
          </a:p>
        </p:txBody>
      </p:sp>
      <p:sp>
        <p:nvSpPr>
          <p:cNvPr id="56" name="TextBox 55">
            <a:extLst>
              <a:ext uri="{FF2B5EF4-FFF2-40B4-BE49-F238E27FC236}">
                <a16:creationId xmlns:a16="http://schemas.microsoft.com/office/drawing/2014/main" id="{4377D3E0-0F18-974B-9E48-1B072A8384D7}"/>
              </a:ext>
            </a:extLst>
          </p:cNvPr>
          <p:cNvSpPr txBox="1"/>
          <p:nvPr/>
        </p:nvSpPr>
        <p:spPr>
          <a:xfrm>
            <a:off x="4526186" y="1547508"/>
            <a:ext cx="947660" cy="276999"/>
          </a:xfrm>
          <a:prstGeom prst="rect">
            <a:avLst/>
          </a:prstGeom>
          <a:noFill/>
        </p:spPr>
        <p:txBody>
          <a:bodyPr wrap="square" rtlCol="0">
            <a:spAutoFit/>
          </a:bodyPr>
          <a:lstStyle/>
          <a:p>
            <a:pPr algn="ctr"/>
            <a:r>
              <a:rPr lang="en-US" sz="1200" b="1" dirty="0"/>
              <a:t># Platforms</a:t>
            </a:r>
          </a:p>
        </p:txBody>
      </p:sp>
      <p:sp>
        <p:nvSpPr>
          <p:cNvPr id="57" name="Rounded Rectangle 56">
            <a:extLst>
              <a:ext uri="{FF2B5EF4-FFF2-40B4-BE49-F238E27FC236}">
                <a16:creationId xmlns:a16="http://schemas.microsoft.com/office/drawing/2014/main" id="{91BAD064-B89F-B640-8AF0-CF256F7CE33D}"/>
              </a:ext>
            </a:extLst>
          </p:cNvPr>
          <p:cNvSpPr/>
          <p:nvPr/>
        </p:nvSpPr>
        <p:spPr>
          <a:xfrm>
            <a:off x="4480246" y="2045530"/>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1</a:t>
            </a:r>
          </a:p>
        </p:txBody>
      </p:sp>
      <p:sp>
        <p:nvSpPr>
          <p:cNvPr id="58" name="Rounded Rectangle 57">
            <a:extLst>
              <a:ext uri="{FF2B5EF4-FFF2-40B4-BE49-F238E27FC236}">
                <a16:creationId xmlns:a16="http://schemas.microsoft.com/office/drawing/2014/main" id="{2751AD72-0C4A-6B43-8281-DC9680BC78C9}"/>
              </a:ext>
            </a:extLst>
          </p:cNvPr>
          <p:cNvSpPr/>
          <p:nvPr/>
        </p:nvSpPr>
        <p:spPr>
          <a:xfrm>
            <a:off x="4480246" y="251998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2</a:t>
            </a:r>
          </a:p>
        </p:txBody>
      </p:sp>
      <p:sp>
        <p:nvSpPr>
          <p:cNvPr id="59" name="Rounded Rectangle 58">
            <a:extLst>
              <a:ext uri="{FF2B5EF4-FFF2-40B4-BE49-F238E27FC236}">
                <a16:creationId xmlns:a16="http://schemas.microsoft.com/office/drawing/2014/main" id="{797AEE26-5057-0D4F-8BFB-140C8C70CFB4}"/>
              </a:ext>
            </a:extLst>
          </p:cNvPr>
          <p:cNvSpPr/>
          <p:nvPr/>
        </p:nvSpPr>
        <p:spPr>
          <a:xfrm>
            <a:off x="4480246" y="3030186"/>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Multiple</a:t>
            </a:r>
          </a:p>
        </p:txBody>
      </p:sp>
      <p:sp>
        <p:nvSpPr>
          <p:cNvPr id="49" name="TextBox 48">
            <a:extLst>
              <a:ext uri="{FF2B5EF4-FFF2-40B4-BE49-F238E27FC236}">
                <a16:creationId xmlns:a16="http://schemas.microsoft.com/office/drawing/2014/main" id="{67B0056C-BC2D-6848-92BC-3E837BA5BB04}"/>
              </a:ext>
            </a:extLst>
          </p:cNvPr>
          <p:cNvSpPr txBox="1"/>
          <p:nvPr/>
        </p:nvSpPr>
        <p:spPr>
          <a:xfrm>
            <a:off x="1752600" y="4846589"/>
            <a:ext cx="381085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VSWIR Vicarious Calibration only</a:t>
            </a:r>
          </a:p>
          <a:p>
            <a:pPr marL="285750" indent="-285750">
              <a:buFont typeface="Arial" panose="020B0604020202020204" pitchFamily="34" charset="0"/>
              <a:buChar char="•"/>
            </a:pPr>
            <a:r>
              <a:rPr lang="en-US" dirty="0"/>
              <a:t>Mission duration only guaranteed to 3 </a:t>
            </a:r>
            <a:r>
              <a:rPr lang="en-US" dirty="0" err="1"/>
              <a:t>yrs</a:t>
            </a:r>
            <a:endParaRPr lang="en-US" dirty="0"/>
          </a:p>
          <a:p>
            <a:pPr marL="285750" indent="-285750">
              <a:buFont typeface="Arial" panose="020B0604020202020204" pitchFamily="34" charset="0"/>
              <a:buChar char="•"/>
            </a:pPr>
            <a:r>
              <a:rPr lang="en-US" dirty="0"/>
              <a:t>International Coordination with ESA and/or ASI and/or ISRO</a:t>
            </a:r>
          </a:p>
        </p:txBody>
      </p:sp>
      <p:sp>
        <p:nvSpPr>
          <p:cNvPr id="64" name="Rounded Rectangle 63">
            <a:extLst>
              <a:ext uri="{FF2B5EF4-FFF2-40B4-BE49-F238E27FC236}">
                <a16:creationId xmlns:a16="http://schemas.microsoft.com/office/drawing/2014/main" id="{6BD62B2B-53FD-A948-8BE1-F4147EB8FCD2}"/>
              </a:ext>
            </a:extLst>
          </p:cNvPr>
          <p:cNvSpPr/>
          <p:nvPr/>
        </p:nvSpPr>
        <p:spPr>
          <a:xfrm>
            <a:off x="5595854" y="5130152"/>
            <a:ext cx="992038" cy="395861"/>
          </a:xfrm>
          <a:prstGeom prst="roundRect">
            <a:avLst/>
          </a:prstGeom>
          <a:solidFill>
            <a:srgbClr val="D8D9D9"/>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TIR </a:t>
            </a:r>
          </a:p>
          <a:p>
            <a:pPr algn="ctr"/>
            <a:r>
              <a:rPr lang="en-US" sz="1200" b="1" dirty="0">
                <a:solidFill>
                  <a:schemeClr val="bg1">
                    <a:lumMod val="50000"/>
                  </a:schemeClr>
                </a:solidFill>
              </a:rPr>
              <a:t>Camera</a:t>
            </a:r>
          </a:p>
        </p:txBody>
      </p:sp>
      <p:sp>
        <p:nvSpPr>
          <p:cNvPr id="65" name="Rounded Rectangle 64">
            <a:extLst>
              <a:ext uri="{FF2B5EF4-FFF2-40B4-BE49-F238E27FC236}">
                <a16:creationId xmlns:a16="http://schemas.microsoft.com/office/drawing/2014/main" id="{6207395C-E362-414B-A409-447535CFEE0B}"/>
              </a:ext>
            </a:extLst>
          </p:cNvPr>
          <p:cNvSpPr/>
          <p:nvPr/>
        </p:nvSpPr>
        <p:spPr>
          <a:xfrm>
            <a:off x="5595854" y="5655841"/>
            <a:ext cx="992038" cy="395861"/>
          </a:xfrm>
          <a:prstGeom prst="roundRect">
            <a:avLst/>
          </a:prstGeom>
          <a:solidFill>
            <a:srgbClr val="D8D9D9"/>
          </a:solidFill>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solidFill>
                  <a:schemeClr val="bg1">
                    <a:lumMod val="50000"/>
                  </a:schemeClr>
                </a:solidFill>
              </a:rPr>
              <a:t>Non-SBG instruments</a:t>
            </a:r>
          </a:p>
        </p:txBody>
      </p:sp>
      <p:sp>
        <p:nvSpPr>
          <p:cNvPr id="70" name="Rounded Rectangle 69">
            <a:extLst>
              <a:ext uri="{FF2B5EF4-FFF2-40B4-BE49-F238E27FC236}">
                <a16:creationId xmlns:a16="http://schemas.microsoft.com/office/drawing/2014/main" id="{65CC5210-5303-764D-9D5F-640817CE0E8C}"/>
              </a:ext>
            </a:extLst>
          </p:cNvPr>
          <p:cNvSpPr/>
          <p:nvPr/>
        </p:nvSpPr>
        <p:spPr>
          <a:xfrm>
            <a:off x="5595854" y="4124873"/>
            <a:ext cx="992038" cy="395861"/>
          </a:xfrm>
          <a:prstGeom prst="roundRect">
            <a:avLst/>
          </a:prstGeom>
        </p:spPr>
        <p:style>
          <a:lnRef idx="1">
            <a:schemeClr val="accent1"/>
          </a:lnRef>
          <a:fillRef idx="2">
            <a:schemeClr val="accent1"/>
          </a:fillRef>
          <a:effectRef idx="1">
            <a:schemeClr val="accent1"/>
          </a:effectRef>
          <a:fontRef idx="minor">
            <a:schemeClr val="dk1"/>
          </a:fontRef>
        </p:style>
        <p:txBody>
          <a:bodyPr lIns="9144" rIns="9144" rtlCol="0" anchor="ctr"/>
          <a:lstStyle/>
          <a:p>
            <a:pPr algn="ctr"/>
            <a:r>
              <a:rPr lang="en-US" sz="1200" b="1" dirty="0"/>
              <a:t>TIR </a:t>
            </a:r>
          </a:p>
          <a:p>
            <a:pPr algn="ctr"/>
            <a:r>
              <a:rPr lang="en-US" sz="1200" b="1" dirty="0" err="1"/>
              <a:t>PushBroom</a:t>
            </a:r>
            <a:endParaRPr lang="en-US" sz="1200" b="1" dirty="0"/>
          </a:p>
        </p:txBody>
      </p:sp>
      <p:sp>
        <p:nvSpPr>
          <p:cNvPr id="60" name="TextBox 59">
            <a:extLst>
              <a:ext uri="{FF2B5EF4-FFF2-40B4-BE49-F238E27FC236}">
                <a16:creationId xmlns:a16="http://schemas.microsoft.com/office/drawing/2014/main" id="{376AD674-6F0F-4749-A355-03275B349907}"/>
              </a:ext>
            </a:extLst>
          </p:cNvPr>
          <p:cNvSpPr txBox="1"/>
          <p:nvPr/>
        </p:nvSpPr>
        <p:spPr>
          <a:xfrm>
            <a:off x="1954108" y="1547508"/>
            <a:ext cx="1304437" cy="461665"/>
          </a:xfrm>
          <a:prstGeom prst="rect">
            <a:avLst/>
          </a:prstGeom>
          <a:noFill/>
        </p:spPr>
        <p:txBody>
          <a:bodyPr wrap="square" rtlCol="0">
            <a:spAutoFit/>
          </a:bodyPr>
          <a:lstStyle/>
          <a:p>
            <a:pPr algn="ctr"/>
            <a:r>
              <a:rPr lang="en-US" sz="1200" b="1" dirty="0"/>
              <a:t>Observing System Class</a:t>
            </a:r>
          </a:p>
        </p:txBody>
      </p:sp>
    </p:spTree>
    <p:extLst>
      <p:ext uri="{BB962C8B-B14F-4D97-AF65-F5344CB8AC3E}">
        <p14:creationId xmlns:p14="http://schemas.microsoft.com/office/powerpoint/2010/main" val="64661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F1DF6-53D1-42DF-A5D5-756FFCC77E6B}"/>
              </a:ext>
            </a:extLst>
          </p:cNvPr>
          <p:cNvSpPr>
            <a:spLocks noGrp="1"/>
          </p:cNvSpPr>
          <p:nvPr>
            <p:ph type="title"/>
          </p:nvPr>
        </p:nvSpPr>
        <p:spPr>
          <a:xfrm>
            <a:off x="838200" y="552368"/>
            <a:ext cx="10515600" cy="590927"/>
          </a:xfrm>
        </p:spPr>
        <p:txBody>
          <a:bodyPr/>
          <a:lstStyle/>
          <a:p>
            <a:r>
              <a:rPr lang="en-US" sz="3600" dirty="0"/>
              <a:t>2. Value Effectiveness at Meeting Decadal Objectives</a:t>
            </a:r>
          </a:p>
        </p:txBody>
      </p:sp>
      <p:sp>
        <p:nvSpPr>
          <p:cNvPr id="4" name="Slide Number Placeholder 3">
            <a:extLst>
              <a:ext uri="{FF2B5EF4-FFF2-40B4-BE49-F238E27FC236}">
                <a16:creationId xmlns:a16="http://schemas.microsoft.com/office/drawing/2014/main" id="{3E1F1A87-CB4D-4C92-BB2C-A9714AB09AEC}"/>
              </a:ext>
            </a:extLst>
          </p:cNvPr>
          <p:cNvSpPr>
            <a:spLocks noGrp="1"/>
          </p:cNvSpPr>
          <p:nvPr>
            <p:ph type="sldNum" sz="quarter" idx="12"/>
          </p:nvPr>
        </p:nvSpPr>
        <p:spPr/>
        <p:txBody>
          <a:bodyPr/>
          <a:lstStyle/>
          <a:p>
            <a:fld id="{786A64DB-DBB3-CA48-993E-0DE1651AF3A6}" type="slidenum">
              <a:rPr lang="en-US" smtClean="0"/>
              <a:t>16</a:t>
            </a:fld>
            <a:endParaRPr lang="en-US" dirty="0"/>
          </a:p>
        </p:txBody>
      </p:sp>
      <p:graphicFrame>
        <p:nvGraphicFramePr>
          <p:cNvPr id="8" name="Table 7">
            <a:extLst>
              <a:ext uri="{FF2B5EF4-FFF2-40B4-BE49-F238E27FC236}">
                <a16:creationId xmlns:a16="http://schemas.microsoft.com/office/drawing/2014/main" id="{822463F8-6056-41FE-B376-55BE435FBA6A}"/>
              </a:ext>
            </a:extLst>
          </p:cNvPr>
          <p:cNvGraphicFramePr>
            <a:graphicFrameLocks noGrp="1"/>
          </p:cNvGraphicFramePr>
          <p:nvPr>
            <p:extLst>
              <p:ext uri="{D42A27DB-BD31-4B8C-83A1-F6EECF244321}">
                <p14:modId xmlns:p14="http://schemas.microsoft.com/office/powerpoint/2010/main" val="2500115541"/>
              </p:ext>
            </p:extLst>
          </p:nvPr>
        </p:nvGraphicFramePr>
        <p:xfrm>
          <a:off x="343422" y="3159852"/>
          <a:ext cx="11293260" cy="3098800"/>
        </p:xfrm>
        <a:graphic>
          <a:graphicData uri="http://schemas.openxmlformats.org/drawingml/2006/table">
            <a:tbl>
              <a:tblPr>
                <a:tableStyleId>{5C22544A-7EE6-4342-B048-85BDC9FD1C3A}</a:tableStyleId>
              </a:tblPr>
              <a:tblGrid>
                <a:gridCol w="898852">
                  <a:extLst>
                    <a:ext uri="{9D8B030D-6E8A-4147-A177-3AD203B41FA5}">
                      <a16:colId xmlns:a16="http://schemas.microsoft.com/office/drawing/2014/main" val="261615049"/>
                    </a:ext>
                  </a:extLst>
                </a:gridCol>
                <a:gridCol w="898852">
                  <a:extLst>
                    <a:ext uri="{9D8B030D-6E8A-4147-A177-3AD203B41FA5}">
                      <a16:colId xmlns:a16="http://schemas.microsoft.com/office/drawing/2014/main" val="1601867865"/>
                    </a:ext>
                  </a:extLst>
                </a:gridCol>
                <a:gridCol w="1108683">
                  <a:extLst>
                    <a:ext uri="{9D8B030D-6E8A-4147-A177-3AD203B41FA5}">
                      <a16:colId xmlns:a16="http://schemas.microsoft.com/office/drawing/2014/main" val="2886683234"/>
                    </a:ext>
                  </a:extLst>
                </a:gridCol>
                <a:gridCol w="1000310">
                  <a:extLst>
                    <a:ext uri="{9D8B030D-6E8A-4147-A177-3AD203B41FA5}">
                      <a16:colId xmlns:a16="http://schemas.microsoft.com/office/drawing/2014/main" val="13483735"/>
                    </a:ext>
                  </a:extLst>
                </a:gridCol>
                <a:gridCol w="1399221">
                  <a:extLst>
                    <a:ext uri="{9D8B030D-6E8A-4147-A177-3AD203B41FA5}">
                      <a16:colId xmlns:a16="http://schemas.microsoft.com/office/drawing/2014/main" val="3060571901"/>
                    </a:ext>
                  </a:extLst>
                </a:gridCol>
                <a:gridCol w="786079">
                  <a:extLst>
                    <a:ext uri="{9D8B030D-6E8A-4147-A177-3AD203B41FA5}">
                      <a16:colId xmlns:a16="http://schemas.microsoft.com/office/drawing/2014/main" val="1704844933"/>
                    </a:ext>
                  </a:extLst>
                </a:gridCol>
                <a:gridCol w="1084790">
                  <a:extLst>
                    <a:ext uri="{9D8B030D-6E8A-4147-A177-3AD203B41FA5}">
                      <a16:colId xmlns:a16="http://schemas.microsoft.com/office/drawing/2014/main" val="2010466319"/>
                    </a:ext>
                  </a:extLst>
                </a:gridCol>
                <a:gridCol w="1289170">
                  <a:extLst>
                    <a:ext uri="{9D8B030D-6E8A-4147-A177-3AD203B41FA5}">
                      <a16:colId xmlns:a16="http://schemas.microsoft.com/office/drawing/2014/main" val="1921714217"/>
                    </a:ext>
                  </a:extLst>
                </a:gridCol>
                <a:gridCol w="1258008">
                  <a:extLst>
                    <a:ext uri="{9D8B030D-6E8A-4147-A177-3AD203B41FA5}">
                      <a16:colId xmlns:a16="http://schemas.microsoft.com/office/drawing/2014/main" val="4103373251"/>
                    </a:ext>
                  </a:extLst>
                </a:gridCol>
                <a:gridCol w="1569295">
                  <a:extLst>
                    <a:ext uri="{9D8B030D-6E8A-4147-A177-3AD203B41FA5}">
                      <a16:colId xmlns:a16="http://schemas.microsoft.com/office/drawing/2014/main" val="548229651"/>
                    </a:ext>
                  </a:extLst>
                </a:gridCol>
              </a:tblGrid>
              <a:tr h="1104900">
                <a:tc>
                  <a:txBody>
                    <a:bodyPr/>
                    <a:lstStyle/>
                    <a:p>
                      <a:pPr algn="ctr" fontAlgn="ctr"/>
                      <a:r>
                        <a:rPr lang="en-US" sz="3200" b="1" i="0" u="none" strike="noStrike" dirty="0">
                          <a:solidFill>
                            <a:srgbClr val="000000"/>
                          </a:solidFill>
                          <a:effectLst/>
                          <a:latin typeface="+mn-lt"/>
                        </a:rPr>
                        <a:t>A</a:t>
                      </a:r>
                    </a:p>
                  </a:txBody>
                  <a:tcPr marL="9525" marR="9525" marT="9525" marB="0" anchor="ctr"/>
                </a:tc>
                <a:tc>
                  <a:txBody>
                    <a:bodyPr/>
                    <a:lstStyle/>
                    <a:p>
                      <a:pPr algn="ctr" fontAlgn="ctr"/>
                      <a:r>
                        <a:rPr lang="en-US" sz="1600" u="none" strike="noStrike" dirty="0">
                          <a:effectLst/>
                        </a:rPr>
                        <a:t>≤30 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≤8 days for global coverage*</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 ≤380 - ≥2500 nm, @ ≤10nm </a:t>
                      </a:r>
                      <a:endParaRPr lang="en-US" sz="1600" b="1" i="0" u="none" strike="noStrike" dirty="0">
                        <a:solidFill>
                          <a:srgbClr val="000000"/>
                        </a:solidFill>
                        <a:effectLst/>
                        <a:latin typeface="Calibri (Body)"/>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SNR ≥400 VNIR, SNR ≥250 SWIR, accuracy ≤10% </a:t>
                      </a:r>
                      <a:endParaRPr lang="en-US" sz="1600" b="1" i="0" u="none" strike="noStrike" dirty="0">
                        <a:solidFill>
                          <a:srgbClr val="000000"/>
                        </a:solidFill>
                        <a:effectLst/>
                        <a:latin typeface="Calibri (Body)"/>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≤30 m</a:t>
                      </a:r>
                      <a:endParaRPr lang="en-US" sz="1600" b="1" i="0" u="none" strike="noStrike" dirty="0">
                        <a:solidFill>
                          <a:srgbClr val="000000"/>
                        </a:solidFill>
                        <a:effectLst/>
                        <a:latin typeface="Calibri (Body)"/>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≤1 day for global coverage*</a:t>
                      </a:r>
                      <a:endParaRPr lang="en-US" sz="1600" b="1" i="0" u="none" strike="noStrike" dirty="0">
                        <a:solidFill>
                          <a:srgbClr val="000000"/>
                        </a:solidFill>
                        <a:effectLst/>
                        <a:latin typeface="Calibri (Body)"/>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≥5 bands in 8-12 um, ≥  1 band in 3 -4.5 um</a:t>
                      </a:r>
                      <a:endParaRPr lang="en-US" sz="1600" b="1" i="0" u="none" strike="noStrike" dirty="0">
                        <a:solidFill>
                          <a:srgbClr val="000000"/>
                        </a:solidFill>
                        <a:effectLst/>
                        <a:latin typeface="Calibri (Body)"/>
                      </a:endParaRPr>
                    </a:p>
                  </a:txBody>
                  <a:tcPr marL="9525" marR="9525" marT="9525" marB="0" anchor="ctr">
                    <a:solidFill>
                      <a:schemeClr val="accent4">
                        <a:lumMod val="20000"/>
                        <a:lumOff val="80000"/>
                      </a:schemeClr>
                    </a:solidFill>
                  </a:tcPr>
                </a:tc>
                <a:tc>
                  <a:txBody>
                    <a:bodyPr/>
                    <a:lstStyle/>
                    <a:p>
                      <a:pPr algn="ctr" fontAlgn="ctr"/>
                      <a:r>
                        <a:rPr lang="en-US" sz="1600" u="none" strike="noStrike">
                          <a:effectLst/>
                        </a:rPr>
                        <a:t>≤1K Absolue, ≤0.2K NeDT / band</a:t>
                      </a:r>
                      <a:endParaRPr lang="en-US" sz="1600" b="1" i="0" u="none" strike="noStrike">
                        <a:solidFill>
                          <a:srgbClr val="000000"/>
                        </a:solidFill>
                        <a:effectLst/>
                        <a:latin typeface="Calibri (Body)"/>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Simultaneous  within 30 seconds</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solidFill>
                  </a:tcPr>
                </a:tc>
                <a:extLst>
                  <a:ext uri="{0D108BD9-81ED-4DB2-BD59-A6C34878D82A}">
                    <a16:rowId xmlns:a16="http://schemas.microsoft.com/office/drawing/2014/main" val="74900855"/>
                  </a:ext>
                </a:extLst>
              </a:tr>
              <a:tr h="1054100">
                <a:tc>
                  <a:txBody>
                    <a:bodyPr/>
                    <a:lstStyle/>
                    <a:p>
                      <a:pPr algn="ctr" fontAlgn="ctr"/>
                      <a:r>
                        <a:rPr lang="en-US" sz="3200" b="1" i="0" u="none" strike="noStrike" dirty="0">
                          <a:solidFill>
                            <a:srgbClr val="000000"/>
                          </a:solidFill>
                          <a:effectLst/>
                          <a:latin typeface="+mn-lt"/>
                        </a:rPr>
                        <a:t>B</a:t>
                      </a:r>
                    </a:p>
                  </a:txBody>
                  <a:tcPr marL="9525" marR="9525" marT="9525" marB="0" anchor="ctr"/>
                </a:tc>
                <a:tc>
                  <a:txBody>
                    <a:bodyPr/>
                    <a:lstStyle/>
                    <a:p>
                      <a:pPr algn="ctr" fontAlgn="ctr"/>
                      <a:r>
                        <a:rPr lang="en-US" sz="1600" u="none" strike="noStrike" dirty="0">
                          <a:effectLst/>
                        </a:rPr>
                        <a:t>≤60  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a:effectLst/>
                        </a:rPr>
                        <a:t>≤16 days for global coverage*</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≤380 nm -  ≥1000 nm, @ ≤10nm </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≤10% Absolute  accuracy</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≤60 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a:effectLst/>
                        </a:rPr>
                        <a:t>≤3 days  for global coverage*</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≥5 bands in 8-12 um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≤1.5% Absolute, &lt;1K </a:t>
                      </a:r>
                      <a:r>
                        <a:rPr lang="en-US" sz="1600" u="none" strike="noStrike" dirty="0" err="1">
                          <a:effectLst/>
                        </a:rPr>
                        <a:t>NeDT</a:t>
                      </a:r>
                      <a:r>
                        <a:rPr lang="en-US" sz="1600" u="none" strike="noStrike" dirty="0">
                          <a:effectLst/>
                        </a:rPr>
                        <a:t> / band</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On same day</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solidFill>
                  </a:tcPr>
                </a:tc>
                <a:extLst>
                  <a:ext uri="{0D108BD9-81ED-4DB2-BD59-A6C34878D82A}">
                    <a16:rowId xmlns:a16="http://schemas.microsoft.com/office/drawing/2014/main" val="2524689791"/>
                  </a:ext>
                </a:extLst>
              </a:tr>
              <a:tr h="939800">
                <a:tc>
                  <a:txBody>
                    <a:bodyPr/>
                    <a:lstStyle/>
                    <a:p>
                      <a:pPr algn="ctr" fontAlgn="ctr"/>
                      <a:r>
                        <a:rPr lang="en-US" sz="3200" b="1" i="0" u="none" strike="noStrike" dirty="0">
                          <a:solidFill>
                            <a:srgbClr val="000000"/>
                          </a:solidFill>
                          <a:effectLst/>
                          <a:latin typeface="+mn-lt"/>
                        </a:rPr>
                        <a:t>C</a:t>
                      </a:r>
                    </a:p>
                  </a:txBody>
                  <a:tcPr marL="9525" marR="9525" marT="9525" marB="0" anchor="ctr"/>
                </a:tc>
                <a:tc>
                  <a:txBody>
                    <a:bodyPr/>
                    <a:lstStyle/>
                    <a:p>
                      <a:pPr algn="ctr" fontAlgn="ctr"/>
                      <a:r>
                        <a:rPr lang="en-US" sz="1600" u="none" strike="noStrike" dirty="0">
                          <a:effectLst/>
                        </a:rPr>
                        <a:t> </a:t>
                      </a:r>
                      <a:endParaRPr lang="en-US" sz="1600" b="1" i="0" u="none" strike="noStrike" dirty="0">
                        <a:solidFill>
                          <a:srgbClr val="000000"/>
                        </a:solidFill>
                        <a:effectLst/>
                        <a:latin typeface="Calibri (Body)"/>
                      </a:endParaRPr>
                    </a:p>
                  </a:txBody>
                  <a:tcPr marL="9525" marR="9525" marT="9525" marB="0" anchor="ctr">
                    <a:solidFill>
                      <a:schemeClr val="accent6">
                        <a:lumMod val="20000"/>
                        <a:lumOff val="80000"/>
                      </a:schemeClr>
                    </a:solidFill>
                  </a:tcPr>
                </a:tc>
                <a:tc>
                  <a:txBody>
                    <a:bodyPr/>
                    <a:lstStyle/>
                    <a:p>
                      <a:pPr algn="ctr" fontAlgn="ctr"/>
                      <a:r>
                        <a:rPr lang="en-US" sz="1600" u="none" strike="noStrike">
                          <a:effectLst/>
                        </a:rPr>
                        <a:t> </a:t>
                      </a:r>
                      <a:endParaRPr lang="en-US" sz="1600" b="1" i="0" u="none" strike="noStrike">
                        <a:solidFill>
                          <a:srgbClr val="000000"/>
                        </a:solidFill>
                        <a:effectLst/>
                        <a:latin typeface="Calibri (Body)"/>
                      </a:endParaRPr>
                    </a:p>
                  </a:txBody>
                  <a:tcPr marL="9525" marR="9525" marT="9525" marB="0" anchor="ctr">
                    <a:solidFill>
                      <a:schemeClr val="accent6">
                        <a:lumMod val="20000"/>
                        <a:lumOff val="80000"/>
                      </a:schemeClr>
                    </a:solidFill>
                  </a:tcPr>
                </a:tc>
                <a:tc>
                  <a:txBody>
                    <a:bodyPr/>
                    <a:lstStyle/>
                    <a:p>
                      <a:pPr algn="ctr" fontAlgn="ctr"/>
                      <a:r>
                        <a:rPr lang="en-US" sz="1600" u="none" strike="noStrike">
                          <a:effectLst/>
                        </a:rPr>
                        <a:t>VNIR multiband</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n-US" sz="1600" u="none" strike="noStrike" dirty="0">
                          <a:effectLst/>
                        </a:rPr>
                        <a:t>≤100 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≤5 days for global coverage*</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≥3 bands in 8-12 um</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4">
                        <a:lumMod val="20000"/>
                        <a:lumOff val="80000"/>
                      </a:schemeClr>
                    </a:solidFill>
                  </a:tcPr>
                </a:tc>
                <a:tc>
                  <a:txBody>
                    <a:bodyPr/>
                    <a:lstStyle/>
                    <a:p>
                      <a:pPr algn="ctr" fontAlgn="ctr"/>
                      <a:r>
                        <a:rPr lang="en-US" sz="1600" u="none" strike="noStrike" dirty="0">
                          <a:effectLst/>
                        </a:rPr>
                        <a:t>VNIR within 3 days</a:t>
                      </a:r>
                      <a:endParaRPr lang="en-US" sz="1600" b="1" i="0" u="none" strike="noStrike" dirty="0">
                        <a:solidFill>
                          <a:srgbClr val="000000"/>
                        </a:solidFill>
                        <a:effectLst/>
                        <a:latin typeface="Calibri (Body)"/>
                      </a:endParaRPr>
                    </a:p>
                  </a:txBody>
                  <a:tcPr marL="9525" marR="9525" marT="9525" marB="0" anchor="ctr">
                    <a:solidFill>
                      <a:schemeClr val="bg2"/>
                    </a:solidFill>
                  </a:tcPr>
                </a:tc>
                <a:extLst>
                  <a:ext uri="{0D108BD9-81ED-4DB2-BD59-A6C34878D82A}">
                    <a16:rowId xmlns:a16="http://schemas.microsoft.com/office/drawing/2014/main" val="1658051882"/>
                  </a:ext>
                </a:extLst>
              </a:tr>
            </a:tbl>
          </a:graphicData>
        </a:graphic>
      </p:graphicFrame>
      <p:graphicFrame>
        <p:nvGraphicFramePr>
          <p:cNvPr id="9" name="Table 8">
            <a:extLst>
              <a:ext uri="{FF2B5EF4-FFF2-40B4-BE49-F238E27FC236}">
                <a16:creationId xmlns:a16="http://schemas.microsoft.com/office/drawing/2014/main" id="{994F33C1-C1D5-468B-8539-9725C29C5398}"/>
              </a:ext>
            </a:extLst>
          </p:cNvPr>
          <p:cNvGraphicFramePr>
            <a:graphicFrameLocks noGrp="1"/>
          </p:cNvGraphicFramePr>
          <p:nvPr>
            <p:extLst>
              <p:ext uri="{D42A27DB-BD31-4B8C-83A1-F6EECF244321}">
                <p14:modId xmlns:p14="http://schemas.microsoft.com/office/powerpoint/2010/main" val="1753729190"/>
              </p:ext>
            </p:extLst>
          </p:nvPr>
        </p:nvGraphicFramePr>
        <p:xfrm>
          <a:off x="343422" y="1925205"/>
          <a:ext cx="11293259" cy="931020"/>
        </p:xfrm>
        <a:graphic>
          <a:graphicData uri="http://schemas.openxmlformats.org/drawingml/2006/table">
            <a:tbl>
              <a:tblPr>
                <a:tableStyleId>{5C22544A-7EE6-4342-B048-85BDC9FD1C3A}</a:tableStyleId>
              </a:tblPr>
              <a:tblGrid>
                <a:gridCol w="885937">
                  <a:extLst>
                    <a:ext uri="{9D8B030D-6E8A-4147-A177-3AD203B41FA5}">
                      <a16:colId xmlns:a16="http://schemas.microsoft.com/office/drawing/2014/main" val="3271577333"/>
                    </a:ext>
                  </a:extLst>
                </a:gridCol>
                <a:gridCol w="904240">
                  <a:extLst>
                    <a:ext uri="{9D8B030D-6E8A-4147-A177-3AD203B41FA5}">
                      <a16:colId xmlns:a16="http://schemas.microsoft.com/office/drawing/2014/main" val="2548473671"/>
                    </a:ext>
                  </a:extLst>
                </a:gridCol>
                <a:gridCol w="1097280">
                  <a:extLst>
                    <a:ext uri="{9D8B030D-6E8A-4147-A177-3AD203B41FA5}">
                      <a16:colId xmlns:a16="http://schemas.microsoft.com/office/drawing/2014/main" val="583879254"/>
                    </a:ext>
                  </a:extLst>
                </a:gridCol>
                <a:gridCol w="995680">
                  <a:extLst>
                    <a:ext uri="{9D8B030D-6E8A-4147-A177-3AD203B41FA5}">
                      <a16:colId xmlns:a16="http://schemas.microsoft.com/office/drawing/2014/main" val="1370691543"/>
                    </a:ext>
                  </a:extLst>
                </a:gridCol>
                <a:gridCol w="1402080">
                  <a:extLst>
                    <a:ext uri="{9D8B030D-6E8A-4147-A177-3AD203B41FA5}">
                      <a16:colId xmlns:a16="http://schemas.microsoft.com/office/drawing/2014/main" val="1091916723"/>
                    </a:ext>
                  </a:extLst>
                </a:gridCol>
                <a:gridCol w="792480">
                  <a:extLst>
                    <a:ext uri="{9D8B030D-6E8A-4147-A177-3AD203B41FA5}">
                      <a16:colId xmlns:a16="http://schemas.microsoft.com/office/drawing/2014/main" val="3579289290"/>
                    </a:ext>
                  </a:extLst>
                </a:gridCol>
                <a:gridCol w="1097280">
                  <a:extLst>
                    <a:ext uri="{9D8B030D-6E8A-4147-A177-3AD203B41FA5}">
                      <a16:colId xmlns:a16="http://schemas.microsoft.com/office/drawing/2014/main" val="2313602746"/>
                    </a:ext>
                  </a:extLst>
                </a:gridCol>
                <a:gridCol w="1290320">
                  <a:extLst>
                    <a:ext uri="{9D8B030D-6E8A-4147-A177-3AD203B41FA5}">
                      <a16:colId xmlns:a16="http://schemas.microsoft.com/office/drawing/2014/main" val="1982292142"/>
                    </a:ext>
                  </a:extLst>
                </a:gridCol>
                <a:gridCol w="1249680">
                  <a:extLst>
                    <a:ext uri="{9D8B030D-6E8A-4147-A177-3AD203B41FA5}">
                      <a16:colId xmlns:a16="http://schemas.microsoft.com/office/drawing/2014/main" val="2117798876"/>
                    </a:ext>
                  </a:extLst>
                </a:gridCol>
                <a:gridCol w="1578282">
                  <a:extLst>
                    <a:ext uri="{9D8B030D-6E8A-4147-A177-3AD203B41FA5}">
                      <a16:colId xmlns:a16="http://schemas.microsoft.com/office/drawing/2014/main" val="1137753268"/>
                    </a:ext>
                  </a:extLst>
                </a:gridCol>
              </a:tblGrid>
              <a:tr h="434159">
                <a:tc rowSpan="2">
                  <a:txBody>
                    <a:bodyPr/>
                    <a:lstStyle/>
                    <a:p>
                      <a:pPr algn="ctr"/>
                      <a:r>
                        <a:rPr lang="en-US" sz="1600" b="1" dirty="0"/>
                        <a:t>Capability</a:t>
                      </a:r>
                    </a:p>
                    <a:p>
                      <a:pPr algn="ctr"/>
                      <a:r>
                        <a:rPr lang="en-US" sz="1600" b="1" dirty="0"/>
                        <a:t>Code</a:t>
                      </a:r>
                    </a:p>
                  </a:txBody>
                  <a:tcPr marL="9181" marR="9181" marT="9181" marB="0" anchor="ctr"/>
                </a:tc>
                <a:tc gridSpan="4">
                  <a:txBody>
                    <a:bodyPr/>
                    <a:lstStyle/>
                    <a:p>
                      <a:pPr algn="ctr" fontAlgn="ctr"/>
                      <a:r>
                        <a:rPr lang="en-US" sz="1600" b="1" i="0" u="none" strike="noStrike" dirty="0">
                          <a:solidFill>
                            <a:srgbClr val="000000"/>
                          </a:solidFill>
                          <a:effectLst/>
                          <a:latin typeface="Calibri" panose="020F0502020204030204" pitchFamily="34" charset="0"/>
                        </a:rPr>
                        <a:t>VSWIR</a:t>
                      </a:r>
                    </a:p>
                  </a:txBody>
                  <a:tcPr marL="9181" marR="9181" marT="9181" marB="0" anchor="ctr">
                    <a:solidFill>
                      <a:schemeClr val="accent6">
                        <a:lumMod val="40000"/>
                        <a:lumOff val="60000"/>
                      </a:schemeClr>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gridSpan="4">
                  <a:txBody>
                    <a:bodyPr/>
                    <a:lstStyle/>
                    <a:p>
                      <a:pPr algn="ctr" fontAlgn="ctr"/>
                      <a:r>
                        <a:rPr lang="en-US" sz="1600" b="1" i="0" u="none" strike="noStrike" dirty="0">
                          <a:solidFill>
                            <a:srgbClr val="000000"/>
                          </a:solidFill>
                          <a:effectLst/>
                          <a:latin typeface="Calibri" panose="020F0502020204030204" pitchFamily="34" charset="0"/>
                        </a:rPr>
                        <a:t>TIR</a:t>
                      </a:r>
                    </a:p>
                  </a:txBody>
                  <a:tcPr marL="9181" marR="9181" marT="9181" marB="0" anchor="ctr">
                    <a:solidFill>
                      <a:schemeClr val="accent4">
                        <a:lumMod val="20000"/>
                        <a:lumOff val="80000"/>
                      </a:schemeClr>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rgbClr val="BBB9F0"/>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rgbClr val="BBB9F0"/>
                    </a:solidFill>
                  </a:tcPr>
                </a:tc>
                <a:tc h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rgbClr val="BBB9F0"/>
                    </a:solidFill>
                  </a:tcPr>
                </a:tc>
                <a:tc>
                  <a:txBody>
                    <a:bodyPr/>
                    <a:lstStyle/>
                    <a:p>
                      <a:pPr algn="ctr" fontAlgn="ct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bg2"/>
                    </a:solidFill>
                  </a:tcPr>
                </a:tc>
                <a:extLst>
                  <a:ext uri="{0D108BD9-81ED-4DB2-BD59-A6C34878D82A}">
                    <a16:rowId xmlns:a16="http://schemas.microsoft.com/office/drawing/2014/main" val="3461781082"/>
                  </a:ext>
                </a:extLst>
              </a:tr>
              <a:tr h="434159">
                <a:tc vMerge="1">
                  <a:txBody>
                    <a:bodyPr/>
                    <a:lstStyle/>
                    <a:p>
                      <a:pPr algn="ctr"/>
                      <a:endParaRPr lang="en-US" sz="1600" b="1" dirty="0"/>
                    </a:p>
                  </a:txBody>
                  <a:tcPr marL="9181" marR="9181" marT="9181" marB="0" anchor="ctr"/>
                </a:tc>
                <a:tc>
                  <a:txBody>
                    <a:bodyPr/>
                    <a:lstStyle/>
                    <a:p>
                      <a:pPr algn="ctr" fontAlgn="ctr"/>
                      <a:r>
                        <a:rPr lang="en-US" sz="1600" b="1" u="none" strike="noStrike" dirty="0">
                          <a:effectLst/>
                        </a:rPr>
                        <a:t>Spatial</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a:txBody>
                    <a:bodyPr/>
                    <a:lstStyle/>
                    <a:p>
                      <a:pPr algn="ctr" fontAlgn="ctr"/>
                      <a:r>
                        <a:rPr lang="en-US" sz="1600" b="1" u="none" strike="noStrike" dirty="0">
                          <a:effectLst/>
                        </a:rPr>
                        <a:t>Temporal</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a:txBody>
                    <a:bodyPr/>
                    <a:lstStyle/>
                    <a:p>
                      <a:pPr algn="ctr" fontAlgn="ctr"/>
                      <a:r>
                        <a:rPr lang="en-US" sz="1600" b="1" u="none" strike="noStrike" dirty="0">
                          <a:effectLst/>
                        </a:rPr>
                        <a:t>Range</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a:txBody>
                    <a:bodyPr/>
                    <a:lstStyle/>
                    <a:p>
                      <a:pPr algn="ctr" fontAlgn="ctr"/>
                      <a:r>
                        <a:rPr lang="en-US" sz="1600" b="1" u="none" strike="noStrike" dirty="0">
                          <a:effectLst/>
                        </a:rPr>
                        <a:t>Sensitivity</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6">
                        <a:lumMod val="40000"/>
                        <a:lumOff val="60000"/>
                      </a:schemeClr>
                    </a:solidFill>
                  </a:tcPr>
                </a:tc>
                <a:tc>
                  <a:txBody>
                    <a:bodyPr/>
                    <a:lstStyle/>
                    <a:p>
                      <a:pPr algn="ctr" fontAlgn="ctr"/>
                      <a:r>
                        <a:rPr lang="en-US" sz="1600" b="1" u="none" strike="noStrike" dirty="0">
                          <a:effectLst/>
                        </a:rPr>
                        <a:t>Spatial </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4">
                        <a:lumMod val="20000"/>
                        <a:lumOff val="80000"/>
                      </a:schemeClr>
                    </a:solidFill>
                  </a:tcPr>
                </a:tc>
                <a:tc>
                  <a:txBody>
                    <a:bodyPr/>
                    <a:lstStyle/>
                    <a:p>
                      <a:pPr algn="ctr" fontAlgn="ctr"/>
                      <a:r>
                        <a:rPr lang="en-US" sz="1600" b="1" u="none" strike="noStrike" dirty="0">
                          <a:effectLst/>
                        </a:rPr>
                        <a:t>Temporal</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4">
                        <a:lumMod val="20000"/>
                        <a:lumOff val="80000"/>
                      </a:schemeClr>
                    </a:solidFill>
                  </a:tcPr>
                </a:tc>
                <a:tc>
                  <a:txBody>
                    <a:bodyPr/>
                    <a:lstStyle/>
                    <a:p>
                      <a:pPr algn="ctr" fontAlgn="ctr"/>
                      <a:r>
                        <a:rPr lang="en-US" sz="1600" b="1" u="none" strike="noStrike" dirty="0">
                          <a:effectLst/>
                        </a:rPr>
                        <a:t>Range</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4">
                        <a:lumMod val="20000"/>
                        <a:lumOff val="80000"/>
                      </a:schemeClr>
                    </a:solidFill>
                  </a:tcPr>
                </a:tc>
                <a:tc>
                  <a:txBody>
                    <a:bodyPr/>
                    <a:lstStyle/>
                    <a:p>
                      <a:pPr algn="ctr" fontAlgn="ctr"/>
                      <a:r>
                        <a:rPr lang="en-US" sz="1600" b="1" u="none" strike="noStrike" dirty="0">
                          <a:effectLst/>
                        </a:rPr>
                        <a:t>Sensitivity</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accent4">
                        <a:lumMod val="20000"/>
                        <a:lumOff val="80000"/>
                      </a:schemeClr>
                    </a:solidFill>
                  </a:tcPr>
                </a:tc>
                <a:tc>
                  <a:txBody>
                    <a:bodyPr/>
                    <a:lstStyle/>
                    <a:p>
                      <a:pPr algn="ctr" fontAlgn="ctr"/>
                      <a:r>
                        <a:rPr lang="en-US" sz="1600" b="1" u="none" strike="noStrike" dirty="0">
                          <a:effectLst/>
                        </a:rPr>
                        <a:t>VSWIR/TIR Coincidence</a:t>
                      </a:r>
                      <a:endParaRPr lang="en-US" sz="1600" b="1" i="0" u="none" strike="noStrike" dirty="0">
                        <a:solidFill>
                          <a:srgbClr val="000000"/>
                        </a:solidFill>
                        <a:effectLst/>
                        <a:latin typeface="Calibri" panose="020F0502020204030204" pitchFamily="34" charset="0"/>
                      </a:endParaRPr>
                    </a:p>
                  </a:txBody>
                  <a:tcPr marL="9181" marR="9181" marT="9181" marB="0" anchor="ctr">
                    <a:solidFill>
                      <a:schemeClr val="bg2"/>
                    </a:solidFill>
                  </a:tcPr>
                </a:tc>
                <a:extLst>
                  <a:ext uri="{0D108BD9-81ED-4DB2-BD59-A6C34878D82A}">
                    <a16:rowId xmlns:a16="http://schemas.microsoft.com/office/drawing/2014/main" val="631801504"/>
                  </a:ext>
                </a:extLst>
              </a:tr>
            </a:tbl>
          </a:graphicData>
        </a:graphic>
      </p:graphicFrame>
    </p:spTree>
    <p:extLst>
      <p:ext uri="{BB962C8B-B14F-4D97-AF65-F5344CB8AC3E}">
        <p14:creationId xmlns:p14="http://schemas.microsoft.com/office/powerpoint/2010/main" val="103919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09CBCB-9724-EC4C-BF0B-BD9D9BAEE9C5}"/>
              </a:ext>
            </a:extLst>
          </p:cNvPr>
          <p:cNvSpPr txBox="1">
            <a:spLocks/>
          </p:cNvSpPr>
          <p:nvPr/>
        </p:nvSpPr>
        <p:spPr>
          <a:xfrm>
            <a:off x="380999" y="224464"/>
            <a:ext cx="10331409" cy="978725"/>
          </a:xfrm>
          <a:prstGeom prst="rect">
            <a:avLst/>
          </a:prstGeom>
        </p:spPr>
        <p:txBody>
          <a:bodyPr vert="horz" wrap="square" lIns="91236" tIns="45718" rIns="91236" bIns="45718" rtlCol="0" anchor="t" anchorCtr="0">
            <a:spAutoFit/>
          </a:bodyPr>
          <a:lstStyle>
            <a:lvl1pPr algn="l" defTabSz="912088"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a:lstStyle>
          <a:p>
            <a:r>
              <a:rPr lang="en-US" sz="3200" dirty="0">
                <a:solidFill>
                  <a:schemeClr val="tx1"/>
                </a:solidFill>
              </a:rPr>
              <a:t>Applications Value:  12-24 hour latency* enables 100% of currently identified applications</a:t>
            </a:r>
          </a:p>
        </p:txBody>
      </p:sp>
      <p:pic>
        <p:nvPicPr>
          <p:cNvPr id="8" name="Picture 2">
            <a:extLst>
              <a:ext uri="{FF2B5EF4-FFF2-40B4-BE49-F238E27FC236}">
                <a16:creationId xmlns:a16="http://schemas.microsoft.com/office/drawing/2014/main" id="{41C1A66E-25AD-9C49-959F-22E5F200C3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52"/>
          <a:stretch/>
        </p:blipFill>
        <p:spPr bwMode="auto">
          <a:xfrm>
            <a:off x="3496907" y="1536988"/>
            <a:ext cx="8462009" cy="44516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77;p8">
            <a:extLst>
              <a:ext uri="{FF2B5EF4-FFF2-40B4-BE49-F238E27FC236}">
                <a16:creationId xmlns:a16="http://schemas.microsoft.com/office/drawing/2014/main" id="{BE23836A-0642-C348-AA81-A0B6D77436BA}"/>
              </a:ext>
            </a:extLst>
          </p:cNvPr>
          <p:cNvSpPr txBox="1"/>
          <p:nvPr/>
        </p:nvSpPr>
        <p:spPr>
          <a:xfrm>
            <a:off x="-1" y="1536988"/>
            <a:ext cx="3348991" cy="432593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Arial"/>
                <a:ea typeface="Arial"/>
                <a:cs typeface="Arial"/>
                <a:sym typeface="Arial"/>
              </a:rPr>
              <a:t>Analysis resulted in Applications-related latency in the SATM</a:t>
            </a:r>
          </a:p>
          <a:p>
            <a:pPr marL="0" marR="0" lvl="0" indent="0" algn="ctr" rtl="0">
              <a:lnSpc>
                <a:spcPct val="100000"/>
              </a:lnSpc>
              <a:spcBef>
                <a:spcPts val="0"/>
              </a:spcBef>
              <a:spcAft>
                <a:spcPts val="0"/>
              </a:spcAft>
              <a:buClr>
                <a:srgbClr val="000000"/>
              </a:buClr>
              <a:buSzPts val="2400"/>
              <a:buFont typeface="Arial"/>
              <a:buNone/>
            </a:pPr>
            <a:endParaRPr lang="en" sz="20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000" dirty="0">
                <a:solidFill>
                  <a:srgbClr val="000000"/>
                </a:solidFill>
                <a:latin typeface="Arial"/>
                <a:ea typeface="Arial"/>
                <a:cs typeface="Arial"/>
                <a:sym typeface="Arial"/>
              </a:rPr>
              <a:t>This is an example of a result we can use to assess science and applications value across multiple architectures</a:t>
            </a:r>
          </a:p>
          <a:p>
            <a:pPr marL="0" marR="0" lvl="0" indent="0" algn="ctr" rtl="0">
              <a:lnSpc>
                <a:spcPct val="100000"/>
              </a:lnSpc>
              <a:spcBef>
                <a:spcPts val="0"/>
              </a:spcBef>
              <a:spcAft>
                <a:spcPts val="0"/>
              </a:spcAft>
              <a:buClr>
                <a:srgbClr val="000000"/>
              </a:buClr>
              <a:buSzPts val="2400"/>
              <a:buFont typeface="Arial"/>
              <a:buNone/>
            </a:pPr>
            <a:endParaRPr lang="en" sz="20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000" dirty="0">
                <a:solidFill>
                  <a:srgbClr val="000000"/>
                </a:solidFill>
                <a:latin typeface="Arial"/>
                <a:ea typeface="Arial"/>
                <a:cs typeface="Arial"/>
                <a:sym typeface="Arial"/>
              </a:rPr>
              <a:t>The Community Assessment Report will expand on this</a:t>
            </a:r>
            <a:endParaRPr sz="2000" b="0" i="0" u="none" strike="noStrike" cap="none" dirty="0">
              <a:solidFill>
                <a:srgbClr val="000000"/>
              </a:solidFill>
              <a:latin typeface="Arial"/>
              <a:ea typeface="Arial"/>
              <a:cs typeface="Arial"/>
              <a:sym typeface="Arial"/>
            </a:endParaRPr>
          </a:p>
        </p:txBody>
      </p:sp>
      <p:sp>
        <p:nvSpPr>
          <p:cNvPr id="11" name="Rectangle 10">
            <a:extLst>
              <a:ext uri="{FF2B5EF4-FFF2-40B4-BE49-F238E27FC236}">
                <a16:creationId xmlns:a16="http://schemas.microsoft.com/office/drawing/2014/main" id="{6111806A-5FE2-2140-873D-18CA50AB0F9E}"/>
              </a:ext>
            </a:extLst>
          </p:cNvPr>
          <p:cNvSpPr/>
          <p:nvPr/>
        </p:nvSpPr>
        <p:spPr>
          <a:xfrm>
            <a:off x="5792767" y="836040"/>
            <a:ext cx="5077031" cy="369332"/>
          </a:xfrm>
          <a:prstGeom prst="rect">
            <a:avLst/>
          </a:prstGeom>
        </p:spPr>
        <p:txBody>
          <a:bodyPr wrap="none">
            <a:spAutoFit/>
          </a:bodyPr>
          <a:lstStyle/>
          <a:p>
            <a:r>
              <a:rPr lang="en-US" sz="1800" i="1" dirty="0">
                <a:solidFill>
                  <a:srgbClr val="000000"/>
                </a:solidFill>
                <a:latin typeface="Arial" panose="020B0604020202020204" pitchFamily="34" charset="0"/>
              </a:rPr>
              <a:t>* Latency = time from acquisition to data access</a:t>
            </a:r>
            <a:endParaRPr lang="en-US" sz="1800" i="1" dirty="0"/>
          </a:p>
        </p:txBody>
      </p:sp>
      <p:sp>
        <p:nvSpPr>
          <p:cNvPr id="7" name="Footer Placeholder 9">
            <a:extLst>
              <a:ext uri="{FF2B5EF4-FFF2-40B4-BE49-F238E27FC236}">
                <a16:creationId xmlns:a16="http://schemas.microsoft.com/office/drawing/2014/main" id="{E1EA32D1-6349-8248-93FC-592D76CAFEB7}"/>
              </a:ext>
            </a:extLst>
          </p:cNvPr>
          <p:cNvSpPr txBox="1">
            <a:spLocks/>
          </p:cNvSpPr>
          <p:nvPr/>
        </p:nvSpPr>
        <p:spPr>
          <a:xfrm>
            <a:off x="3826603" y="6607422"/>
            <a:ext cx="4114800" cy="36512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400"/>
              </a:spcBef>
              <a:buFont typeface="Arial" charset="0"/>
              <a:buNone/>
              <a:defRPr sz="1900" kern="1200" baseline="0">
                <a:solidFill>
                  <a:schemeClr val="accent1">
                    <a:lumMod val="50000"/>
                  </a:schemeClr>
                </a:solidFill>
                <a:latin typeface="+mn-lt"/>
                <a:ea typeface="+mn-ea"/>
                <a:cs typeface="+mn-cs"/>
              </a:defRPr>
            </a:lvl1pPr>
            <a:lvl2pPr marL="455979"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2pPr>
            <a:lvl3pPr marL="912088"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3pPr>
            <a:lvl4pPr marL="1368132"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4pPr>
            <a:lvl5pPr marL="1824176"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Pre-decisional - For Discussion Purposes Only</a:t>
            </a:r>
          </a:p>
        </p:txBody>
      </p:sp>
      <p:sp>
        <p:nvSpPr>
          <p:cNvPr id="9" name="Slide Number Placeholder 2"/>
          <p:cNvSpPr>
            <a:spLocks noGrp="1"/>
          </p:cNvSpPr>
          <p:nvPr>
            <p:ph type="sldNum" sz="quarter" idx="12"/>
          </p:nvPr>
        </p:nvSpPr>
        <p:spPr>
          <a:xfrm>
            <a:off x="9400866" y="6519857"/>
            <a:ext cx="2743200" cy="365125"/>
          </a:xfrm>
        </p:spPr>
        <p:txBody>
          <a:bodyPr/>
          <a:lstStyle/>
          <a:p>
            <a:fld id="{786A64DB-DBB3-CA48-993E-0DE1651AF3A6}" type="slidenum">
              <a:rPr lang="en-US" smtClean="0"/>
              <a:t>17</a:t>
            </a:fld>
            <a:endParaRPr lang="en-US" dirty="0"/>
          </a:p>
        </p:txBody>
      </p:sp>
    </p:spTree>
    <p:extLst>
      <p:ext uri="{BB962C8B-B14F-4D97-AF65-F5344CB8AC3E}">
        <p14:creationId xmlns:p14="http://schemas.microsoft.com/office/powerpoint/2010/main" val="198370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oup 183"/>
          <p:cNvGrpSpPr/>
          <p:nvPr/>
        </p:nvGrpSpPr>
        <p:grpSpPr>
          <a:xfrm>
            <a:off x="8381630" y="2015407"/>
            <a:ext cx="2773332" cy="1650819"/>
            <a:chOff x="4736600" y="2229363"/>
            <a:chExt cx="2773332" cy="1650819"/>
          </a:xfrm>
        </p:grpSpPr>
        <p:sp>
          <p:nvSpPr>
            <p:cNvPr id="185" name="Rectangle 184"/>
            <p:cNvSpPr/>
            <p:nvPr/>
          </p:nvSpPr>
          <p:spPr>
            <a:xfrm>
              <a:off x="5176890" y="2978690"/>
              <a:ext cx="2333042" cy="901492"/>
            </a:xfrm>
            <a:prstGeom prst="rect">
              <a:avLst/>
            </a:prstGeom>
            <a:pattFill prst="pct25">
              <a:fgClr>
                <a:schemeClr val="accent2">
                  <a:lumMod val="60000"/>
                  <a:lumOff val="40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rot="19722893">
              <a:off x="4736600" y="2229363"/>
              <a:ext cx="2333042" cy="108589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7" name="Rectangle 186"/>
          <p:cNvSpPr/>
          <p:nvPr/>
        </p:nvSpPr>
        <p:spPr>
          <a:xfrm>
            <a:off x="8821920" y="3672142"/>
            <a:ext cx="2333042" cy="713426"/>
          </a:xfrm>
          <a:prstGeom prst="rect">
            <a:avLst/>
          </a:prstGeom>
          <a:pattFill prst="pct25">
            <a:fgClr>
              <a:schemeClr val="accent2">
                <a:lumMod val="60000"/>
                <a:lumOff val="40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5196028" y="4427895"/>
            <a:ext cx="5952585" cy="1107571"/>
          </a:xfrm>
          <a:prstGeom prst="rect">
            <a:avLst/>
          </a:prstGeom>
          <a:pattFill prst="wdUpDiag">
            <a:fgClr>
              <a:schemeClr val="accent2">
                <a:lumMod val="40000"/>
                <a:lumOff val="60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9" name="Table 188"/>
          <p:cNvGraphicFramePr>
            <a:graphicFrameLocks noGrp="1"/>
          </p:cNvGraphicFramePr>
          <p:nvPr>
            <p:extLst>
              <p:ext uri="{D42A27DB-BD31-4B8C-83A1-F6EECF244321}">
                <p14:modId xmlns:p14="http://schemas.microsoft.com/office/powerpoint/2010/main" val="2701349707"/>
              </p:ext>
            </p:extLst>
          </p:nvPr>
        </p:nvGraphicFramePr>
        <p:xfrm>
          <a:off x="5169030" y="1830308"/>
          <a:ext cx="6096000" cy="3819749"/>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390749">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endParaRPr lang="en-US" dirty="0"/>
                    </a:p>
                  </a:txBody>
                  <a:tcPr>
                    <a:lnL w="28575" cap="flat" cmpd="sng" algn="ctr">
                      <a:solidFill>
                        <a:prstClr val="black"/>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tc>
                  <a:txBody>
                    <a:bodyPr/>
                    <a:lstStyle/>
                    <a:p>
                      <a:endParaRPr lang="en-US" dirty="0"/>
                    </a:p>
                  </a:txBody>
                  <a:tcPr>
                    <a:lnL w="635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28575"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90" name="TextBox 189"/>
          <p:cNvSpPr txBox="1"/>
          <p:nvPr/>
        </p:nvSpPr>
        <p:spPr>
          <a:xfrm>
            <a:off x="8190060" y="1736525"/>
            <a:ext cx="1275913" cy="307777"/>
          </a:xfrm>
          <a:prstGeom prst="rect">
            <a:avLst/>
          </a:prstGeom>
          <a:noFill/>
          <a:ln>
            <a:noFill/>
          </a:ln>
        </p:spPr>
        <p:txBody>
          <a:bodyPr wrap="square" rtlCol="0">
            <a:spAutoFit/>
          </a:bodyPr>
          <a:lstStyle/>
          <a:p>
            <a:pPr algn="ctr"/>
            <a:r>
              <a:rPr lang="en-US" sz="1400" b="1" dirty="0">
                <a:solidFill>
                  <a:schemeClr val="accent2"/>
                </a:solidFill>
              </a:rPr>
              <a:t>Cost Target</a:t>
            </a:r>
          </a:p>
        </p:txBody>
      </p:sp>
      <p:sp>
        <p:nvSpPr>
          <p:cNvPr id="191" name="TextBox 190"/>
          <p:cNvSpPr txBox="1"/>
          <p:nvPr/>
        </p:nvSpPr>
        <p:spPr>
          <a:xfrm>
            <a:off x="9480230" y="4131666"/>
            <a:ext cx="2488207" cy="307777"/>
          </a:xfrm>
          <a:prstGeom prst="rect">
            <a:avLst/>
          </a:prstGeom>
          <a:noFill/>
          <a:ln>
            <a:noFill/>
          </a:ln>
        </p:spPr>
        <p:txBody>
          <a:bodyPr wrap="square" rtlCol="0">
            <a:spAutoFit/>
          </a:bodyPr>
          <a:lstStyle/>
          <a:p>
            <a:pPr algn="r"/>
            <a:r>
              <a:rPr lang="en-US" sz="1400" b="1" dirty="0">
                <a:solidFill>
                  <a:srgbClr val="000090"/>
                </a:solidFill>
              </a:rPr>
              <a:t>Threshold Objective</a:t>
            </a:r>
          </a:p>
        </p:txBody>
      </p:sp>
      <p:cxnSp>
        <p:nvCxnSpPr>
          <p:cNvPr id="192" name="Straight Connector 191"/>
          <p:cNvCxnSpPr/>
          <p:nvPr/>
        </p:nvCxnSpPr>
        <p:spPr>
          <a:xfrm>
            <a:off x="8821920" y="2233443"/>
            <a:ext cx="0" cy="3264980"/>
          </a:xfrm>
          <a:prstGeom prst="line">
            <a:avLst/>
          </a:prstGeom>
          <a:ln w="38100" cmpd="sng">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H="1">
            <a:off x="5162680" y="4410907"/>
            <a:ext cx="6062642" cy="0"/>
          </a:xfrm>
          <a:prstGeom prst="line">
            <a:avLst/>
          </a:prstGeom>
          <a:ln w="38100" cmpd="sng">
            <a:solidFill>
              <a:srgbClr val="00009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5169030" y="3672142"/>
            <a:ext cx="6062642" cy="0"/>
          </a:xfrm>
          <a:prstGeom prst="line">
            <a:avLst/>
          </a:prstGeom>
          <a:ln w="38100" cmpd="sng">
            <a:solidFill>
              <a:srgbClr val="18B804"/>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95" name="Group 194"/>
          <p:cNvGrpSpPr/>
          <p:nvPr/>
        </p:nvGrpSpPr>
        <p:grpSpPr>
          <a:xfrm>
            <a:off x="4710110" y="2471815"/>
            <a:ext cx="338554" cy="2594251"/>
            <a:chOff x="1100705" y="2807820"/>
            <a:chExt cx="338554" cy="2044690"/>
          </a:xfrm>
        </p:grpSpPr>
        <p:sp>
          <p:nvSpPr>
            <p:cNvPr id="196" name="TextBox 195"/>
            <p:cNvSpPr txBox="1"/>
            <p:nvPr/>
          </p:nvSpPr>
          <p:spPr>
            <a:xfrm rot="16200000">
              <a:off x="593354" y="4006606"/>
              <a:ext cx="1353255" cy="338554"/>
            </a:xfrm>
            <a:prstGeom prst="rect">
              <a:avLst/>
            </a:prstGeom>
            <a:noFill/>
          </p:spPr>
          <p:txBody>
            <a:bodyPr wrap="square" rtlCol="0">
              <a:spAutoFit/>
            </a:bodyPr>
            <a:lstStyle/>
            <a:p>
              <a:pPr algn="ctr"/>
              <a:r>
                <a:rPr lang="en-US" sz="1600" b="1" dirty="0"/>
                <a:t>Value</a:t>
              </a:r>
            </a:p>
          </p:txBody>
        </p:sp>
        <p:cxnSp>
          <p:nvCxnSpPr>
            <p:cNvPr id="197" name="Straight Arrow Connector 196"/>
            <p:cNvCxnSpPr/>
            <p:nvPr/>
          </p:nvCxnSpPr>
          <p:spPr>
            <a:xfrm flipV="1">
              <a:off x="1269980" y="2807820"/>
              <a:ext cx="0" cy="491067"/>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98" name="Group 197"/>
          <p:cNvGrpSpPr/>
          <p:nvPr/>
        </p:nvGrpSpPr>
        <p:grpSpPr>
          <a:xfrm>
            <a:off x="7166576" y="5565853"/>
            <a:ext cx="2345854" cy="338554"/>
            <a:chOff x="3521546" y="5779810"/>
            <a:chExt cx="2345854" cy="338554"/>
          </a:xfrm>
        </p:grpSpPr>
        <p:sp>
          <p:nvSpPr>
            <p:cNvPr id="199" name="TextBox 198"/>
            <p:cNvSpPr txBox="1"/>
            <p:nvPr/>
          </p:nvSpPr>
          <p:spPr>
            <a:xfrm>
              <a:off x="3521546" y="5779810"/>
              <a:ext cx="1238741" cy="338554"/>
            </a:xfrm>
            <a:prstGeom prst="rect">
              <a:avLst/>
            </a:prstGeom>
            <a:noFill/>
          </p:spPr>
          <p:txBody>
            <a:bodyPr wrap="none" rtlCol="0">
              <a:spAutoFit/>
            </a:bodyPr>
            <a:lstStyle/>
            <a:p>
              <a:r>
                <a:rPr lang="en-US" sz="1600" b="1" dirty="0"/>
                <a:t>Science Cost</a:t>
              </a:r>
            </a:p>
          </p:txBody>
        </p:sp>
        <p:cxnSp>
          <p:nvCxnSpPr>
            <p:cNvPr id="200" name="Straight Arrow Connector 199"/>
            <p:cNvCxnSpPr/>
            <p:nvPr/>
          </p:nvCxnSpPr>
          <p:spPr>
            <a:xfrm flipV="1">
              <a:off x="5088500" y="5932020"/>
              <a:ext cx="778900" cy="1"/>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201" name="Oval 200"/>
          <p:cNvSpPr/>
          <p:nvPr/>
        </p:nvSpPr>
        <p:spPr>
          <a:xfrm>
            <a:off x="7349005" y="3221809"/>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2" name="Straight Connector 201"/>
          <p:cNvCxnSpPr/>
          <p:nvPr/>
        </p:nvCxnSpPr>
        <p:spPr>
          <a:xfrm flipV="1">
            <a:off x="6269697" y="2461504"/>
            <a:ext cx="4504266" cy="2690629"/>
          </a:xfrm>
          <a:prstGeom prst="line">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3" name="TextBox 202"/>
          <p:cNvSpPr txBox="1"/>
          <p:nvPr/>
        </p:nvSpPr>
        <p:spPr>
          <a:xfrm>
            <a:off x="9136231" y="2303813"/>
            <a:ext cx="1648338" cy="461665"/>
          </a:xfrm>
          <a:prstGeom prst="rect">
            <a:avLst/>
          </a:prstGeom>
          <a:noFill/>
          <a:ln>
            <a:noFill/>
          </a:ln>
        </p:spPr>
        <p:txBody>
          <a:bodyPr wrap="square" rtlCol="0">
            <a:spAutoFit/>
          </a:bodyPr>
          <a:lstStyle/>
          <a:p>
            <a:pPr algn="ctr"/>
            <a:r>
              <a:rPr lang="en-US" sz="1200" b="1" dirty="0"/>
              <a:t>Exceeds other priorities</a:t>
            </a:r>
          </a:p>
        </p:txBody>
      </p:sp>
      <p:cxnSp>
        <p:nvCxnSpPr>
          <p:cNvPr id="204" name="Straight Arrow Connector 203"/>
          <p:cNvCxnSpPr/>
          <p:nvPr/>
        </p:nvCxnSpPr>
        <p:spPr>
          <a:xfrm flipH="1">
            <a:off x="9300763" y="2596975"/>
            <a:ext cx="321734" cy="28356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5" name="TextBox 204"/>
          <p:cNvSpPr txBox="1"/>
          <p:nvPr/>
        </p:nvSpPr>
        <p:spPr>
          <a:xfrm>
            <a:off x="5566291" y="2685877"/>
            <a:ext cx="1769596" cy="461665"/>
          </a:xfrm>
          <a:prstGeom prst="rect">
            <a:avLst/>
          </a:prstGeom>
          <a:noFill/>
          <a:ln>
            <a:noFill/>
          </a:ln>
        </p:spPr>
        <p:txBody>
          <a:bodyPr wrap="square" rtlCol="0">
            <a:spAutoFit/>
          </a:bodyPr>
          <a:lstStyle/>
          <a:p>
            <a:pPr algn="ctr"/>
            <a:r>
              <a:rPr lang="en-US" sz="1200" b="1" dirty="0"/>
              <a:t>Reduced cost enabled via partnerships</a:t>
            </a:r>
          </a:p>
        </p:txBody>
      </p:sp>
      <p:cxnSp>
        <p:nvCxnSpPr>
          <p:cNvPr id="206" name="Straight Arrow Connector 205"/>
          <p:cNvCxnSpPr/>
          <p:nvPr/>
        </p:nvCxnSpPr>
        <p:spPr>
          <a:xfrm>
            <a:off x="6984878" y="3044512"/>
            <a:ext cx="309091" cy="2987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a:off x="9145023" y="2912213"/>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7286556" y="3379536"/>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TextBox 208"/>
          <p:cNvSpPr txBox="1"/>
          <p:nvPr/>
        </p:nvSpPr>
        <p:spPr>
          <a:xfrm>
            <a:off x="9626835" y="4765665"/>
            <a:ext cx="2342828" cy="307777"/>
          </a:xfrm>
          <a:prstGeom prst="rect">
            <a:avLst/>
          </a:prstGeom>
          <a:noFill/>
          <a:ln>
            <a:noFill/>
          </a:ln>
        </p:spPr>
        <p:txBody>
          <a:bodyPr wrap="square" rtlCol="0">
            <a:spAutoFit/>
          </a:bodyPr>
          <a:lstStyle/>
          <a:p>
            <a:pPr algn="r"/>
            <a:r>
              <a:rPr lang="en-US" sz="1400" b="1" dirty="0">
                <a:solidFill>
                  <a:schemeClr val="accent2"/>
                </a:solidFill>
              </a:rPr>
              <a:t>Below Threshold Criteria</a:t>
            </a:r>
          </a:p>
        </p:txBody>
      </p:sp>
      <p:sp>
        <p:nvSpPr>
          <p:cNvPr id="210" name="TextBox 209"/>
          <p:cNvSpPr txBox="1"/>
          <p:nvPr/>
        </p:nvSpPr>
        <p:spPr>
          <a:xfrm>
            <a:off x="9459094" y="3355315"/>
            <a:ext cx="2509343" cy="307777"/>
          </a:xfrm>
          <a:prstGeom prst="rect">
            <a:avLst/>
          </a:prstGeom>
          <a:noFill/>
          <a:ln>
            <a:noFill/>
          </a:ln>
        </p:spPr>
        <p:txBody>
          <a:bodyPr wrap="square" rtlCol="0">
            <a:spAutoFit/>
          </a:bodyPr>
          <a:lstStyle/>
          <a:p>
            <a:pPr algn="r"/>
            <a:r>
              <a:rPr lang="en-US" sz="1400" b="1" dirty="0">
                <a:solidFill>
                  <a:srgbClr val="18B804"/>
                </a:solidFill>
              </a:rPr>
              <a:t>Baseline Objective</a:t>
            </a:r>
          </a:p>
        </p:txBody>
      </p:sp>
      <p:sp>
        <p:nvSpPr>
          <p:cNvPr id="211" name="Oval 210"/>
          <p:cNvSpPr/>
          <p:nvPr/>
        </p:nvSpPr>
        <p:spPr>
          <a:xfrm>
            <a:off x="8749232" y="3598086"/>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8994769" y="3767420"/>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p:nvPr/>
        </p:nvSpPr>
        <p:spPr>
          <a:xfrm>
            <a:off x="6624015" y="4724197"/>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7589247" y="4495582"/>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7259028" y="4639515"/>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8766160" y="3157796"/>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8249679" y="3750492"/>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8537551" y="3843623"/>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a:off x="7226431" y="2386349"/>
            <a:ext cx="1400737" cy="461665"/>
          </a:xfrm>
          <a:prstGeom prst="rect">
            <a:avLst/>
          </a:prstGeom>
          <a:noFill/>
          <a:ln>
            <a:noFill/>
          </a:ln>
        </p:spPr>
        <p:txBody>
          <a:bodyPr wrap="square" rtlCol="0">
            <a:spAutoFit/>
          </a:bodyPr>
          <a:lstStyle/>
          <a:p>
            <a:pPr algn="ctr"/>
            <a:r>
              <a:rPr lang="en-US" sz="1200" b="1" dirty="0"/>
              <a:t>Enhanced science within Budget</a:t>
            </a:r>
          </a:p>
        </p:txBody>
      </p:sp>
      <p:cxnSp>
        <p:nvCxnSpPr>
          <p:cNvPr id="224" name="Straight Arrow Connector 223"/>
          <p:cNvCxnSpPr/>
          <p:nvPr/>
        </p:nvCxnSpPr>
        <p:spPr>
          <a:xfrm>
            <a:off x="8363363" y="2843435"/>
            <a:ext cx="339340" cy="25955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9432390" y="3342994"/>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8363363" y="4158472"/>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10211348" y="2843435"/>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10448418" y="2767226"/>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6790177" y="4043102"/>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TextBox 230"/>
          <p:cNvSpPr txBox="1"/>
          <p:nvPr/>
        </p:nvSpPr>
        <p:spPr>
          <a:xfrm>
            <a:off x="4939726" y="3651109"/>
            <a:ext cx="1989774" cy="461665"/>
          </a:xfrm>
          <a:prstGeom prst="rect">
            <a:avLst/>
          </a:prstGeom>
          <a:noFill/>
          <a:ln>
            <a:noFill/>
          </a:ln>
        </p:spPr>
        <p:txBody>
          <a:bodyPr wrap="square" rtlCol="0">
            <a:spAutoFit/>
          </a:bodyPr>
          <a:lstStyle/>
          <a:p>
            <a:pPr algn="ctr"/>
            <a:r>
              <a:rPr lang="en-US" sz="1200" b="1" dirty="0"/>
              <a:t>Low-cost that meets Threshold</a:t>
            </a:r>
          </a:p>
        </p:txBody>
      </p:sp>
      <p:sp>
        <p:nvSpPr>
          <p:cNvPr id="233" name="Oval 232"/>
          <p:cNvSpPr/>
          <p:nvPr/>
        </p:nvSpPr>
        <p:spPr>
          <a:xfrm>
            <a:off x="6730902" y="4206614"/>
            <a:ext cx="126084" cy="124947"/>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4" name="Straight Arrow Connector 233"/>
          <p:cNvCxnSpPr/>
          <p:nvPr/>
        </p:nvCxnSpPr>
        <p:spPr>
          <a:xfrm>
            <a:off x="6015697" y="4104307"/>
            <a:ext cx="717594" cy="541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itle 1">
            <a:extLst>
              <a:ext uri="{FF2B5EF4-FFF2-40B4-BE49-F238E27FC236}">
                <a16:creationId xmlns:a16="http://schemas.microsoft.com/office/drawing/2014/main" id="{3D39638B-14A3-45FF-A494-6357209F1775}"/>
              </a:ext>
            </a:extLst>
          </p:cNvPr>
          <p:cNvSpPr>
            <a:spLocks noGrp="1"/>
          </p:cNvSpPr>
          <p:nvPr>
            <p:ph type="title"/>
          </p:nvPr>
        </p:nvSpPr>
        <p:spPr/>
        <p:txBody>
          <a:bodyPr>
            <a:normAutofit/>
          </a:bodyPr>
          <a:lstStyle/>
          <a:p>
            <a:pPr algn="ctr"/>
            <a:r>
              <a:rPr lang="en-US" sz="3600" b="1" dirty="0">
                <a:latin typeface="+mn-lt"/>
              </a:rPr>
              <a:t>3. Cost Effectiveness Comparisons</a:t>
            </a:r>
          </a:p>
        </p:txBody>
      </p:sp>
      <p:sp>
        <p:nvSpPr>
          <p:cNvPr id="60" name="Slide Number Placeholder 7"/>
          <p:cNvSpPr>
            <a:spLocks noGrp="1"/>
          </p:cNvSpPr>
          <p:nvPr>
            <p:ph type="sldNum" sz="quarter" idx="12"/>
          </p:nvPr>
        </p:nvSpPr>
        <p:spPr>
          <a:noFill/>
        </p:spPr>
        <p:txBody>
          <a:bodyPr/>
          <a:lstStyle/>
          <a:p>
            <a:fld id="{5EE06525-C988-3C44-9FDF-9D436B7C1109}" type="slidenum">
              <a:rPr lang="en-US" smtClean="0"/>
              <a:pPr/>
              <a:t>18</a:t>
            </a:fld>
            <a:endParaRPr lang="en-US" dirty="0"/>
          </a:p>
        </p:txBody>
      </p:sp>
      <p:sp>
        <p:nvSpPr>
          <p:cNvPr id="51" name="Content Placeholder 5">
            <a:extLst>
              <a:ext uri="{FF2B5EF4-FFF2-40B4-BE49-F238E27FC236}">
                <a16:creationId xmlns:a16="http://schemas.microsoft.com/office/drawing/2014/main" id="{0C2F8681-E60E-4AB4-9809-28FC2CACC86E}"/>
              </a:ext>
            </a:extLst>
          </p:cNvPr>
          <p:cNvSpPr>
            <a:spLocks noGrp="1"/>
          </p:cNvSpPr>
          <p:nvPr>
            <p:ph idx="1"/>
          </p:nvPr>
        </p:nvSpPr>
        <p:spPr>
          <a:xfrm>
            <a:off x="838200" y="1825625"/>
            <a:ext cx="3726202" cy="4351339"/>
          </a:xfrm>
        </p:spPr>
        <p:txBody>
          <a:bodyPr>
            <a:normAutofit fontScale="92500" lnSpcReduction="10000"/>
          </a:bodyPr>
          <a:lstStyle/>
          <a:p>
            <a:r>
              <a:rPr lang="en-US" sz="2800" dirty="0"/>
              <a:t>Reduced cost may be enabled through strategic partnerships or commercial opportunities. </a:t>
            </a:r>
          </a:p>
          <a:p>
            <a:r>
              <a:rPr lang="en-US" sz="2800" dirty="0"/>
              <a:t>Enhanced science return may be enabled through new technologies and/or innovation.  </a:t>
            </a:r>
          </a:p>
          <a:p>
            <a:r>
              <a:rPr lang="en-US" sz="2800" dirty="0"/>
              <a:t>Architectures below the Threshold or significantly above cost target will not be considered.  </a:t>
            </a:r>
          </a:p>
          <a:p>
            <a:endParaRPr lang="en-US" sz="2800" dirty="0"/>
          </a:p>
        </p:txBody>
      </p:sp>
      <p:sp>
        <p:nvSpPr>
          <p:cNvPr id="62" name="Footer Placeholder 4">
            <a:extLst>
              <a:ext uri="{FF2B5EF4-FFF2-40B4-BE49-F238E27FC236}">
                <a16:creationId xmlns:a16="http://schemas.microsoft.com/office/drawing/2014/main" id="{B86CFFF5-D6A1-A845-95DE-5D7D40B3DCB3}"/>
              </a:ext>
            </a:extLst>
          </p:cNvPr>
          <p:cNvSpPr>
            <a:spLocks noGrp="1"/>
          </p:cNvSpPr>
          <p:nvPr>
            <p:ph type="ftr" sz="quarter" idx="4294967295"/>
          </p:nvPr>
        </p:nvSpPr>
        <p:spPr>
          <a:xfrm>
            <a:off x="0" y="6538913"/>
            <a:ext cx="4800600" cy="273050"/>
          </a:xfrm>
          <a:prstGeom prst="rect">
            <a:avLst/>
          </a:prstGeom>
        </p:spPr>
        <p:txBody>
          <a:bodyPr vert="horz" lIns="68580" tIns="34290" rIns="68580" bIns="34290" rtlCol="0" anchor="ctr"/>
          <a:lstStyle>
            <a:lvl1pPr algn="ctr">
              <a:defRPr sz="900">
                <a:solidFill>
                  <a:schemeClr val="tx1">
                    <a:tint val="75000"/>
                  </a:schemeClr>
                </a:solidFill>
              </a:defRPr>
            </a:lvl1pPr>
          </a:lstStyle>
          <a:p>
            <a:r>
              <a:rPr lang="en-US" dirty="0"/>
              <a:t>Pre-decisional - For Discussion Purposes Only</a:t>
            </a:r>
          </a:p>
        </p:txBody>
      </p:sp>
    </p:spTree>
    <p:extLst>
      <p:ext uri="{BB962C8B-B14F-4D97-AF65-F5344CB8AC3E}">
        <p14:creationId xmlns:p14="http://schemas.microsoft.com/office/powerpoint/2010/main" val="972283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00EFB-9373-4766-A411-4B01DFB8F078}"/>
              </a:ext>
            </a:extLst>
          </p:cNvPr>
          <p:cNvSpPr>
            <a:spLocks noGrp="1"/>
          </p:cNvSpPr>
          <p:nvPr>
            <p:ph type="title"/>
          </p:nvPr>
        </p:nvSpPr>
        <p:spPr/>
        <p:txBody>
          <a:bodyPr/>
          <a:lstStyle/>
          <a:p>
            <a:r>
              <a:rPr lang="en-US" dirty="0"/>
              <a:t>Value Framework Overview</a:t>
            </a:r>
          </a:p>
        </p:txBody>
      </p:sp>
      <p:sp>
        <p:nvSpPr>
          <p:cNvPr id="2" name="Slide Number Placeholder 1">
            <a:extLst>
              <a:ext uri="{FF2B5EF4-FFF2-40B4-BE49-F238E27FC236}">
                <a16:creationId xmlns:a16="http://schemas.microsoft.com/office/drawing/2014/main" id="{E7BEC866-E247-4481-B544-F21828DCAD49}"/>
              </a:ext>
            </a:extLst>
          </p:cNvPr>
          <p:cNvSpPr>
            <a:spLocks noGrp="1"/>
          </p:cNvSpPr>
          <p:nvPr>
            <p:ph type="sldNum" sz="quarter" idx="12"/>
          </p:nvPr>
        </p:nvSpPr>
        <p:spPr/>
        <p:txBody>
          <a:bodyPr/>
          <a:lstStyle/>
          <a:p>
            <a:fld id="{E720A64F-9E5C-1646-AB06-8616E2998AAE}" type="slidenum">
              <a:rPr lang="en-US" smtClean="0"/>
              <a:t>19</a:t>
            </a:fld>
            <a:endParaRPr lang="en-US"/>
          </a:p>
        </p:txBody>
      </p:sp>
      <p:sp>
        <p:nvSpPr>
          <p:cNvPr id="4" name="Content Placeholder 3">
            <a:extLst>
              <a:ext uri="{FF2B5EF4-FFF2-40B4-BE49-F238E27FC236}">
                <a16:creationId xmlns:a16="http://schemas.microsoft.com/office/drawing/2014/main" id="{DD6C6A38-4ED3-4918-BDC1-9D8BCC022726}"/>
              </a:ext>
            </a:extLst>
          </p:cNvPr>
          <p:cNvSpPr>
            <a:spLocks noGrp="1"/>
          </p:cNvSpPr>
          <p:nvPr>
            <p:ph idx="1"/>
          </p:nvPr>
        </p:nvSpPr>
        <p:spPr/>
        <p:txBody>
          <a:bodyPr>
            <a:normAutofit fontScale="92500" lnSpcReduction="10000"/>
          </a:bodyPr>
          <a:lstStyle/>
          <a:p>
            <a:r>
              <a:rPr lang="en-US" sz="3200" dirty="0"/>
              <a:t>SBG Value Framework assesses key features relevant to decision criteria while providing the ability to discriminate between alternatives</a:t>
            </a:r>
          </a:p>
          <a:p>
            <a:r>
              <a:rPr lang="en-US" sz="3200" dirty="0"/>
              <a:t>Quantitative features</a:t>
            </a:r>
          </a:p>
          <a:p>
            <a:pPr lvl="1"/>
            <a:r>
              <a:rPr lang="en-US" sz="2800" dirty="0"/>
              <a:t>Capability (Science &amp; Applications)</a:t>
            </a:r>
          </a:p>
          <a:p>
            <a:pPr lvl="1"/>
            <a:r>
              <a:rPr lang="en-US" sz="2800" dirty="0"/>
              <a:t>Cost / Affordability</a:t>
            </a:r>
          </a:p>
          <a:p>
            <a:pPr lvl="1"/>
            <a:r>
              <a:rPr lang="en-US" sz="2800" dirty="0"/>
              <a:t>Schedule</a:t>
            </a:r>
          </a:p>
          <a:p>
            <a:pPr lvl="1"/>
            <a:r>
              <a:rPr lang="en-US" sz="2800" dirty="0"/>
              <a:t>Risk</a:t>
            </a:r>
          </a:p>
          <a:p>
            <a:r>
              <a:rPr lang="en-US" sz="3200" dirty="0"/>
              <a:t>Qualitative features</a:t>
            </a:r>
          </a:p>
          <a:p>
            <a:pPr lvl="1"/>
            <a:r>
              <a:rPr lang="en-US" sz="2800" dirty="0"/>
              <a:t>Programmatic factors</a:t>
            </a:r>
          </a:p>
          <a:p>
            <a:pPr lvl="1"/>
            <a:r>
              <a:rPr lang="en-US" sz="2800" dirty="0"/>
              <a:t>International Partnerships</a:t>
            </a:r>
          </a:p>
        </p:txBody>
      </p:sp>
    </p:spTree>
    <p:extLst>
      <p:ext uri="{BB962C8B-B14F-4D97-AF65-F5344CB8AC3E}">
        <p14:creationId xmlns:p14="http://schemas.microsoft.com/office/powerpoint/2010/main" val="295267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BF731-EF25-0347-90AB-A0E02567F526}"/>
              </a:ext>
            </a:extLst>
          </p:cNvPr>
          <p:cNvPicPr>
            <a:picLocks noChangeAspect="1"/>
          </p:cNvPicPr>
          <p:nvPr/>
        </p:nvPicPr>
        <p:blipFill rotWithShape="1">
          <a:blip r:embed="rId2"/>
          <a:srcRect l="11182" t="608" r="469"/>
          <a:stretch/>
        </p:blipFill>
        <p:spPr>
          <a:xfrm>
            <a:off x="-6613" y="35612"/>
            <a:ext cx="12192000" cy="6858000"/>
          </a:xfrm>
          <a:prstGeom prst="rect">
            <a:avLst/>
          </a:prstGeom>
        </p:spPr>
      </p:pic>
      <p:sp>
        <p:nvSpPr>
          <p:cNvPr id="6" name="TextBox 5">
            <a:extLst>
              <a:ext uri="{FF2B5EF4-FFF2-40B4-BE49-F238E27FC236}">
                <a16:creationId xmlns:a16="http://schemas.microsoft.com/office/drawing/2014/main" id="{529B7091-D647-AA46-AC05-1A7F4D3E3A8A}"/>
              </a:ext>
            </a:extLst>
          </p:cNvPr>
          <p:cNvSpPr txBox="1"/>
          <p:nvPr/>
        </p:nvSpPr>
        <p:spPr>
          <a:xfrm>
            <a:off x="1099595" y="353028"/>
            <a:ext cx="10220446" cy="954107"/>
          </a:xfrm>
          <a:prstGeom prst="rect">
            <a:avLst/>
          </a:prstGeom>
          <a:noFill/>
        </p:spPr>
        <p:txBody>
          <a:bodyPr wrap="square" rtlCol="0">
            <a:spAutoFit/>
          </a:bodyPr>
          <a:lstStyle/>
          <a:p>
            <a:pPr algn="ctr"/>
            <a:r>
              <a:rPr lang="en-US" sz="3200" dirty="0">
                <a:solidFill>
                  <a:schemeClr val="accent4">
                    <a:lumMod val="40000"/>
                    <a:lumOff val="60000"/>
                  </a:schemeClr>
                </a:solidFill>
                <a:effectLst>
                  <a:outerShdw blurRad="355600" dir="3240000" algn="tl" rotWithShape="0">
                    <a:prstClr val="black"/>
                  </a:outerShdw>
                </a:effectLst>
                <a:latin typeface="Arial" panose="020B0604020202020204" pitchFamily="34" charset="0"/>
                <a:cs typeface="Arial" panose="020B0604020202020204" pitchFamily="34" charset="0"/>
              </a:rPr>
              <a:t>Mission Study on Surface Biology and Geology</a:t>
            </a:r>
          </a:p>
          <a:p>
            <a:pPr algn="ctr"/>
            <a:r>
              <a:rPr lang="en-US" sz="2400" dirty="0">
                <a:solidFill>
                  <a:schemeClr val="bg1"/>
                </a:solidFill>
                <a:effectLst>
                  <a:outerShdw blurRad="355600" dir="3240000" algn="tl" rotWithShape="0">
                    <a:prstClr val="black"/>
                  </a:outerShdw>
                </a:effectLst>
                <a:latin typeface="Arial" panose="020B0604020202020204" pitchFamily="34" charset="0"/>
                <a:cs typeface="Arial" panose="020B0604020202020204" pitchFamily="34" charset="0"/>
              </a:rPr>
              <a:t>SBG Science: Objectives from 5 Focus Areas</a:t>
            </a:r>
          </a:p>
        </p:txBody>
      </p:sp>
      <p:sp>
        <p:nvSpPr>
          <p:cNvPr id="4" name="TextBox 3">
            <a:extLst>
              <a:ext uri="{FF2B5EF4-FFF2-40B4-BE49-F238E27FC236}">
                <a16:creationId xmlns:a16="http://schemas.microsoft.com/office/drawing/2014/main" id="{A97A0EC3-665B-344C-868E-423D79596960}"/>
              </a:ext>
            </a:extLst>
          </p:cNvPr>
          <p:cNvSpPr txBox="1"/>
          <p:nvPr/>
        </p:nvSpPr>
        <p:spPr>
          <a:xfrm>
            <a:off x="7116429" y="6004105"/>
            <a:ext cx="3638783" cy="707886"/>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Water balance from headwaters to the continent</a:t>
            </a:r>
          </a:p>
        </p:txBody>
      </p:sp>
      <p:sp>
        <p:nvSpPr>
          <p:cNvPr id="5" name="TextBox 4">
            <a:extLst>
              <a:ext uri="{FF2B5EF4-FFF2-40B4-BE49-F238E27FC236}">
                <a16:creationId xmlns:a16="http://schemas.microsoft.com/office/drawing/2014/main" id="{2076C930-FD49-5546-8D6B-3B12D2C10DB8}"/>
              </a:ext>
            </a:extLst>
          </p:cNvPr>
          <p:cNvSpPr txBox="1"/>
          <p:nvPr/>
        </p:nvSpPr>
        <p:spPr>
          <a:xfrm>
            <a:off x="7528454" y="1384868"/>
            <a:ext cx="4349493" cy="1015663"/>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Variability of the land surface and the fluxes of  water, energy and momentum</a:t>
            </a:r>
          </a:p>
        </p:txBody>
      </p:sp>
      <p:sp>
        <p:nvSpPr>
          <p:cNvPr id="7" name="Rectangle 6">
            <a:extLst>
              <a:ext uri="{FF2B5EF4-FFF2-40B4-BE49-F238E27FC236}">
                <a16:creationId xmlns:a16="http://schemas.microsoft.com/office/drawing/2014/main" id="{6C5711F7-817F-AA40-8B69-B7ACF7A9FE91}"/>
              </a:ext>
            </a:extLst>
          </p:cNvPr>
          <p:cNvSpPr/>
          <p:nvPr/>
        </p:nvSpPr>
        <p:spPr>
          <a:xfrm>
            <a:off x="5173707" y="2323409"/>
            <a:ext cx="3885444" cy="1015663"/>
          </a:xfrm>
          <a:prstGeom prst="rect">
            <a:avLst/>
          </a:prstGeom>
        </p:spPr>
        <p:txBody>
          <a:bodyPr wrap="square">
            <a:spAutoFit/>
          </a:bodyPr>
          <a:lstStyle/>
          <a:p>
            <a:pPr algn="ctr"/>
            <a:r>
              <a:rPr lang="en-US" sz="2000" dirty="0">
                <a:solidFill>
                  <a:schemeClr val="accent4">
                    <a:lumMod val="40000"/>
                    <a:lumOff val="60000"/>
                  </a:schemeClr>
                </a:solidFill>
                <a:effectLst>
                  <a:outerShdw blurRad="355600" dist="152400" dir="3240000" algn="ctr" rotWithShape="0">
                    <a:srgbClr val="000000"/>
                  </a:outerShdw>
                </a:effectLst>
                <a:latin typeface="Arial" panose="020B0604020202020204" pitchFamily="34" charset="0"/>
                <a:cs typeface="Arial" panose="020B0604020202020204" pitchFamily="34" charset="0"/>
              </a:rPr>
              <a:t>Composition and temperature of volcanic products immediately following eruptions</a:t>
            </a:r>
          </a:p>
        </p:txBody>
      </p:sp>
      <p:sp>
        <p:nvSpPr>
          <p:cNvPr id="8" name="TextBox 7">
            <a:extLst>
              <a:ext uri="{FF2B5EF4-FFF2-40B4-BE49-F238E27FC236}">
                <a16:creationId xmlns:a16="http://schemas.microsoft.com/office/drawing/2014/main" id="{C8EC9562-2BCB-F448-8702-F1E18F629E96}"/>
              </a:ext>
            </a:extLst>
          </p:cNvPr>
          <p:cNvSpPr txBox="1"/>
          <p:nvPr/>
        </p:nvSpPr>
        <p:spPr>
          <a:xfrm>
            <a:off x="2892290" y="3455478"/>
            <a:ext cx="3613682" cy="400110"/>
          </a:xfrm>
          <a:prstGeom prst="rect">
            <a:avLst/>
          </a:prstGeom>
          <a:noFill/>
        </p:spPr>
        <p:txBody>
          <a:bodyPr wrap="none" rtlCol="0">
            <a:spAutoFit/>
          </a:bodyPr>
          <a:lstStyle/>
          <a:p>
            <a:pPr algn="ctr"/>
            <a:r>
              <a:rPr lang="en-US" sz="2000" dirty="0">
                <a:solidFill>
                  <a:schemeClr val="accent4">
                    <a:lumMod val="40000"/>
                    <a:lumOff val="60000"/>
                  </a:schemeClr>
                </a:solidFill>
                <a:effectLst>
                  <a:outerShdw blurRad="355600" dist="152400" dir="3240000" algn="ctr" rotWithShape="0">
                    <a:srgbClr val="000000"/>
                  </a:outerShdw>
                </a:effectLst>
                <a:latin typeface="Arial" panose="020B0604020202020204" pitchFamily="34" charset="0"/>
                <a:cs typeface="Arial" panose="020B0604020202020204" pitchFamily="34" charset="0"/>
              </a:rPr>
              <a:t>Inventory the world’s volcanos</a:t>
            </a:r>
          </a:p>
        </p:txBody>
      </p:sp>
      <p:sp>
        <p:nvSpPr>
          <p:cNvPr id="9" name="TextBox 8">
            <a:extLst>
              <a:ext uri="{FF2B5EF4-FFF2-40B4-BE49-F238E27FC236}">
                <a16:creationId xmlns:a16="http://schemas.microsoft.com/office/drawing/2014/main" id="{8274C64F-B7A7-F642-85A4-ACBD5D0AFBBB}"/>
              </a:ext>
            </a:extLst>
          </p:cNvPr>
          <p:cNvSpPr txBox="1"/>
          <p:nvPr/>
        </p:nvSpPr>
        <p:spPr>
          <a:xfrm>
            <a:off x="7998106" y="5220813"/>
            <a:ext cx="4200507" cy="707886"/>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Land and water use effects on evapotranspiration</a:t>
            </a:r>
          </a:p>
        </p:txBody>
      </p:sp>
      <p:sp>
        <p:nvSpPr>
          <p:cNvPr id="10" name="TextBox 9">
            <a:extLst>
              <a:ext uri="{FF2B5EF4-FFF2-40B4-BE49-F238E27FC236}">
                <a16:creationId xmlns:a16="http://schemas.microsoft.com/office/drawing/2014/main" id="{D75B2FF9-5E9B-594B-ACFE-32F7AC737536}"/>
              </a:ext>
            </a:extLst>
          </p:cNvPr>
          <p:cNvSpPr txBox="1"/>
          <p:nvPr/>
        </p:nvSpPr>
        <p:spPr>
          <a:xfrm>
            <a:off x="556794" y="5435259"/>
            <a:ext cx="4616913" cy="707886"/>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Functional traits and diversity of terrestrial and aquatic vegetation</a:t>
            </a:r>
          </a:p>
        </p:txBody>
      </p:sp>
      <p:sp>
        <p:nvSpPr>
          <p:cNvPr id="11" name="TextBox 10">
            <a:extLst>
              <a:ext uri="{FF2B5EF4-FFF2-40B4-BE49-F238E27FC236}">
                <a16:creationId xmlns:a16="http://schemas.microsoft.com/office/drawing/2014/main" id="{095033F6-41B0-6941-86D5-1E28CBEF7E65}"/>
              </a:ext>
            </a:extLst>
          </p:cNvPr>
          <p:cNvSpPr txBox="1"/>
          <p:nvPr/>
        </p:nvSpPr>
        <p:spPr>
          <a:xfrm>
            <a:off x="5442962" y="4227955"/>
            <a:ext cx="3616189" cy="707886"/>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Monthly terrestrial CO</a:t>
            </a:r>
            <a:r>
              <a:rPr lang="en-US" sz="2000" baseline="-25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2 </a:t>
            </a: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 fluxes at 100 km scale</a:t>
            </a:r>
          </a:p>
        </p:txBody>
      </p:sp>
      <p:sp>
        <p:nvSpPr>
          <p:cNvPr id="12" name="TextBox 11">
            <a:extLst>
              <a:ext uri="{FF2B5EF4-FFF2-40B4-BE49-F238E27FC236}">
                <a16:creationId xmlns:a16="http://schemas.microsoft.com/office/drawing/2014/main" id="{802DCCA1-AB71-6A40-8239-0BD35763105C}"/>
              </a:ext>
            </a:extLst>
          </p:cNvPr>
          <p:cNvSpPr txBox="1"/>
          <p:nvPr/>
        </p:nvSpPr>
        <p:spPr>
          <a:xfrm>
            <a:off x="9041063" y="2582152"/>
            <a:ext cx="2068010" cy="1323439"/>
          </a:xfrm>
          <a:prstGeom prst="rect">
            <a:avLst/>
          </a:prstGeom>
          <a:noFill/>
        </p:spPr>
        <p:txBody>
          <a:bodyPr wrap="square" rtlCol="0">
            <a:spAutoFit/>
          </a:bodyPr>
          <a:lstStyle/>
          <a:p>
            <a:pPr algn="ctr"/>
            <a:r>
              <a:rPr lang="en-US" sz="2000" dirty="0">
                <a:solidFill>
                  <a:schemeClr val="accent4">
                    <a:lumMod val="40000"/>
                    <a:lumOff val="60000"/>
                  </a:schemeClr>
                </a:solidFill>
                <a:effectLst>
                  <a:outerShdw blurRad="355600" dist="152400" dir="3240000" algn="ctr" rotWithShape="0">
                    <a:srgbClr val="000000"/>
                  </a:outerShdw>
                </a:effectLst>
                <a:latin typeface="Arial" panose="020B0604020202020204" pitchFamily="34" charset="0"/>
                <a:cs typeface="Arial" panose="020B0604020202020204" pitchFamily="34" charset="0"/>
              </a:rPr>
              <a:t>Snow accumulation and melt</a:t>
            </a:r>
          </a:p>
          <a:p>
            <a:pPr algn="ctr"/>
            <a:endParaRPr lang="en-US" sz="2000" dirty="0">
              <a:solidFill>
                <a:schemeClr val="accent4">
                  <a:lumMod val="40000"/>
                  <a:lumOff val="60000"/>
                </a:schemeClr>
              </a:solidFill>
              <a:effectLst>
                <a:outerShdw blurRad="355600" dist="152400" dir="3240000" algn="ctr" rotWithShape="0">
                  <a:srgbClr val="000000"/>
                </a:outerShdw>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456D33C-6E15-D741-9FEC-4831BE2F38D3}"/>
              </a:ext>
            </a:extLst>
          </p:cNvPr>
          <p:cNvSpPr/>
          <p:nvPr/>
        </p:nvSpPr>
        <p:spPr>
          <a:xfrm>
            <a:off x="-6613" y="4195399"/>
            <a:ext cx="4705744" cy="707886"/>
          </a:xfrm>
          <a:prstGeom prst="rect">
            <a:avLst/>
          </a:prstGeom>
        </p:spPr>
        <p:txBody>
          <a:bodyPr wrap="square">
            <a:spAutoFit/>
          </a:bodyPr>
          <a:lstStyle/>
          <a:p>
            <a:pPr algn="ct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The global carbon cycle and associated climate and ecosystem impacts</a:t>
            </a:r>
          </a:p>
        </p:txBody>
      </p:sp>
      <p:sp>
        <p:nvSpPr>
          <p:cNvPr id="14" name="TextBox 13">
            <a:extLst>
              <a:ext uri="{FF2B5EF4-FFF2-40B4-BE49-F238E27FC236}">
                <a16:creationId xmlns:a16="http://schemas.microsoft.com/office/drawing/2014/main" id="{A0F9FDEB-F890-034C-B70B-E442FABF5502}"/>
              </a:ext>
            </a:extLst>
          </p:cNvPr>
          <p:cNvSpPr txBox="1"/>
          <p:nvPr/>
        </p:nvSpPr>
        <p:spPr>
          <a:xfrm>
            <a:off x="474061" y="1700029"/>
            <a:ext cx="2418229" cy="1631216"/>
          </a:xfrm>
          <a:prstGeom prst="rect">
            <a:avLst/>
          </a:prstGeom>
          <a:noFill/>
        </p:spPr>
        <p:txBody>
          <a:bodyPr wrap="square" rtlCol="0">
            <a:spAutoFit/>
          </a:bodyPr>
          <a:lstStyle/>
          <a:p>
            <a:pPr algn="ctr">
              <a:lnSpc>
                <a:spcPts val="2000"/>
              </a:lnSpc>
              <a:spcBef>
                <a:spcPts val="900"/>
              </a:spcBef>
            </a:pPr>
            <a:r>
              <a:rPr lang="en-US" sz="2000" dirty="0">
                <a:solidFill>
                  <a:schemeClr val="accent4">
                    <a:lumMod val="40000"/>
                    <a:lumOff val="60000"/>
                  </a:schemeClr>
                </a:solidFill>
                <a:effectLst>
                  <a:outerShdw blurRad="355600" dist="152400" dir="3240000" algn="tl" rotWithShape="0">
                    <a:prstClr val="black"/>
                  </a:outerShdw>
                </a:effectLst>
                <a:latin typeface="Arial" panose="020B0604020202020204" pitchFamily="34" charset="0"/>
                <a:cs typeface="Arial" panose="020B0604020202020204" pitchFamily="34" charset="0"/>
              </a:rPr>
              <a:t>Flows of energy, carbon, water, and nutrients sustaining the life cycle of terrestrial and marine ecosystems</a:t>
            </a:r>
          </a:p>
        </p:txBody>
      </p:sp>
    </p:spTree>
    <p:extLst>
      <p:ext uri="{BB962C8B-B14F-4D97-AF65-F5344CB8AC3E}">
        <p14:creationId xmlns:p14="http://schemas.microsoft.com/office/powerpoint/2010/main" val="81607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38" y="93766"/>
            <a:ext cx="10515600" cy="1325563"/>
          </a:xfrm>
        </p:spPr>
        <p:txBody>
          <a:bodyPr>
            <a:normAutofit/>
          </a:bodyPr>
          <a:lstStyle/>
          <a:p>
            <a:r>
              <a:rPr lang="en-US" sz="3500" dirty="0"/>
              <a:t>Using a Detailed Architecture Option Spreadsheet to track and document down-select decisions</a:t>
            </a:r>
          </a:p>
        </p:txBody>
      </p:sp>
      <p:pic>
        <p:nvPicPr>
          <p:cNvPr id="5" name="Picture 4"/>
          <p:cNvPicPr>
            <a:picLocks noChangeAspect="1"/>
          </p:cNvPicPr>
          <p:nvPr/>
        </p:nvPicPr>
        <p:blipFill>
          <a:blip r:embed="rId2"/>
          <a:stretch>
            <a:fillRect/>
          </a:stretch>
        </p:blipFill>
        <p:spPr>
          <a:xfrm>
            <a:off x="495300" y="3342435"/>
            <a:ext cx="11201400" cy="257175"/>
          </a:xfrm>
          <a:prstGeom prst="rect">
            <a:avLst/>
          </a:prstGeom>
        </p:spPr>
      </p:pic>
      <p:pic>
        <p:nvPicPr>
          <p:cNvPr id="7" name="Picture 6"/>
          <p:cNvPicPr>
            <a:picLocks noChangeAspect="1"/>
          </p:cNvPicPr>
          <p:nvPr/>
        </p:nvPicPr>
        <p:blipFill>
          <a:blip r:embed="rId3"/>
          <a:stretch>
            <a:fillRect/>
          </a:stretch>
        </p:blipFill>
        <p:spPr>
          <a:xfrm>
            <a:off x="80486" y="3874059"/>
            <a:ext cx="2226734" cy="2087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1526673" y="4285751"/>
            <a:ext cx="1010974" cy="1943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a:srcRect b="32859"/>
          <a:stretch/>
        </p:blipFill>
        <p:spPr>
          <a:xfrm>
            <a:off x="3547375" y="3644191"/>
            <a:ext cx="1119719" cy="2585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stretch>
            <a:fillRect/>
          </a:stretch>
        </p:blipFill>
        <p:spPr>
          <a:xfrm>
            <a:off x="4843524" y="3611037"/>
            <a:ext cx="1118967" cy="2659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7"/>
          <a:stretch>
            <a:fillRect/>
          </a:stretch>
        </p:blipFill>
        <p:spPr>
          <a:xfrm>
            <a:off x="6047663" y="3939517"/>
            <a:ext cx="2174842" cy="1646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7739352" y="3745715"/>
            <a:ext cx="1954981" cy="1530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9089951" y="4090170"/>
            <a:ext cx="2976764" cy="172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19944" y="2589470"/>
            <a:ext cx="1947333" cy="584775"/>
          </a:xfrm>
          <a:prstGeom prst="rect">
            <a:avLst/>
          </a:prstGeom>
          <a:noFill/>
        </p:spPr>
        <p:txBody>
          <a:bodyPr wrap="square" rtlCol="0">
            <a:spAutoFit/>
          </a:bodyPr>
          <a:lstStyle/>
          <a:p>
            <a:r>
              <a:rPr lang="en-US" sz="1600" dirty="0"/>
              <a:t>1. Science Score with cost</a:t>
            </a:r>
          </a:p>
        </p:txBody>
      </p:sp>
      <p:sp>
        <p:nvSpPr>
          <p:cNvPr id="15" name="TextBox 14"/>
          <p:cNvSpPr txBox="1"/>
          <p:nvPr/>
        </p:nvSpPr>
        <p:spPr>
          <a:xfrm>
            <a:off x="2596897" y="1602035"/>
            <a:ext cx="1989297" cy="1569660"/>
          </a:xfrm>
          <a:prstGeom prst="rect">
            <a:avLst/>
          </a:prstGeom>
          <a:noFill/>
        </p:spPr>
        <p:txBody>
          <a:bodyPr wrap="square" rtlCol="0">
            <a:spAutoFit/>
          </a:bodyPr>
          <a:lstStyle/>
          <a:p>
            <a:r>
              <a:rPr lang="en-US" sz="1600" dirty="0"/>
              <a:t>2. Low Permutation (LP) Lite option costs for selective instrument defined as no On-Board Calibration)</a:t>
            </a:r>
          </a:p>
        </p:txBody>
      </p:sp>
      <p:sp>
        <p:nvSpPr>
          <p:cNvPr id="16" name="TextBox 15"/>
          <p:cNvSpPr txBox="1"/>
          <p:nvPr/>
        </p:nvSpPr>
        <p:spPr>
          <a:xfrm>
            <a:off x="4586195" y="1530967"/>
            <a:ext cx="1571254" cy="1815882"/>
          </a:xfrm>
          <a:prstGeom prst="rect">
            <a:avLst/>
          </a:prstGeom>
          <a:noFill/>
        </p:spPr>
        <p:txBody>
          <a:bodyPr wrap="square" rtlCol="0">
            <a:spAutoFit/>
          </a:bodyPr>
          <a:lstStyle/>
          <a:p>
            <a:r>
              <a:rPr lang="en-US" sz="1600" dirty="0"/>
              <a:t>3. Low Permutation (LP) heavy option costs for instruments with On-Board Calibration.</a:t>
            </a:r>
          </a:p>
        </p:txBody>
      </p:sp>
      <p:sp>
        <p:nvSpPr>
          <p:cNvPr id="17" name="TextBox 16"/>
          <p:cNvSpPr txBox="1"/>
          <p:nvPr/>
        </p:nvSpPr>
        <p:spPr>
          <a:xfrm>
            <a:off x="6309849" y="2387538"/>
            <a:ext cx="3223618" cy="830997"/>
          </a:xfrm>
          <a:prstGeom prst="rect">
            <a:avLst/>
          </a:prstGeom>
          <a:noFill/>
        </p:spPr>
        <p:txBody>
          <a:bodyPr wrap="square" rtlCol="0">
            <a:spAutoFit/>
          </a:bodyPr>
          <a:lstStyle/>
          <a:p>
            <a:r>
              <a:rPr lang="en-US" sz="1600" dirty="0"/>
              <a:t>4 &amp; 5. Cost table that captures instrument costs + cumulative RE costs</a:t>
            </a:r>
          </a:p>
        </p:txBody>
      </p:sp>
      <p:sp>
        <p:nvSpPr>
          <p:cNvPr id="18" name="TextBox 17"/>
          <p:cNvSpPr txBox="1"/>
          <p:nvPr/>
        </p:nvSpPr>
        <p:spPr>
          <a:xfrm>
            <a:off x="9792706" y="1902191"/>
            <a:ext cx="1571254" cy="1323439"/>
          </a:xfrm>
          <a:prstGeom prst="rect">
            <a:avLst/>
          </a:prstGeom>
          <a:noFill/>
        </p:spPr>
        <p:txBody>
          <a:bodyPr wrap="square" rtlCol="0">
            <a:spAutoFit/>
          </a:bodyPr>
          <a:lstStyle/>
          <a:p>
            <a:r>
              <a:rPr lang="en-US" sz="1600" dirty="0"/>
              <a:t>6. Easy viewing of Architecture Designation for each Instrument type</a:t>
            </a:r>
          </a:p>
        </p:txBody>
      </p:sp>
      <p:pic>
        <p:nvPicPr>
          <p:cNvPr id="20" name="Picture 19"/>
          <p:cNvPicPr>
            <a:picLocks noChangeAspect="1"/>
          </p:cNvPicPr>
          <p:nvPr/>
        </p:nvPicPr>
        <p:blipFill rotWithShape="1">
          <a:blip r:embed="rId10"/>
          <a:srcRect l="15760" t="39499"/>
          <a:stretch/>
        </p:blipFill>
        <p:spPr>
          <a:xfrm>
            <a:off x="2573550" y="3767800"/>
            <a:ext cx="1237913" cy="1226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Footer Placeholder 9">
            <a:extLst>
              <a:ext uri="{FF2B5EF4-FFF2-40B4-BE49-F238E27FC236}">
                <a16:creationId xmlns:a16="http://schemas.microsoft.com/office/drawing/2014/main" id="{E1EA32D1-6349-8248-93FC-592D76CAFEB7}"/>
              </a:ext>
            </a:extLst>
          </p:cNvPr>
          <p:cNvSpPr txBox="1">
            <a:spLocks/>
          </p:cNvSpPr>
          <p:nvPr/>
        </p:nvSpPr>
        <p:spPr>
          <a:xfrm>
            <a:off x="4038600" y="6565649"/>
            <a:ext cx="4114800" cy="36512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400"/>
              </a:spcBef>
              <a:buFont typeface="Arial" charset="0"/>
              <a:buNone/>
              <a:defRPr sz="1900" kern="1200" baseline="0">
                <a:solidFill>
                  <a:schemeClr val="accent1">
                    <a:lumMod val="50000"/>
                  </a:schemeClr>
                </a:solidFill>
                <a:latin typeface="+mn-lt"/>
                <a:ea typeface="+mn-ea"/>
                <a:cs typeface="+mn-cs"/>
              </a:defRPr>
            </a:lvl1pPr>
            <a:lvl2pPr marL="455979"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2pPr>
            <a:lvl3pPr marL="912088"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3pPr>
            <a:lvl4pPr marL="1368132"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4pPr>
            <a:lvl5pPr marL="1824176"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Pre-decisional - For Discussion Purposes Only</a:t>
            </a:r>
          </a:p>
        </p:txBody>
      </p:sp>
      <p:sp>
        <p:nvSpPr>
          <p:cNvPr id="22" name="Slide Number Placeholder 2"/>
          <p:cNvSpPr txBox="1">
            <a:spLocks/>
          </p:cNvSpPr>
          <p:nvPr/>
        </p:nvSpPr>
        <p:spPr>
          <a:xfrm>
            <a:off x="9431146" y="6565369"/>
            <a:ext cx="2743200" cy="365125"/>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a:fld id="{786A64DB-DBB3-CA48-993E-0DE1651AF3A6}" type="slidenum">
              <a:rPr lang="en-US" sz="1200" smtClean="0"/>
              <a:pPr algn="r"/>
              <a:t>20</a:t>
            </a:fld>
            <a:endParaRPr lang="en-US" sz="1200" dirty="0"/>
          </a:p>
        </p:txBody>
      </p:sp>
    </p:spTree>
    <p:extLst>
      <p:ext uri="{BB962C8B-B14F-4D97-AF65-F5344CB8AC3E}">
        <p14:creationId xmlns:p14="http://schemas.microsoft.com/office/powerpoint/2010/main" val="772817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032000" y="71511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10439296" y="3243612"/>
            <a:ext cx="1064713" cy="400110"/>
          </a:xfrm>
          <a:prstGeom prst="rect">
            <a:avLst/>
          </a:prstGeom>
          <a:noFill/>
        </p:spPr>
        <p:txBody>
          <a:bodyPr wrap="square" rtlCol="0">
            <a:spAutoFit/>
          </a:bodyPr>
          <a:lstStyle/>
          <a:p>
            <a:r>
              <a:rPr lang="en-US" sz="2000" b="1" dirty="0">
                <a:solidFill>
                  <a:srgbClr val="00B050"/>
                </a:solidFill>
              </a:rPr>
              <a:t>Phase 3</a:t>
            </a:r>
          </a:p>
        </p:txBody>
      </p:sp>
      <p:sp>
        <p:nvSpPr>
          <p:cNvPr id="14" name="TextBox 13"/>
          <p:cNvSpPr txBox="1"/>
          <p:nvPr/>
        </p:nvSpPr>
        <p:spPr>
          <a:xfrm>
            <a:off x="3316676" y="969887"/>
            <a:ext cx="1064713" cy="384721"/>
          </a:xfrm>
          <a:prstGeom prst="rect">
            <a:avLst/>
          </a:prstGeom>
          <a:noFill/>
        </p:spPr>
        <p:txBody>
          <a:bodyPr wrap="square" rtlCol="0">
            <a:spAutoFit/>
          </a:bodyPr>
          <a:lstStyle/>
          <a:p>
            <a:r>
              <a:rPr lang="en-US" dirty="0"/>
              <a:t>100s</a:t>
            </a:r>
          </a:p>
        </p:txBody>
      </p:sp>
      <p:sp>
        <p:nvSpPr>
          <p:cNvPr id="15" name="TextBox 14"/>
          <p:cNvSpPr txBox="1"/>
          <p:nvPr/>
        </p:nvSpPr>
        <p:spPr>
          <a:xfrm>
            <a:off x="5800593" y="1781806"/>
            <a:ext cx="1064713" cy="384721"/>
          </a:xfrm>
          <a:prstGeom prst="rect">
            <a:avLst/>
          </a:prstGeom>
          <a:noFill/>
        </p:spPr>
        <p:txBody>
          <a:bodyPr wrap="square" rtlCol="0">
            <a:spAutoFit/>
          </a:bodyPr>
          <a:lstStyle/>
          <a:p>
            <a:r>
              <a:rPr lang="en-US" dirty="0"/>
              <a:t>10s</a:t>
            </a:r>
          </a:p>
        </p:txBody>
      </p:sp>
      <p:sp>
        <p:nvSpPr>
          <p:cNvPr id="16" name="TextBox 15"/>
          <p:cNvSpPr txBox="1"/>
          <p:nvPr/>
        </p:nvSpPr>
        <p:spPr>
          <a:xfrm>
            <a:off x="8639923" y="2354785"/>
            <a:ext cx="1064713" cy="384721"/>
          </a:xfrm>
          <a:prstGeom prst="rect">
            <a:avLst/>
          </a:prstGeom>
          <a:noFill/>
        </p:spPr>
        <p:txBody>
          <a:bodyPr wrap="square" rtlCol="0">
            <a:spAutoFit/>
          </a:bodyPr>
          <a:lstStyle/>
          <a:p>
            <a:r>
              <a:rPr lang="en-US" dirty="0"/>
              <a:t>few</a:t>
            </a:r>
          </a:p>
        </p:txBody>
      </p:sp>
      <p:sp>
        <p:nvSpPr>
          <p:cNvPr id="17" name="TextBox 16"/>
          <p:cNvSpPr txBox="1"/>
          <p:nvPr/>
        </p:nvSpPr>
        <p:spPr>
          <a:xfrm>
            <a:off x="632454" y="3243612"/>
            <a:ext cx="1064713" cy="400110"/>
          </a:xfrm>
          <a:prstGeom prst="rect">
            <a:avLst/>
          </a:prstGeom>
          <a:noFill/>
        </p:spPr>
        <p:txBody>
          <a:bodyPr wrap="square" rtlCol="0">
            <a:spAutoFit/>
          </a:bodyPr>
          <a:lstStyle/>
          <a:p>
            <a:r>
              <a:rPr lang="en-US" sz="2000" b="1" dirty="0">
                <a:solidFill>
                  <a:srgbClr val="00B050"/>
                </a:solidFill>
              </a:rPr>
              <a:t>Phase 1</a:t>
            </a:r>
          </a:p>
        </p:txBody>
      </p:sp>
      <p:sp>
        <p:nvSpPr>
          <p:cNvPr id="18" name="Rectangle 2"/>
          <p:cNvSpPr txBox="1">
            <a:spLocks noChangeArrowheads="1"/>
          </p:cNvSpPr>
          <p:nvPr/>
        </p:nvSpPr>
        <p:spPr bwMode="auto">
          <a:xfrm>
            <a:off x="2032000" y="16802"/>
            <a:ext cx="8128000" cy="85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909638"/>
            <a:r>
              <a:rPr lang="en-US" dirty="0">
                <a:latin typeface="Arial" charset="0"/>
              </a:rPr>
              <a:t>Funnel - from “Many” to “Few”</a:t>
            </a:r>
          </a:p>
        </p:txBody>
      </p:sp>
      <p:sp>
        <p:nvSpPr>
          <p:cNvPr id="2" name="Rectangle 1"/>
          <p:cNvSpPr/>
          <p:nvPr/>
        </p:nvSpPr>
        <p:spPr>
          <a:xfrm>
            <a:off x="6237534" y="5932495"/>
            <a:ext cx="4804777" cy="384721"/>
          </a:xfrm>
          <a:prstGeom prst="rect">
            <a:avLst/>
          </a:prstGeom>
          <a:noFill/>
        </p:spPr>
        <p:txBody>
          <a:bodyPr wrap="none" lIns="91440" tIns="45720" rIns="91440" bIns="45720">
            <a:spAutoFit/>
          </a:bodyPr>
          <a:lstStyle/>
          <a:p>
            <a:pPr algn="ctr"/>
            <a:r>
              <a:rPr lang="en-US" b="1" cap="none" spc="50" dirty="0">
                <a:ln w="9525" cmpd="sng">
                  <a:noFill/>
                  <a:prstDash val="solid"/>
                </a:ln>
                <a:solidFill>
                  <a:schemeClr val="accent1"/>
                </a:solidFill>
                <a:effectLst/>
              </a:rPr>
              <a:t>Number of Observing System Architectures</a:t>
            </a:r>
          </a:p>
        </p:txBody>
      </p:sp>
      <p:grpSp>
        <p:nvGrpSpPr>
          <p:cNvPr id="21" name="Group 20"/>
          <p:cNvGrpSpPr/>
          <p:nvPr/>
        </p:nvGrpSpPr>
        <p:grpSpPr>
          <a:xfrm>
            <a:off x="9363173" y="3808601"/>
            <a:ext cx="1445047" cy="1445047"/>
            <a:chOff x="6227587" y="4925"/>
            <a:chExt cx="1445047" cy="1445047"/>
          </a:xfrm>
        </p:grpSpPr>
        <p:sp>
          <p:nvSpPr>
            <p:cNvPr id="22" name="Oval 21"/>
            <p:cNvSpPr/>
            <p:nvPr/>
          </p:nvSpPr>
          <p:spPr>
            <a:xfrm>
              <a:off x="6227587" y="4925"/>
              <a:ext cx="1445047" cy="14450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4"/>
            <p:cNvSpPr txBox="1"/>
            <p:nvPr/>
          </p:nvSpPr>
          <p:spPr>
            <a:xfrm>
              <a:off x="6439209" y="216547"/>
              <a:ext cx="1021803" cy="1021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Jun-Jul 2020</a:t>
              </a:r>
            </a:p>
          </p:txBody>
        </p:sp>
      </p:grpSp>
      <p:grpSp>
        <p:nvGrpSpPr>
          <p:cNvPr id="24" name="Group 23"/>
          <p:cNvGrpSpPr/>
          <p:nvPr/>
        </p:nvGrpSpPr>
        <p:grpSpPr>
          <a:xfrm>
            <a:off x="6556283" y="4319502"/>
            <a:ext cx="1445047" cy="1445047"/>
            <a:chOff x="6227587" y="4925"/>
            <a:chExt cx="1445047" cy="1445047"/>
          </a:xfrm>
        </p:grpSpPr>
        <p:sp>
          <p:nvSpPr>
            <p:cNvPr id="25" name="Oval 24"/>
            <p:cNvSpPr/>
            <p:nvPr/>
          </p:nvSpPr>
          <p:spPr>
            <a:xfrm>
              <a:off x="6227587" y="4925"/>
              <a:ext cx="1445047" cy="14450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4"/>
            <p:cNvSpPr txBox="1"/>
            <p:nvPr/>
          </p:nvSpPr>
          <p:spPr>
            <a:xfrm>
              <a:off x="6439209" y="216547"/>
              <a:ext cx="1021803" cy="1021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dirty="0"/>
                <a:t>Mar</a:t>
              </a:r>
              <a:r>
                <a:rPr lang="en-US" sz="1800" b="1" kern="1200" dirty="0"/>
                <a:t>-May 2020</a:t>
              </a:r>
            </a:p>
          </p:txBody>
        </p:sp>
      </p:grpSp>
      <p:grpSp>
        <p:nvGrpSpPr>
          <p:cNvPr id="27" name="Group 26"/>
          <p:cNvGrpSpPr/>
          <p:nvPr/>
        </p:nvGrpSpPr>
        <p:grpSpPr>
          <a:xfrm>
            <a:off x="3658865" y="4965180"/>
            <a:ext cx="1445047" cy="1445047"/>
            <a:chOff x="6227587" y="4925"/>
            <a:chExt cx="1445047" cy="1445047"/>
          </a:xfrm>
        </p:grpSpPr>
        <p:sp>
          <p:nvSpPr>
            <p:cNvPr id="28" name="Oval 27"/>
            <p:cNvSpPr/>
            <p:nvPr/>
          </p:nvSpPr>
          <p:spPr>
            <a:xfrm>
              <a:off x="6227587" y="4925"/>
              <a:ext cx="1445047" cy="14450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4"/>
            <p:cNvSpPr txBox="1"/>
            <p:nvPr/>
          </p:nvSpPr>
          <p:spPr>
            <a:xfrm>
              <a:off x="6439209" y="216547"/>
              <a:ext cx="1021803" cy="1021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dirty="0"/>
                <a:t>Jan-Feb </a:t>
              </a:r>
              <a:r>
                <a:rPr lang="en-US" sz="1800" b="1" kern="1200" dirty="0"/>
                <a:t>2020</a:t>
              </a:r>
            </a:p>
          </p:txBody>
        </p:sp>
      </p:grpSp>
      <p:sp>
        <p:nvSpPr>
          <p:cNvPr id="30" name="Rectangle 29"/>
          <p:cNvSpPr/>
          <p:nvPr/>
        </p:nvSpPr>
        <p:spPr>
          <a:xfrm>
            <a:off x="4684112" y="1080865"/>
            <a:ext cx="2619307" cy="1077218"/>
          </a:xfrm>
          <a:prstGeom prst="rect">
            <a:avLst/>
          </a:prstGeom>
        </p:spPr>
        <p:txBody>
          <a:bodyPr wrap="none">
            <a:spAutoFit/>
          </a:bodyPr>
          <a:lstStyle/>
          <a:p>
            <a:pPr marL="457200" lvl="1"/>
            <a:r>
              <a:rPr lang="en-US" sz="1600" b="1" dirty="0">
                <a:solidFill>
                  <a:srgbClr val="00B050"/>
                </a:solidFill>
              </a:rPr>
              <a:t>Filter – Cost &amp; Value</a:t>
            </a:r>
          </a:p>
          <a:p>
            <a:pPr marL="457200" lvl="1"/>
            <a:r>
              <a:rPr lang="en-US" sz="1600" b="1" dirty="0">
                <a:solidFill>
                  <a:srgbClr val="00B050"/>
                </a:solidFill>
              </a:rPr>
              <a:t>Filter – Instrument Risk</a:t>
            </a:r>
          </a:p>
          <a:p>
            <a:pPr marL="457200" lvl="1"/>
            <a:endParaRPr lang="en-US" sz="1600" b="1" dirty="0">
              <a:solidFill>
                <a:srgbClr val="00B050"/>
              </a:solidFill>
            </a:endParaRPr>
          </a:p>
          <a:p>
            <a:pPr marL="457200" lvl="1"/>
            <a:endParaRPr lang="en-US" sz="1600" b="1" dirty="0">
              <a:solidFill>
                <a:srgbClr val="00B050"/>
              </a:solidFill>
            </a:endParaRPr>
          </a:p>
        </p:txBody>
      </p:sp>
      <p:sp>
        <p:nvSpPr>
          <p:cNvPr id="31" name="Rectangle 30"/>
          <p:cNvSpPr/>
          <p:nvPr/>
        </p:nvSpPr>
        <p:spPr>
          <a:xfrm>
            <a:off x="7422047" y="1478759"/>
            <a:ext cx="3245953" cy="1323439"/>
          </a:xfrm>
          <a:prstGeom prst="rect">
            <a:avLst/>
          </a:prstGeom>
        </p:spPr>
        <p:txBody>
          <a:bodyPr wrap="none">
            <a:spAutoFit/>
          </a:bodyPr>
          <a:lstStyle/>
          <a:p>
            <a:pPr marL="457200" lvl="1"/>
            <a:r>
              <a:rPr lang="en-US" sz="1600" b="1" dirty="0">
                <a:solidFill>
                  <a:srgbClr val="00B050"/>
                </a:solidFill>
              </a:rPr>
              <a:t>Programmatic Scenarios</a:t>
            </a:r>
          </a:p>
          <a:p>
            <a:pPr marL="457200" lvl="1"/>
            <a:r>
              <a:rPr lang="en-US" sz="1600" b="1" dirty="0">
                <a:solidFill>
                  <a:srgbClr val="00B050"/>
                </a:solidFill>
              </a:rPr>
              <a:t>Concept Design Center Studies</a:t>
            </a:r>
          </a:p>
          <a:p>
            <a:pPr marL="457200" lvl="1"/>
            <a:r>
              <a:rPr lang="en-US" sz="1600" b="1" dirty="0">
                <a:solidFill>
                  <a:srgbClr val="00B050"/>
                </a:solidFill>
              </a:rPr>
              <a:t>Independent Assessment</a:t>
            </a:r>
          </a:p>
          <a:p>
            <a:pPr marL="457200" lvl="1"/>
            <a:endParaRPr lang="en-US" sz="1600" b="1" dirty="0">
              <a:solidFill>
                <a:srgbClr val="00B050"/>
              </a:solidFill>
            </a:endParaRPr>
          </a:p>
          <a:p>
            <a:pPr marL="457200" lvl="1"/>
            <a:endParaRPr lang="en-US" sz="1600" b="1" dirty="0">
              <a:solidFill>
                <a:srgbClr val="00B050"/>
              </a:solidFill>
            </a:endParaRPr>
          </a:p>
        </p:txBody>
      </p:sp>
      <p:sp>
        <p:nvSpPr>
          <p:cNvPr id="33" name="Footer Placeholder 9">
            <a:extLst>
              <a:ext uri="{FF2B5EF4-FFF2-40B4-BE49-F238E27FC236}">
                <a16:creationId xmlns:a16="http://schemas.microsoft.com/office/drawing/2014/main" id="{E1EA32D1-6349-8248-93FC-592D76CAFEB7}"/>
              </a:ext>
            </a:extLst>
          </p:cNvPr>
          <p:cNvSpPr txBox="1">
            <a:spLocks/>
          </p:cNvSpPr>
          <p:nvPr/>
        </p:nvSpPr>
        <p:spPr>
          <a:xfrm>
            <a:off x="3826603" y="6565030"/>
            <a:ext cx="4114800" cy="36512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400"/>
              </a:spcBef>
              <a:buFont typeface="Arial" charset="0"/>
              <a:buNone/>
              <a:defRPr sz="1900" kern="1200" baseline="0">
                <a:solidFill>
                  <a:schemeClr val="accent1">
                    <a:lumMod val="50000"/>
                  </a:schemeClr>
                </a:solidFill>
                <a:latin typeface="+mn-lt"/>
                <a:ea typeface="+mn-ea"/>
                <a:cs typeface="+mn-cs"/>
              </a:defRPr>
            </a:lvl1pPr>
            <a:lvl2pPr marL="455979"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2pPr>
            <a:lvl3pPr marL="912088"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3pPr>
            <a:lvl4pPr marL="1368132"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4pPr>
            <a:lvl5pPr marL="1824176"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Pre-decisional - For Discussion Purposes Only</a:t>
            </a:r>
          </a:p>
        </p:txBody>
      </p:sp>
      <p:sp>
        <p:nvSpPr>
          <p:cNvPr id="34" name="Slide Number Placeholder 2"/>
          <p:cNvSpPr txBox="1">
            <a:spLocks/>
          </p:cNvSpPr>
          <p:nvPr/>
        </p:nvSpPr>
        <p:spPr>
          <a:xfrm>
            <a:off x="9436620" y="6575198"/>
            <a:ext cx="2743200" cy="365125"/>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a:fld id="{786A64DB-DBB3-CA48-993E-0DE1651AF3A6}" type="slidenum">
              <a:rPr lang="en-US" sz="1200" smtClean="0"/>
              <a:pPr algn="r"/>
              <a:t>21</a:t>
            </a:fld>
            <a:endParaRPr lang="en-US" sz="1200" dirty="0"/>
          </a:p>
        </p:txBody>
      </p:sp>
      <p:grpSp>
        <p:nvGrpSpPr>
          <p:cNvPr id="32" name="Group 31">
            <a:extLst>
              <a:ext uri="{FF2B5EF4-FFF2-40B4-BE49-F238E27FC236}">
                <a16:creationId xmlns:a16="http://schemas.microsoft.com/office/drawing/2014/main" id="{A6FA6487-C767-4D0C-9F38-9AB873BBA842}"/>
              </a:ext>
            </a:extLst>
          </p:cNvPr>
          <p:cNvGrpSpPr/>
          <p:nvPr/>
        </p:nvGrpSpPr>
        <p:grpSpPr>
          <a:xfrm>
            <a:off x="841938" y="5420359"/>
            <a:ext cx="1445047" cy="1445047"/>
            <a:chOff x="6227587" y="4925"/>
            <a:chExt cx="1445047" cy="1445047"/>
          </a:xfrm>
        </p:grpSpPr>
        <p:sp>
          <p:nvSpPr>
            <p:cNvPr id="35" name="Oval 34">
              <a:extLst>
                <a:ext uri="{FF2B5EF4-FFF2-40B4-BE49-F238E27FC236}">
                  <a16:creationId xmlns:a16="http://schemas.microsoft.com/office/drawing/2014/main" id="{3F19580E-5B03-4615-B0F7-1EE0A0EDF64B}"/>
                </a:ext>
              </a:extLst>
            </p:cNvPr>
            <p:cNvSpPr/>
            <p:nvPr/>
          </p:nvSpPr>
          <p:spPr>
            <a:xfrm>
              <a:off x="6227587" y="4925"/>
              <a:ext cx="1445047" cy="14450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Oval 4">
              <a:extLst>
                <a:ext uri="{FF2B5EF4-FFF2-40B4-BE49-F238E27FC236}">
                  <a16:creationId xmlns:a16="http://schemas.microsoft.com/office/drawing/2014/main" id="{96A17CE7-7D18-4FB2-954D-D0304598AB07}"/>
                </a:ext>
              </a:extLst>
            </p:cNvPr>
            <p:cNvSpPr txBox="1"/>
            <p:nvPr/>
          </p:nvSpPr>
          <p:spPr>
            <a:xfrm>
              <a:off x="6439209" y="216547"/>
              <a:ext cx="1021803" cy="1021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dirty="0"/>
                <a:t>Oct </a:t>
              </a:r>
              <a:r>
                <a:rPr lang="en-US" sz="1800" b="1" kern="1200" dirty="0"/>
                <a:t>2019</a:t>
              </a:r>
            </a:p>
          </p:txBody>
        </p:sp>
      </p:grpSp>
    </p:spTree>
    <p:extLst>
      <p:ext uri="{BB962C8B-B14F-4D97-AF65-F5344CB8AC3E}">
        <p14:creationId xmlns:p14="http://schemas.microsoft.com/office/powerpoint/2010/main" val="258744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AA304D-A6FF-4C9A-9422-8325D5D44C92}"/>
              </a:ext>
            </a:extLst>
          </p:cNvPr>
          <p:cNvSpPr>
            <a:spLocks noGrp="1"/>
          </p:cNvSpPr>
          <p:nvPr>
            <p:ph type="title"/>
          </p:nvPr>
        </p:nvSpPr>
        <p:spPr>
          <a:xfrm>
            <a:off x="838200" y="552368"/>
            <a:ext cx="10515600" cy="646327"/>
          </a:xfrm>
        </p:spPr>
        <p:txBody>
          <a:bodyPr/>
          <a:lstStyle/>
          <a:p>
            <a:r>
              <a:rPr lang="en-US" dirty="0"/>
              <a:t>Updated Assessment Approach – Design Sessions</a:t>
            </a:r>
          </a:p>
        </p:txBody>
      </p:sp>
      <p:sp>
        <p:nvSpPr>
          <p:cNvPr id="2" name="Slide Number Placeholder 1">
            <a:extLst>
              <a:ext uri="{FF2B5EF4-FFF2-40B4-BE49-F238E27FC236}">
                <a16:creationId xmlns:a16="http://schemas.microsoft.com/office/drawing/2014/main" id="{6C764613-E979-4037-BF42-006FC42E60A3}"/>
              </a:ext>
            </a:extLst>
          </p:cNvPr>
          <p:cNvSpPr>
            <a:spLocks noGrp="1"/>
          </p:cNvSpPr>
          <p:nvPr>
            <p:ph type="sldNum" sz="quarter" idx="12"/>
          </p:nvPr>
        </p:nvSpPr>
        <p:spPr/>
        <p:txBody>
          <a:bodyPr/>
          <a:lstStyle/>
          <a:p>
            <a:fld id="{E720A64F-9E5C-1646-AB06-8616E2998AAE}" type="slidenum">
              <a:rPr lang="en-US" smtClean="0"/>
              <a:t>22</a:t>
            </a:fld>
            <a:endParaRPr lang="en-US"/>
          </a:p>
        </p:txBody>
      </p:sp>
      <p:sp>
        <p:nvSpPr>
          <p:cNvPr id="4" name="Content Placeholder 3">
            <a:extLst>
              <a:ext uri="{FF2B5EF4-FFF2-40B4-BE49-F238E27FC236}">
                <a16:creationId xmlns:a16="http://schemas.microsoft.com/office/drawing/2014/main" id="{08CDD4DF-503E-4880-8ECD-792475177BA4}"/>
              </a:ext>
            </a:extLst>
          </p:cNvPr>
          <p:cNvSpPr>
            <a:spLocks noGrp="1"/>
          </p:cNvSpPr>
          <p:nvPr>
            <p:ph idx="1"/>
          </p:nvPr>
        </p:nvSpPr>
        <p:spPr>
          <a:xfrm>
            <a:off x="838200" y="1641209"/>
            <a:ext cx="10515600" cy="4351339"/>
          </a:xfrm>
        </p:spPr>
        <p:txBody>
          <a:bodyPr/>
          <a:lstStyle/>
          <a:p>
            <a:r>
              <a:rPr lang="en-US" sz="2600" dirty="0">
                <a:solidFill>
                  <a:schemeClr val="tx2"/>
                </a:solidFill>
                <a:latin typeface="Arial Narrow" panose="020B0606020202030204" pitchFamily="34" charset="0"/>
                <a:cs typeface="Arial"/>
              </a:rPr>
              <a:t>Identified in Phase 2 that promising architectures shared specific elements (e.g. TIR </a:t>
            </a:r>
            <a:r>
              <a:rPr lang="en-US" sz="2600" dirty="0" err="1">
                <a:solidFill>
                  <a:schemeClr val="tx2"/>
                </a:solidFill>
                <a:latin typeface="Arial Narrow" panose="020B0606020202030204" pitchFamily="34" charset="0"/>
                <a:cs typeface="Arial"/>
              </a:rPr>
              <a:t>freeflyer</a:t>
            </a:r>
            <a:r>
              <a:rPr lang="en-US" sz="2600" dirty="0">
                <a:solidFill>
                  <a:schemeClr val="tx2"/>
                </a:solidFill>
                <a:latin typeface="Arial Narrow" panose="020B0606020202030204" pitchFamily="34" charset="0"/>
                <a:cs typeface="Arial"/>
              </a:rPr>
              <a:t>, constellation of VSWIRs)</a:t>
            </a:r>
          </a:p>
          <a:p>
            <a:pPr lvl="1"/>
            <a:r>
              <a:rPr lang="en-US" sz="2200" dirty="0">
                <a:solidFill>
                  <a:schemeClr val="tx2"/>
                </a:solidFill>
                <a:latin typeface="Arial Narrow" panose="020B0606020202030204" pitchFamily="34" charset="0"/>
                <a:cs typeface="Arial"/>
              </a:rPr>
              <a:t>Top 25 options can be constructed from 7 architecture elements</a:t>
            </a:r>
          </a:p>
          <a:p>
            <a:r>
              <a:rPr lang="en-US" sz="2600" dirty="0">
                <a:solidFill>
                  <a:schemeClr val="tx2"/>
                </a:solidFill>
                <a:latin typeface="Arial Narrow" panose="020B0606020202030204" pitchFamily="34" charset="0"/>
                <a:cs typeface="Arial"/>
              </a:rPr>
              <a:t>Moved away from single architecture evaluation workshop originally envisioned during study phase 1</a:t>
            </a:r>
          </a:p>
          <a:p>
            <a:r>
              <a:rPr lang="en-US" sz="2600" dirty="0">
                <a:solidFill>
                  <a:schemeClr val="tx2"/>
                </a:solidFill>
                <a:latin typeface="Arial Narrow" panose="020B0606020202030204" pitchFamily="34" charset="0"/>
                <a:cs typeface="Arial"/>
              </a:rPr>
              <a:t>Instead, leveraging multi-center nature of the team to schedule design sessions to mature and refine estimates for specific elements</a:t>
            </a:r>
          </a:p>
          <a:p>
            <a:pPr lvl="1"/>
            <a:r>
              <a:rPr lang="en-US" sz="2200" dirty="0">
                <a:solidFill>
                  <a:schemeClr val="tx2"/>
                </a:solidFill>
                <a:latin typeface="Arial Narrow" panose="020B0606020202030204" pitchFamily="34" charset="0"/>
                <a:cs typeface="Arial"/>
              </a:rPr>
              <a:t>Upcoming collaborative sessions at </a:t>
            </a:r>
            <a:r>
              <a:rPr lang="en-US" sz="2200" dirty="0" err="1">
                <a:solidFill>
                  <a:schemeClr val="tx2"/>
                </a:solidFill>
                <a:latin typeface="Arial Narrow" panose="020B0606020202030204" pitchFamily="34" charset="0"/>
                <a:cs typeface="Arial"/>
              </a:rPr>
              <a:t>LaRC</a:t>
            </a:r>
            <a:r>
              <a:rPr lang="en-US" sz="2200" dirty="0">
                <a:solidFill>
                  <a:schemeClr val="tx2"/>
                </a:solidFill>
                <a:latin typeface="Arial Narrow" panose="020B0606020202030204" pitchFamily="34" charset="0"/>
                <a:cs typeface="Arial"/>
              </a:rPr>
              <a:t> in March, JPL in April, GSFC in May, and offline study with ARC initiated</a:t>
            </a:r>
            <a:endParaRPr lang="en-US" sz="2600" dirty="0">
              <a:solidFill>
                <a:schemeClr val="tx2"/>
              </a:solidFill>
              <a:latin typeface="Arial Narrow" panose="020B0606020202030204" pitchFamily="34" charset="0"/>
              <a:cs typeface="Arial"/>
            </a:endParaRPr>
          </a:p>
          <a:p>
            <a:r>
              <a:rPr lang="en-US" sz="2600" dirty="0">
                <a:solidFill>
                  <a:schemeClr val="tx2"/>
                </a:solidFill>
                <a:latin typeface="Arial Narrow" panose="020B0606020202030204" pitchFamily="34" charset="0"/>
                <a:cs typeface="Arial"/>
              </a:rPr>
              <a:t>Architecture level estimates can be reconstructed using the elements</a:t>
            </a:r>
          </a:p>
          <a:p>
            <a:endParaRPr lang="en-US" sz="2600" dirty="0">
              <a:solidFill>
                <a:schemeClr val="tx2">
                  <a:lumMod val="50000"/>
                </a:schemeClr>
              </a:solidFill>
              <a:latin typeface="Arial"/>
              <a:cs typeface="Arial"/>
            </a:endParaRPr>
          </a:p>
          <a:p>
            <a:endParaRPr lang="en-US" dirty="0">
              <a:solidFill>
                <a:schemeClr val="tx2">
                  <a:lumMod val="50000"/>
                </a:schemeClr>
              </a:solidFill>
            </a:endParaRPr>
          </a:p>
          <a:p>
            <a:endParaRPr lang="en-US" dirty="0"/>
          </a:p>
        </p:txBody>
      </p:sp>
    </p:spTree>
    <p:extLst>
      <p:ext uri="{BB962C8B-B14F-4D97-AF65-F5344CB8AC3E}">
        <p14:creationId xmlns:p14="http://schemas.microsoft.com/office/powerpoint/2010/main" val="151202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002F9F-3547-4EF7-9552-9A035E4E3A1E}"/>
              </a:ext>
            </a:extLst>
          </p:cNvPr>
          <p:cNvSpPr>
            <a:spLocks noGrp="1"/>
          </p:cNvSpPr>
          <p:nvPr>
            <p:ph type="title"/>
          </p:nvPr>
        </p:nvSpPr>
        <p:spPr/>
        <p:txBody>
          <a:bodyPr/>
          <a:lstStyle/>
          <a:p>
            <a:r>
              <a:rPr lang="en-US" dirty="0"/>
              <a:t>Identifying Design Study Candidates (1 of 2)</a:t>
            </a:r>
          </a:p>
        </p:txBody>
      </p:sp>
      <p:sp>
        <p:nvSpPr>
          <p:cNvPr id="7" name="Content Placeholder 6">
            <a:extLst>
              <a:ext uri="{FF2B5EF4-FFF2-40B4-BE49-F238E27FC236}">
                <a16:creationId xmlns:a16="http://schemas.microsoft.com/office/drawing/2014/main" id="{F2BFC4D8-54BB-4225-9A07-321BE57DFAB3}"/>
              </a:ext>
            </a:extLst>
          </p:cNvPr>
          <p:cNvSpPr>
            <a:spLocks noGrp="1"/>
          </p:cNvSpPr>
          <p:nvPr>
            <p:ph idx="1"/>
          </p:nvPr>
        </p:nvSpPr>
        <p:spPr/>
        <p:txBody>
          <a:bodyPr>
            <a:normAutofit/>
          </a:bodyPr>
          <a:lstStyle/>
          <a:p>
            <a:r>
              <a:rPr lang="en-US" dirty="0"/>
              <a:t>Approximately 25 candidate architectures remain in the architecture trade space </a:t>
            </a:r>
          </a:p>
          <a:p>
            <a:pPr lvl="1"/>
            <a:r>
              <a:rPr lang="en-US" dirty="0"/>
              <a:t>Pruning based on initial architecture cost estimates and updates following the Team-I study incorporating Subject Matter Expert findings</a:t>
            </a:r>
          </a:p>
          <a:p>
            <a:r>
              <a:rPr lang="en-US" dirty="0"/>
              <a:t>Evaluating options for pruning based on science value thresholds</a:t>
            </a:r>
          </a:p>
          <a:p>
            <a:pPr lvl="1"/>
            <a:r>
              <a:rPr lang="en-US" dirty="0"/>
              <a:t>Science value scores for the remaining candidates range from 4.70 to 7.45 (max 8 possible)</a:t>
            </a:r>
          </a:p>
          <a:p>
            <a:pPr lvl="1"/>
            <a:r>
              <a:rPr lang="en-US" dirty="0"/>
              <a:t>&gt;15 candidates score greater than 6.5 </a:t>
            </a:r>
          </a:p>
          <a:p>
            <a:pPr lvl="1"/>
            <a:r>
              <a:rPr lang="en-US" dirty="0"/>
              <a:t>&gt;10 candidates score greater than 7.0</a:t>
            </a:r>
          </a:p>
        </p:txBody>
      </p:sp>
    </p:spTree>
    <p:extLst>
      <p:ext uri="{BB962C8B-B14F-4D97-AF65-F5344CB8AC3E}">
        <p14:creationId xmlns:p14="http://schemas.microsoft.com/office/powerpoint/2010/main" val="4219363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002F9F-3547-4EF7-9552-9A035E4E3A1E}"/>
              </a:ext>
            </a:extLst>
          </p:cNvPr>
          <p:cNvSpPr>
            <a:spLocks noGrp="1"/>
          </p:cNvSpPr>
          <p:nvPr>
            <p:ph type="title"/>
          </p:nvPr>
        </p:nvSpPr>
        <p:spPr/>
        <p:txBody>
          <a:bodyPr/>
          <a:lstStyle/>
          <a:p>
            <a:r>
              <a:rPr lang="en-US" dirty="0"/>
              <a:t>Identifying Design Study Candidates (2 of 2)</a:t>
            </a:r>
          </a:p>
        </p:txBody>
      </p:sp>
      <p:sp>
        <p:nvSpPr>
          <p:cNvPr id="7" name="Content Placeholder 6">
            <a:extLst>
              <a:ext uri="{FF2B5EF4-FFF2-40B4-BE49-F238E27FC236}">
                <a16:creationId xmlns:a16="http://schemas.microsoft.com/office/drawing/2014/main" id="{F2BFC4D8-54BB-4225-9A07-321BE57DFAB3}"/>
              </a:ext>
            </a:extLst>
          </p:cNvPr>
          <p:cNvSpPr>
            <a:spLocks noGrp="1"/>
          </p:cNvSpPr>
          <p:nvPr>
            <p:ph idx="1"/>
          </p:nvPr>
        </p:nvSpPr>
        <p:spPr/>
        <p:txBody>
          <a:bodyPr>
            <a:normAutofit fontScale="92500" lnSpcReduction="10000"/>
          </a:bodyPr>
          <a:lstStyle/>
          <a:p>
            <a:r>
              <a:rPr lang="en-US" dirty="0"/>
              <a:t>The remaining candidates can be decomposed into individual 7 architecture elements</a:t>
            </a:r>
          </a:p>
          <a:p>
            <a:pPr lvl="1"/>
            <a:r>
              <a:rPr lang="en-US" dirty="0"/>
              <a:t>Medium spacecraft with wide-swath VSWIR and W/P TIR</a:t>
            </a:r>
          </a:p>
          <a:p>
            <a:pPr lvl="1"/>
            <a:r>
              <a:rPr lang="en-US" dirty="0"/>
              <a:t>Medium spacecraft with wide-swath VSWIR and P/B TIR</a:t>
            </a:r>
          </a:p>
          <a:p>
            <a:pPr lvl="1"/>
            <a:r>
              <a:rPr lang="en-US" dirty="0"/>
              <a:t>Small spacecraft with wide-swath VSWIR</a:t>
            </a:r>
          </a:p>
          <a:p>
            <a:pPr lvl="1"/>
            <a:r>
              <a:rPr lang="en-US" dirty="0"/>
              <a:t>Small spacecraft with Whisk Push TIR</a:t>
            </a:r>
          </a:p>
          <a:p>
            <a:pPr lvl="1"/>
            <a:r>
              <a:rPr lang="en-US" dirty="0"/>
              <a:t>Small spacecraft with Push Broom TIR</a:t>
            </a:r>
          </a:p>
          <a:p>
            <a:pPr lvl="1"/>
            <a:r>
              <a:rPr lang="en-US" dirty="0"/>
              <a:t>Constellation spacecraft with bolometer</a:t>
            </a:r>
          </a:p>
          <a:p>
            <a:pPr lvl="1"/>
            <a:r>
              <a:rPr lang="en-US" dirty="0"/>
              <a:t>Constellation spacecraft with narrow-swath VSWIR</a:t>
            </a:r>
          </a:p>
          <a:p>
            <a:r>
              <a:rPr lang="en-US" dirty="0"/>
              <a:t>The architecture elements will be used as the basis for design studies and then the results for each element will be combined to rebuild the candidate architectures</a:t>
            </a:r>
          </a:p>
          <a:p>
            <a:pPr lvl="1"/>
            <a:r>
              <a:rPr lang="en-US" dirty="0"/>
              <a:t>Updated and refined estimates for cost effectiveness</a:t>
            </a:r>
          </a:p>
        </p:txBody>
      </p:sp>
    </p:spTree>
    <p:extLst>
      <p:ext uri="{BB962C8B-B14F-4D97-AF65-F5344CB8AC3E}">
        <p14:creationId xmlns:p14="http://schemas.microsoft.com/office/powerpoint/2010/main" val="3696257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FBC02-AF80-E444-9AEB-07DB4B92DF50}"/>
              </a:ext>
            </a:extLst>
          </p:cNvPr>
          <p:cNvSpPr>
            <a:spLocks noGrp="1"/>
          </p:cNvSpPr>
          <p:nvPr>
            <p:ph type="title"/>
          </p:nvPr>
        </p:nvSpPr>
        <p:spPr>
          <a:xfrm>
            <a:off x="749205" y="125428"/>
            <a:ext cx="10515600" cy="824229"/>
          </a:xfrm>
        </p:spPr>
        <p:txBody>
          <a:bodyPr>
            <a:noAutofit/>
          </a:bodyPr>
          <a:lstStyle/>
          <a:p>
            <a:r>
              <a:rPr lang="en-US" b="1" dirty="0">
                <a:latin typeface="+mn-lt"/>
              </a:rPr>
              <a:t>Information Used for Evaluation</a:t>
            </a:r>
          </a:p>
        </p:txBody>
      </p:sp>
      <p:sp>
        <p:nvSpPr>
          <p:cNvPr id="6" name="Content Placeholder 2">
            <a:extLst>
              <a:ext uri="{FF2B5EF4-FFF2-40B4-BE49-F238E27FC236}">
                <a16:creationId xmlns:a16="http://schemas.microsoft.com/office/drawing/2014/main" id="{101A2F4A-E288-EE4F-8F9D-51E967934A06}"/>
              </a:ext>
            </a:extLst>
          </p:cNvPr>
          <p:cNvSpPr txBox="1">
            <a:spLocks/>
          </p:cNvSpPr>
          <p:nvPr/>
        </p:nvSpPr>
        <p:spPr>
          <a:xfrm>
            <a:off x="749205" y="990600"/>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a:cs typeface="Arial"/>
              </a:rPr>
              <a:t>Architecture description and high-level technical specifications</a:t>
            </a:r>
          </a:p>
          <a:p>
            <a:r>
              <a:rPr lang="en-US" sz="2400" dirty="0">
                <a:latin typeface="Arial"/>
                <a:cs typeface="Arial"/>
              </a:rPr>
              <a:t>Architecture variants if any (e.g., payload architecture options)</a:t>
            </a:r>
          </a:p>
          <a:p>
            <a:r>
              <a:rPr lang="en-US" sz="2400" dirty="0">
                <a:latin typeface="Arial"/>
                <a:cs typeface="Arial"/>
              </a:rPr>
              <a:t>Factors for Science and Applications Value Assessment</a:t>
            </a:r>
          </a:p>
          <a:p>
            <a:r>
              <a:rPr lang="en-US" sz="2400" dirty="0">
                <a:latin typeface="Arial"/>
                <a:cs typeface="Arial"/>
              </a:rPr>
              <a:t>Key observation performance parameters -- Instrument capability</a:t>
            </a:r>
          </a:p>
          <a:p>
            <a:r>
              <a:rPr lang="en-US" sz="2400" dirty="0">
                <a:latin typeface="Arial"/>
                <a:cs typeface="Arial"/>
              </a:rPr>
              <a:t>Applications value: revisit time &amp; data latency</a:t>
            </a:r>
          </a:p>
          <a:p>
            <a:r>
              <a:rPr lang="en-US" sz="2400" dirty="0">
                <a:latin typeface="Arial"/>
                <a:cs typeface="Arial"/>
              </a:rPr>
              <a:t>Mission Classification (A/B/C) – mission duration</a:t>
            </a:r>
          </a:p>
          <a:p>
            <a:r>
              <a:rPr lang="en-US" sz="2400" dirty="0">
                <a:latin typeface="Arial"/>
                <a:cs typeface="Arial"/>
              </a:rPr>
              <a:t>Cost Work Breakdown Structure (1-PM, 2-PSE, 3-S&amp;MA, 4-Science, 5-Payload, 6-Spacecraft, 7-MOS, 8-LV, 9-GDS, 10-ATLO, Reserves)</a:t>
            </a:r>
          </a:p>
          <a:p>
            <a:r>
              <a:rPr lang="en-US" sz="2400" dirty="0">
                <a:latin typeface="Arial"/>
                <a:cs typeface="Arial"/>
              </a:rPr>
              <a:t>Input Data for design centers’ assessments &amp; Study Reports</a:t>
            </a:r>
          </a:p>
          <a:p>
            <a:r>
              <a:rPr lang="en-US" sz="2400" dirty="0">
                <a:latin typeface="Arial"/>
                <a:cs typeface="Arial"/>
              </a:rPr>
              <a:t>Cost (to NASA) estimation approach &amp; cost model input parameters</a:t>
            </a:r>
          </a:p>
          <a:p>
            <a:r>
              <a:rPr lang="en-US" sz="2400" dirty="0">
                <a:latin typeface="Arial"/>
                <a:cs typeface="Arial"/>
              </a:rPr>
              <a:t>High-level schedule with dependencies</a:t>
            </a:r>
          </a:p>
          <a:p>
            <a:r>
              <a:rPr lang="en-US" sz="2400" dirty="0">
                <a:latin typeface="Arial"/>
                <a:cs typeface="Arial"/>
              </a:rPr>
              <a:t>Risk list or Technology maturation plans (as applicable)</a:t>
            </a:r>
          </a:p>
          <a:p>
            <a:endParaRPr lang="en-US" sz="2400" dirty="0">
              <a:latin typeface="Arial"/>
              <a:cs typeface="Arial"/>
            </a:endParaRPr>
          </a:p>
          <a:p>
            <a:endParaRPr lang="en-US" sz="2400" dirty="0"/>
          </a:p>
        </p:txBody>
      </p:sp>
      <p:sp>
        <p:nvSpPr>
          <p:cNvPr id="9" name="Footer Placeholder 9">
            <a:extLst>
              <a:ext uri="{FF2B5EF4-FFF2-40B4-BE49-F238E27FC236}">
                <a16:creationId xmlns:a16="http://schemas.microsoft.com/office/drawing/2014/main" id="{E1EA32D1-6349-8248-93FC-592D76CAFEB7}"/>
              </a:ext>
            </a:extLst>
          </p:cNvPr>
          <p:cNvSpPr txBox="1">
            <a:spLocks/>
          </p:cNvSpPr>
          <p:nvPr/>
        </p:nvSpPr>
        <p:spPr>
          <a:xfrm>
            <a:off x="3826603" y="6607422"/>
            <a:ext cx="4114800" cy="36512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400"/>
              </a:spcBef>
              <a:buFont typeface="Arial" charset="0"/>
              <a:buNone/>
              <a:defRPr sz="1900" kern="1200" baseline="0">
                <a:solidFill>
                  <a:schemeClr val="accent1">
                    <a:lumMod val="50000"/>
                  </a:schemeClr>
                </a:solidFill>
                <a:latin typeface="+mn-lt"/>
                <a:ea typeface="+mn-ea"/>
                <a:cs typeface="+mn-cs"/>
              </a:defRPr>
            </a:lvl1pPr>
            <a:lvl2pPr marL="455979"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2pPr>
            <a:lvl3pPr marL="912088"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3pPr>
            <a:lvl4pPr marL="1368132"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4pPr>
            <a:lvl5pPr marL="1824176" indent="0" algn="r" defTabSz="914400" rtl="0" eaLnBrk="1" latinLnBrk="0" hangingPunct="1">
              <a:lnSpc>
                <a:spcPct val="90000"/>
              </a:lnSpc>
              <a:spcBef>
                <a:spcPts val="500"/>
              </a:spcBef>
              <a:buFont typeface="Arial" charset="0"/>
              <a:buNone/>
              <a:defRPr sz="1900" kern="1200">
                <a:solidFill>
                  <a:srgbClr val="244D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Pre-decisional - For Discussion Purposes Only</a:t>
            </a:r>
          </a:p>
        </p:txBody>
      </p:sp>
      <p:sp>
        <p:nvSpPr>
          <p:cNvPr id="10" name="Slide Number Placeholder 2"/>
          <p:cNvSpPr txBox="1">
            <a:spLocks/>
          </p:cNvSpPr>
          <p:nvPr/>
        </p:nvSpPr>
        <p:spPr>
          <a:xfrm>
            <a:off x="9400866" y="6519857"/>
            <a:ext cx="2743200" cy="365125"/>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a:fld id="{786A64DB-DBB3-CA48-993E-0DE1651AF3A6}" type="slidenum">
              <a:rPr lang="en-US" sz="1200" smtClean="0"/>
              <a:pPr algn="r"/>
              <a:t>25</a:t>
            </a:fld>
            <a:endParaRPr lang="en-US" sz="1200" dirty="0"/>
          </a:p>
        </p:txBody>
      </p:sp>
    </p:spTree>
    <p:extLst>
      <p:ext uri="{BB962C8B-B14F-4D97-AF65-F5344CB8AC3E}">
        <p14:creationId xmlns:p14="http://schemas.microsoft.com/office/powerpoint/2010/main" val="24246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7826-58DE-4B42-BC09-4894D26E60E8}"/>
              </a:ext>
            </a:extLst>
          </p:cNvPr>
          <p:cNvSpPr>
            <a:spLocks noGrp="1"/>
          </p:cNvSpPr>
          <p:nvPr>
            <p:ph type="title"/>
          </p:nvPr>
        </p:nvSpPr>
        <p:spPr/>
        <p:txBody>
          <a:bodyPr/>
          <a:lstStyle/>
          <a:p>
            <a:r>
              <a:rPr lang="en-US" dirty="0"/>
              <a:t>SBG RFI Update</a:t>
            </a:r>
          </a:p>
        </p:txBody>
      </p:sp>
      <p:sp>
        <p:nvSpPr>
          <p:cNvPr id="3" name="Slide Number Placeholder 2">
            <a:extLst>
              <a:ext uri="{FF2B5EF4-FFF2-40B4-BE49-F238E27FC236}">
                <a16:creationId xmlns:a16="http://schemas.microsoft.com/office/drawing/2014/main" id="{DE704919-94A5-4462-A308-6A88F5FDFB97}"/>
              </a:ext>
            </a:extLst>
          </p:cNvPr>
          <p:cNvSpPr>
            <a:spLocks noGrp="1"/>
          </p:cNvSpPr>
          <p:nvPr>
            <p:ph type="sldNum" sz="quarter" idx="12"/>
          </p:nvPr>
        </p:nvSpPr>
        <p:spPr/>
        <p:txBody>
          <a:bodyPr/>
          <a:lstStyle/>
          <a:p>
            <a:fld id="{786A64DB-DBB3-CA48-993E-0DE1651AF3A6}" type="slidenum">
              <a:rPr lang="en-US" smtClean="0"/>
              <a:t>26</a:t>
            </a:fld>
            <a:endParaRPr lang="en-US" dirty="0"/>
          </a:p>
        </p:txBody>
      </p:sp>
      <p:sp>
        <p:nvSpPr>
          <p:cNvPr id="4" name="Content Placeholder 3">
            <a:extLst>
              <a:ext uri="{FF2B5EF4-FFF2-40B4-BE49-F238E27FC236}">
                <a16:creationId xmlns:a16="http://schemas.microsoft.com/office/drawing/2014/main" id="{0CF7D44F-1BC3-485E-9F73-C22E67DCD0A7}"/>
              </a:ext>
            </a:extLst>
          </p:cNvPr>
          <p:cNvSpPr>
            <a:spLocks noGrp="1"/>
          </p:cNvSpPr>
          <p:nvPr>
            <p:ph idx="1"/>
          </p:nvPr>
        </p:nvSpPr>
        <p:spPr/>
        <p:txBody>
          <a:bodyPr>
            <a:normAutofit fontScale="92500" lnSpcReduction="10000"/>
          </a:bodyPr>
          <a:lstStyle/>
          <a:p>
            <a:r>
              <a:rPr lang="en-US" dirty="0"/>
              <a:t>The SBG Request for Information (RFI) was first released in June 2019 in conjunction with the community workshop</a:t>
            </a:r>
          </a:p>
          <a:p>
            <a:r>
              <a:rPr lang="en-US" dirty="0"/>
              <a:t>An update was released in early March 2020 to solicit additional information from the initial respondents and for potential new responses</a:t>
            </a:r>
          </a:p>
          <a:p>
            <a:r>
              <a:rPr lang="en-US" dirty="0"/>
              <a:t>Additional information regarding instrument technical characteristics are requested in the update to support the activities during SBG study Phase 2</a:t>
            </a:r>
          </a:p>
          <a:p>
            <a:r>
              <a:rPr lang="en-US" dirty="0"/>
              <a:t>Includes a template for responding with an initial list of parameters focused on instrument accommodations for spacecraft compatibility to serve as a response template</a:t>
            </a:r>
          </a:p>
          <a:p>
            <a:endParaRPr lang="en-US" dirty="0"/>
          </a:p>
          <a:p>
            <a:r>
              <a:rPr lang="en-US" dirty="0"/>
              <a:t>Available at: </a:t>
            </a:r>
            <a:r>
              <a:rPr lang="en-US" dirty="0">
                <a:hlinkClick r:id="rId2"/>
              </a:rPr>
              <a:t>https://beta.sam.gov/</a:t>
            </a:r>
            <a:r>
              <a:rPr lang="en-US" dirty="0"/>
              <a:t> , Solicitation # is WH-01-20</a:t>
            </a:r>
          </a:p>
          <a:p>
            <a:pPr lvl="1"/>
            <a:endParaRPr lang="en-US" dirty="0"/>
          </a:p>
        </p:txBody>
      </p:sp>
    </p:spTree>
    <p:extLst>
      <p:ext uri="{BB962C8B-B14F-4D97-AF65-F5344CB8AC3E}">
        <p14:creationId xmlns:p14="http://schemas.microsoft.com/office/powerpoint/2010/main" val="27261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4749-F8BB-4EAA-A60A-D4A9CA8B3BD0}"/>
              </a:ext>
            </a:extLst>
          </p:cNvPr>
          <p:cNvSpPr>
            <a:spLocks noGrp="1"/>
          </p:cNvSpPr>
          <p:nvPr>
            <p:ph type="title"/>
          </p:nvPr>
        </p:nvSpPr>
        <p:spPr/>
        <p:txBody>
          <a:bodyPr/>
          <a:lstStyle/>
          <a:p>
            <a:r>
              <a:rPr lang="en-US" dirty="0"/>
              <a:t>SBG Assessment Path Forward</a:t>
            </a:r>
          </a:p>
        </p:txBody>
      </p:sp>
      <p:sp>
        <p:nvSpPr>
          <p:cNvPr id="3" name="Slide Number Placeholder 2">
            <a:extLst>
              <a:ext uri="{FF2B5EF4-FFF2-40B4-BE49-F238E27FC236}">
                <a16:creationId xmlns:a16="http://schemas.microsoft.com/office/drawing/2014/main" id="{8E0DB017-E5D7-465B-8234-F493DA52931F}"/>
              </a:ext>
            </a:extLst>
          </p:cNvPr>
          <p:cNvSpPr>
            <a:spLocks noGrp="1"/>
          </p:cNvSpPr>
          <p:nvPr>
            <p:ph type="sldNum" sz="quarter" idx="12"/>
          </p:nvPr>
        </p:nvSpPr>
        <p:spPr/>
        <p:txBody>
          <a:bodyPr/>
          <a:lstStyle/>
          <a:p>
            <a:fld id="{786A64DB-DBB3-CA48-993E-0DE1651AF3A6}" type="slidenum">
              <a:rPr lang="en-US" smtClean="0"/>
              <a:t>27</a:t>
            </a:fld>
            <a:endParaRPr lang="en-US" dirty="0"/>
          </a:p>
        </p:txBody>
      </p:sp>
      <p:sp>
        <p:nvSpPr>
          <p:cNvPr id="4" name="Content Placeholder 3">
            <a:extLst>
              <a:ext uri="{FF2B5EF4-FFF2-40B4-BE49-F238E27FC236}">
                <a16:creationId xmlns:a16="http://schemas.microsoft.com/office/drawing/2014/main" id="{04A0AE7E-14D8-4D5D-A4B5-8260F8037E29}"/>
              </a:ext>
            </a:extLst>
          </p:cNvPr>
          <p:cNvSpPr>
            <a:spLocks noGrp="1"/>
          </p:cNvSpPr>
          <p:nvPr>
            <p:ph idx="1"/>
          </p:nvPr>
        </p:nvSpPr>
        <p:spPr/>
        <p:txBody>
          <a:bodyPr/>
          <a:lstStyle/>
          <a:p>
            <a:pPr marL="0" indent="0">
              <a:spcAft>
                <a:spcPts val="600"/>
              </a:spcAft>
              <a:buNone/>
            </a:pPr>
            <a:r>
              <a:rPr lang="en-US" sz="2600" dirty="0">
                <a:solidFill>
                  <a:schemeClr val="tx2"/>
                </a:solidFill>
                <a:latin typeface="Arial Narrow" panose="020B0606020202030204" pitchFamily="34" charset="0"/>
                <a:cs typeface="Arial"/>
              </a:rPr>
              <a:t>April: 		SBG design study at JPL</a:t>
            </a:r>
          </a:p>
          <a:p>
            <a:pPr marL="0" indent="0">
              <a:spcAft>
                <a:spcPts val="600"/>
              </a:spcAft>
              <a:buNone/>
            </a:pPr>
            <a:r>
              <a:rPr lang="en-US" sz="2600" dirty="0">
                <a:solidFill>
                  <a:schemeClr val="tx2"/>
                </a:solidFill>
                <a:latin typeface="Arial Narrow" panose="020B0606020202030204" pitchFamily="34" charset="0"/>
                <a:cs typeface="Arial"/>
              </a:rPr>
              <a:t>		SBG design study at </a:t>
            </a:r>
            <a:r>
              <a:rPr lang="en-US" sz="2600" dirty="0" err="1">
                <a:solidFill>
                  <a:schemeClr val="tx2"/>
                </a:solidFill>
                <a:latin typeface="Arial Narrow" panose="020B0606020202030204" pitchFamily="34" charset="0"/>
                <a:cs typeface="Arial"/>
              </a:rPr>
              <a:t>LaRC</a:t>
            </a:r>
            <a:endParaRPr lang="en-US" sz="2600" dirty="0">
              <a:solidFill>
                <a:schemeClr val="tx2"/>
              </a:solidFill>
              <a:latin typeface="Arial Narrow" panose="020B0606020202030204" pitchFamily="34" charset="0"/>
              <a:cs typeface="Arial"/>
            </a:endParaRPr>
          </a:p>
          <a:p>
            <a:pPr marL="0" indent="0">
              <a:buNone/>
            </a:pPr>
            <a:r>
              <a:rPr lang="en-US" sz="2600" dirty="0">
                <a:solidFill>
                  <a:schemeClr val="tx2"/>
                </a:solidFill>
                <a:latin typeface="Arial Narrow" panose="020B0606020202030204" pitchFamily="34" charset="0"/>
                <a:cs typeface="Arial"/>
              </a:rPr>
              <a:t>May: 		SBG design study at GSFC</a:t>
            </a:r>
          </a:p>
          <a:p>
            <a:pPr marL="0" indent="0">
              <a:buNone/>
            </a:pPr>
            <a:r>
              <a:rPr lang="en-US" sz="2600" dirty="0">
                <a:solidFill>
                  <a:schemeClr val="tx2"/>
                </a:solidFill>
                <a:latin typeface="Arial Narrow" panose="020B0606020202030204" pitchFamily="34" charset="0"/>
                <a:cs typeface="Arial"/>
              </a:rPr>
              <a:t>		SBG design study at ARC</a:t>
            </a:r>
          </a:p>
          <a:p>
            <a:pPr marL="0" indent="0">
              <a:buNone/>
            </a:pPr>
            <a:r>
              <a:rPr lang="en-US" sz="2600" dirty="0">
                <a:solidFill>
                  <a:schemeClr val="tx2"/>
                </a:solidFill>
                <a:latin typeface="Arial Narrow" panose="020B0606020202030204" pitchFamily="34" charset="0"/>
                <a:cs typeface="Arial"/>
              </a:rPr>
              <a:t>		SBG Community Telecon #2</a:t>
            </a:r>
          </a:p>
          <a:p>
            <a:pPr marL="0" indent="0">
              <a:spcAft>
                <a:spcPts val="600"/>
              </a:spcAft>
              <a:buNone/>
            </a:pPr>
            <a:r>
              <a:rPr lang="en-US" sz="2600" dirty="0">
                <a:solidFill>
                  <a:schemeClr val="tx2"/>
                </a:solidFill>
                <a:latin typeface="Arial Narrow" panose="020B0606020202030204" pitchFamily="34" charset="0"/>
                <a:cs typeface="Arial"/>
              </a:rPr>
              <a:t>July: 		SBG Architecture Recommendations</a:t>
            </a:r>
          </a:p>
          <a:p>
            <a:pPr marL="0" indent="0">
              <a:buNone/>
            </a:pPr>
            <a:r>
              <a:rPr lang="en-US" sz="2600" dirty="0">
                <a:solidFill>
                  <a:schemeClr val="tx2"/>
                </a:solidFill>
                <a:latin typeface="Arial Narrow" panose="020B0606020202030204" pitchFamily="34" charset="0"/>
                <a:cs typeface="Arial"/>
              </a:rPr>
              <a:t>Aug-Sept: 	NASA Selects SBG Architecture</a:t>
            </a:r>
          </a:p>
          <a:p>
            <a:endParaRPr lang="en-US" sz="2600" dirty="0">
              <a:solidFill>
                <a:schemeClr val="tx2"/>
              </a:solidFill>
              <a:latin typeface="Arial Narrow" panose="020B0606020202030204" pitchFamily="34" charset="0"/>
              <a:cs typeface="Arial"/>
            </a:endParaRPr>
          </a:p>
          <a:p>
            <a:endParaRPr lang="en-US" dirty="0">
              <a:solidFill>
                <a:schemeClr val="tx2"/>
              </a:solidFill>
              <a:latin typeface="Arial Narrow" panose="020B0606020202030204" pitchFamily="34" charset="0"/>
            </a:endParaRPr>
          </a:p>
          <a:p>
            <a:endParaRPr lang="en-US"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1018041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D3CC91-8B83-449F-8276-04F2D20D2B1E}"/>
              </a:ext>
            </a:extLst>
          </p:cNvPr>
          <p:cNvSpPr>
            <a:spLocks noGrp="1"/>
          </p:cNvSpPr>
          <p:nvPr>
            <p:ph type="ctrTitle"/>
          </p:nvPr>
        </p:nvSpPr>
        <p:spPr>
          <a:xfrm>
            <a:off x="571503" y="4953136"/>
            <a:ext cx="6902196" cy="535527"/>
          </a:xfrm>
        </p:spPr>
        <p:txBody>
          <a:bodyPr/>
          <a:lstStyle/>
          <a:p>
            <a:r>
              <a:rPr lang="en-US" dirty="0"/>
              <a:t>Questions?</a:t>
            </a:r>
          </a:p>
        </p:txBody>
      </p:sp>
      <p:sp>
        <p:nvSpPr>
          <p:cNvPr id="9" name="TextBox 8">
            <a:extLst>
              <a:ext uri="{FF2B5EF4-FFF2-40B4-BE49-F238E27FC236}">
                <a16:creationId xmlns:a16="http://schemas.microsoft.com/office/drawing/2014/main" id="{73C13E83-C0CA-4FF7-843E-F43BB881EE92}"/>
              </a:ext>
            </a:extLst>
          </p:cNvPr>
          <p:cNvSpPr txBox="1"/>
          <p:nvPr/>
        </p:nvSpPr>
        <p:spPr>
          <a:xfrm>
            <a:off x="7473700" y="4924825"/>
            <a:ext cx="4448334" cy="754049"/>
          </a:xfrm>
          <a:prstGeom prst="rect">
            <a:avLst/>
          </a:prstGeom>
          <a:noFill/>
        </p:spPr>
        <p:txBody>
          <a:bodyPr wrap="square" lIns="91236" tIns="45718" rIns="91236" bIns="45718" rtlCol="0">
            <a:spAutoFit/>
          </a:bodyPr>
          <a:lstStyle/>
          <a:p>
            <a:pPr algn="r">
              <a:spcAft>
                <a:spcPts val="600"/>
              </a:spcAft>
            </a:pPr>
            <a:r>
              <a:rPr lang="en-US" dirty="0">
                <a:solidFill>
                  <a:srgbClr val="244D60"/>
                </a:solidFill>
                <a:latin typeface="Arial Narrow" charset="0"/>
                <a:ea typeface="Arial Narrow" charset="0"/>
                <a:cs typeface="Arial Narrow" charset="0"/>
              </a:rPr>
              <a:t>Dave Bearden, SBG Phase 2 Lead (JPL)</a:t>
            </a:r>
          </a:p>
          <a:p>
            <a:pPr algn="r">
              <a:spcAft>
                <a:spcPts val="600"/>
              </a:spcAft>
            </a:pPr>
            <a:r>
              <a:rPr lang="en-US" dirty="0">
                <a:solidFill>
                  <a:srgbClr val="244D60"/>
                </a:solidFill>
                <a:latin typeface="Arial Narrow" charset="0"/>
                <a:ea typeface="Arial Narrow" charset="0"/>
                <a:cs typeface="Arial Narrow" charset="0"/>
              </a:rPr>
              <a:t>Jon Chrone, SBG Phase 2 Deputy (</a:t>
            </a:r>
            <a:r>
              <a:rPr lang="en-US" dirty="0" err="1">
                <a:solidFill>
                  <a:srgbClr val="244D60"/>
                </a:solidFill>
                <a:latin typeface="Arial Narrow" charset="0"/>
                <a:ea typeface="Arial Narrow" charset="0"/>
                <a:cs typeface="Arial Narrow" charset="0"/>
              </a:rPr>
              <a:t>LaRC</a:t>
            </a:r>
            <a:r>
              <a:rPr lang="en-US" dirty="0">
                <a:solidFill>
                  <a:srgbClr val="244D60"/>
                </a:solidFill>
                <a:latin typeface="Arial Narrow" charset="0"/>
                <a:ea typeface="Arial Narrow" charset="0"/>
                <a:cs typeface="Arial Narrow" charset="0"/>
              </a:rPr>
              <a:t>)</a:t>
            </a:r>
          </a:p>
        </p:txBody>
      </p:sp>
    </p:spTree>
    <p:extLst>
      <p:ext uri="{BB962C8B-B14F-4D97-AF65-F5344CB8AC3E}">
        <p14:creationId xmlns:p14="http://schemas.microsoft.com/office/powerpoint/2010/main" val="379472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B5BA-1F35-FD47-9321-5C086BFDBE61}"/>
              </a:ext>
            </a:extLst>
          </p:cNvPr>
          <p:cNvSpPr>
            <a:spLocks noGrp="1"/>
          </p:cNvSpPr>
          <p:nvPr>
            <p:ph type="title"/>
          </p:nvPr>
        </p:nvSpPr>
        <p:spPr>
          <a:xfrm>
            <a:off x="813148" y="621536"/>
            <a:ext cx="10515600" cy="1421924"/>
          </a:xfrm>
        </p:spPr>
        <p:txBody>
          <a:bodyPr/>
          <a:lstStyle/>
          <a:p>
            <a:pPr algn="ctr"/>
            <a:r>
              <a:rPr lang="en-US" sz="3200" dirty="0"/>
              <a:t>The Research &amp; Applications Team developed science traceability for the study and also fills other critical roles, as below</a:t>
            </a:r>
          </a:p>
        </p:txBody>
      </p:sp>
      <p:sp>
        <p:nvSpPr>
          <p:cNvPr id="3" name="Slide Number Placeholder 2">
            <a:extLst>
              <a:ext uri="{FF2B5EF4-FFF2-40B4-BE49-F238E27FC236}">
                <a16:creationId xmlns:a16="http://schemas.microsoft.com/office/drawing/2014/main" id="{E544D23D-F3DF-4744-A203-7EE2053A6D97}"/>
              </a:ext>
            </a:extLst>
          </p:cNvPr>
          <p:cNvSpPr>
            <a:spLocks noGrp="1"/>
          </p:cNvSpPr>
          <p:nvPr>
            <p:ph type="sldNum" sz="quarter" idx="12"/>
          </p:nvPr>
        </p:nvSpPr>
        <p:spPr/>
        <p:txBody>
          <a:bodyPr/>
          <a:lstStyle/>
          <a:p>
            <a:fld id="{786A64DB-DBB3-CA48-993E-0DE1651AF3A6}" type="slidenum">
              <a:rPr lang="en-US" smtClean="0"/>
              <a:t>3</a:t>
            </a:fld>
            <a:endParaRPr lang="en-US" dirty="0"/>
          </a:p>
        </p:txBody>
      </p:sp>
      <p:sp>
        <p:nvSpPr>
          <p:cNvPr id="7" name="Rectangle 6">
            <a:extLst>
              <a:ext uri="{FF2B5EF4-FFF2-40B4-BE49-F238E27FC236}">
                <a16:creationId xmlns:a16="http://schemas.microsoft.com/office/drawing/2014/main" id="{33B16E4B-6E74-514D-B6BA-793FD830C790}"/>
              </a:ext>
            </a:extLst>
          </p:cNvPr>
          <p:cNvSpPr/>
          <p:nvPr/>
        </p:nvSpPr>
        <p:spPr>
          <a:xfrm>
            <a:off x="3269294" y="2168588"/>
            <a:ext cx="5912285" cy="1064712"/>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 Steering Committee</a:t>
            </a:r>
          </a:p>
          <a:p>
            <a:pPr algn="ctr"/>
            <a:r>
              <a:rPr lang="en-US" sz="1400" dirty="0"/>
              <a:t>Dave Schimel and Ben Poulter, co-leads</a:t>
            </a:r>
          </a:p>
          <a:p>
            <a:pPr algn="ctr"/>
            <a:r>
              <a:rPr lang="en-US" sz="1400" dirty="0"/>
              <a:t>Liane Guild, ARC, Jeff </a:t>
            </a:r>
            <a:r>
              <a:rPr lang="en-US" sz="1400" dirty="0" err="1"/>
              <a:t>Luvall</a:t>
            </a:r>
            <a:r>
              <a:rPr lang="en-US" sz="1400" dirty="0"/>
              <a:t>, MSFC, David Thompson, JPL, Rob Green, JPL, Simon Hook, JPL + Working Group Co-Leads</a:t>
            </a:r>
          </a:p>
        </p:txBody>
      </p:sp>
      <p:sp>
        <p:nvSpPr>
          <p:cNvPr id="8" name="Rectangle 7">
            <a:extLst>
              <a:ext uri="{FF2B5EF4-FFF2-40B4-BE49-F238E27FC236}">
                <a16:creationId xmlns:a16="http://schemas.microsoft.com/office/drawing/2014/main" id="{14835495-0F7A-B24D-832D-B0167E3E7EAD}"/>
              </a:ext>
            </a:extLst>
          </p:cNvPr>
          <p:cNvSpPr/>
          <p:nvPr/>
        </p:nvSpPr>
        <p:spPr>
          <a:xfrm>
            <a:off x="4030249" y="3759894"/>
            <a:ext cx="1603332" cy="1427967"/>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Cal/Val WG</a:t>
            </a:r>
          </a:p>
          <a:p>
            <a:pPr algn="ctr"/>
            <a:r>
              <a:rPr lang="en-US" sz="1400" dirty="0"/>
              <a:t>Kevin </a:t>
            </a:r>
            <a:r>
              <a:rPr lang="en-US" sz="1400" dirty="0" err="1"/>
              <a:t>Turpie</a:t>
            </a:r>
            <a:r>
              <a:rPr lang="en-US" sz="1400" dirty="0"/>
              <a:t> &amp; Ray </a:t>
            </a:r>
            <a:r>
              <a:rPr lang="en-US" sz="1400" dirty="0" err="1"/>
              <a:t>Kokaly</a:t>
            </a:r>
            <a:endParaRPr lang="en-US" sz="1400" dirty="0"/>
          </a:p>
        </p:txBody>
      </p:sp>
      <p:sp>
        <p:nvSpPr>
          <p:cNvPr id="9" name="Rectangle 8">
            <a:extLst>
              <a:ext uri="{FF2B5EF4-FFF2-40B4-BE49-F238E27FC236}">
                <a16:creationId xmlns:a16="http://schemas.microsoft.com/office/drawing/2014/main" id="{75F7AAA7-4DC8-B240-8A17-D2CB423C7963}"/>
              </a:ext>
            </a:extLst>
          </p:cNvPr>
          <p:cNvSpPr/>
          <p:nvPr/>
        </p:nvSpPr>
        <p:spPr>
          <a:xfrm>
            <a:off x="1665962" y="3759894"/>
            <a:ext cx="1603332" cy="1427967"/>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Algorithm WG</a:t>
            </a:r>
          </a:p>
          <a:p>
            <a:pPr algn="ctr"/>
            <a:r>
              <a:rPr lang="en-US" sz="1400" dirty="0"/>
              <a:t>Phil Townsend &amp; Kerry </a:t>
            </a:r>
            <a:r>
              <a:rPr lang="en-US" sz="1400" dirty="0" err="1"/>
              <a:t>Cawse</a:t>
            </a:r>
            <a:r>
              <a:rPr lang="en-US" sz="1400" dirty="0"/>
              <a:t>-Nicholson</a:t>
            </a:r>
          </a:p>
        </p:txBody>
      </p:sp>
      <p:sp>
        <p:nvSpPr>
          <p:cNvPr id="12" name="Rectangle 11">
            <a:extLst>
              <a:ext uri="{FF2B5EF4-FFF2-40B4-BE49-F238E27FC236}">
                <a16:creationId xmlns:a16="http://schemas.microsoft.com/office/drawing/2014/main" id="{34469F3E-B5D3-F342-BDFF-2F94EEF2D877}"/>
              </a:ext>
            </a:extLst>
          </p:cNvPr>
          <p:cNvSpPr/>
          <p:nvPr/>
        </p:nvSpPr>
        <p:spPr>
          <a:xfrm>
            <a:off x="6605914" y="3759896"/>
            <a:ext cx="1603332" cy="1427967"/>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Applications WG</a:t>
            </a:r>
          </a:p>
          <a:p>
            <a:pPr algn="ctr"/>
            <a:r>
              <a:rPr lang="en-US" sz="1400" dirty="0"/>
              <a:t>Jeff </a:t>
            </a:r>
            <a:r>
              <a:rPr lang="en-US" sz="1400" dirty="0" err="1"/>
              <a:t>Luvall</a:t>
            </a:r>
            <a:r>
              <a:rPr lang="en-US" sz="1400" dirty="0"/>
              <a:t>, Christine Lee, Stephanie </a:t>
            </a:r>
            <a:r>
              <a:rPr lang="en-US" sz="1400" dirty="0" err="1"/>
              <a:t>Uz</a:t>
            </a:r>
            <a:endParaRPr lang="en-US" sz="1400" dirty="0"/>
          </a:p>
        </p:txBody>
      </p:sp>
      <p:sp>
        <p:nvSpPr>
          <p:cNvPr id="13" name="Rectangle 12">
            <a:extLst>
              <a:ext uri="{FF2B5EF4-FFF2-40B4-BE49-F238E27FC236}">
                <a16:creationId xmlns:a16="http://schemas.microsoft.com/office/drawing/2014/main" id="{D7E670A0-7479-454C-8731-48DF768CD2CC}"/>
              </a:ext>
            </a:extLst>
          </p:cNvPr>
          <p:cNvSpPr/>
          <p:nvPr/>
        </p:nvSpPr>
        <p:spPr>
          <a:xfrm>
            <a:off x="9181579" y="3759896"/>
            <a:ext cx="1603332" cy="1427967"/>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Modeling WG</a:t>
            </a:r>
          </a:p>
          <a:p>
            <a:pPr algn="ctr"/>
            <a:r>
              <a:rPr lang="en-US" sz="1400" dirty="0"/>
              <a:t>Ben Poulter, </a:t>
            </a:r>
            <a:r>
              <a:rPr lang="en-US" sz="1400" dirty="0" err="1"/>
              <a:t>Weile</a:t>
            </a:r>
            <a:r>
              <a:rPr lang="en-US" sz="1400" dirty="0"/>
              <a:t> Wang, Shawn Serbin</a:t>
            </a:r>
          </a:p>
        </p:txBody>
      </p:sp>
      <p:sp>
        <p:nvSpPr>
          <p:cNvPr id="14" name="Rectangle 13">
            <a:extLst>
              <a:ext uri="{FF2B5EF4-FFF2-40B4-BE49-F238E27FC236}">
                <a16:creationId xmlns:a16="http://schemas.microsoft.com/office/drawing/2014/main" id="{4C389FC8-1BA2-0B4A-B4D1-FD72A5AFC177}"/>
              </a:ext>
            </a:extLst>
          </p:cNvPr>
          <p:cNvSpPr/>
          <p:nvPr/>
        </p:nvSpPr>
        <p:spPr>
          <a:xfrm>
            <a:off x="1665962" y="5614532"/>
            <a:ext cx="9118948" cy="824459"/>
          </a:xfrm>
          <a:prstGeom prst="rect">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~400 members overall</a:t>
            </a:r>
          </a:p>
        </p:txBody>
      </p:sp>
    </p:spTree>
    <p:extLst>
      <p:ext uri="{BB962C8B-B14F-4D97-AF65-F5344CB8AC3E}">
        <p14:creationId xmlns:p14="http://schemas.microsoft.com/office/powerpoint/2010/main" val="29657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F7818-E13B-AA4B-B599-D07DAE36FA4A}"/>
              </a:ext>
            </a:extLst>
          </p:cNvPr>
          <p:cNvSpPr txBox="1"/>
          <p:nvPr/>
        </p:nvSpPr>
        <p:spPr>
          <a:xfrm>
            <a:off x="3583940" y="393864"/>
            <a:ext cx="5024131" cy="584775"/>
          </a:xfrm>
          <a:prstGeom prst="rect">
            <a:avLst/>
          </a:prstGeom>
          <a:noFill/>
        </p:spPr>
        <p:txBody>
          <a:bodyPr wrap="none" rtlCol="0">
            <a:spAutoFit/>
          </a:bodyPr>
          <a:lstStyle/>
          <a:p>
            <a:pPr algn="ctr"/>
            <a:r>
              <a:rPr lang="en-US" sz="3200" b="1" dirty="0"/>
              <a:t>COMMUNITY ENGAGEMENT</a:t>
            </a:r>
          </a:p>
        </p:txBody>
      </p:sp>
      <p:graphicFrame>
        <p:nvGraphicFramePr>
          <p:cNvPr id="4" name="Table 3">
            <a:extLst>
              <a:ext uri="{FF2B5EF4-FFF2-40B4-BE49-F238E27FC236}">
                <a16:creationId xmlns:a16="http://schemas.microsoft.com/office/drawing/2014/main" id="{9DC7E086-902E-F14B-A23E-E568634D99DA}"/>
              </a:ext>
            </a:extLst>
          </p:cNvPr>
          <p:cNvGraphicFramePr>
            <a:graphicFrameLocks noGrp="1"/>
          </p:cNvGraphicFramePr>
          <p:nvPr/>
        </p:nvGraphicFramePr>
        <p:xfrm>
          <a:off x="2383013" y="1052781"/>
          <a:ext cx="8127999" cy="5323307"/>
        </p:xfrm>
        <a:graphic>
          <a:graphicData uri="http://schemas.openxmlformats.org/drawingml/2006/table">
            <a:tbl>
              <a:tblPr firstRow="1" bandRow="1">
                <a:tableStyleId>{2D5ABB26-0587-4C30-8999-92F81FD0307C}</a:tableStyleId>
              </a:tblPr>
              <a:tblGrid>
                <a:gridCol w="735913">
                  <a:extLst>
                    <a:ext uri="{9D8B030D-6E8A-4147-A177-3AD203B41FA5}">
                      <a16:colId xmlns:a16="http://schemas.microsoft.com/office/drawing/2014/main" val="398703760"/>
                    </a:ext>
                  </a:extLst>
                </a:gridCol>
                <a:gridCol w="457200">
                  <a:extLst>
                    <a:ext uri="{9D8B030D-6E8A-4147-A177-3AD203B41FA5}">
                      <a16:colId xmlns:a16="http://schemas.microsoft.com/office/drawing/2014/main" val="2351745550"/>
                    </a:ext>
                  </a:extLst>
                </a:gridCol>
                <a:gridCol w="6934886">
                  <a:extLst>
                    <a:ext uri="{9D8B030D-6E8A-4147-A177-3AD203B41FA5}">
                      <a16:colId xmlns:a16="http://schemas.microsoft.com/office/drawing/2014/main" val="1250299038"/>
                    </a:ext>
                  </a:extLst>
                </a:gridCol>
              </a:tblGrid>
              <a:tr h="502716">
                <a:tc>
                  <a:txBody>
                    <a:bodyPr/>
                    <a:lstStyle/>
                    <a:p>
                      <a:r>
                        <a:rPr lang="en-US" sz="1800" b="1" dirty="0">
                          <a:solidFill>
                            <a:srgbClr val="0070C0"/>
                          </a:solidFill>
                        </a:rPr>
                        <a:t>2018</a:t>
                      </a:r>
                    </a:p>
                  </a:txBody>
                  <a:tcPr/>
                </a:tc>
                <a:tc>
                  <a:txBody>
                    <a:bodyPr/>
                    <a:lstStyle/>
                    <a:p>
                      <a:r>
                        <a:rPr lang="en-US" sz="1800" b="1" dirty="0">
                          <a:solidFill>
                            <a:srgbClr val="0070C0"/>
                          </a:solidFill>
                        </a:rPr>
                        <a:t>Q1</a:t>
                      </a:r>
                    </a:p>
                  </a:txBody>
                  <a:tcPr/>
                </a:tc>
                <a:tc>
                  <a:txBody>
                    <a:bodyPr/>
                    <a:lstStyle/>
                    <a:p>
                      <a:r>
                        <a:rPr lang="en-US" sz="1800" b="1" dirty="0">
                          <a:solidFill>
                            <a:schemeClr val="accent6">
                              <a:lumMod val="75000"/>
                            </a:schemeClr>
                          </a:solidFill>
                        </a:rPr>
                        <a:t>◂SBG Town Hall Ocean Science Meeting 2018 (Portland, OR USA)</a:t>
                      </a:r>
                    </a:p>
                  </a:txBody>
                  <a:tcPr/>
                </a:tc>
                <a:extLst>
                  <a:ext uri="{0D108BD9-81ED-4DB2-BD59-A6C34878D82A}">
                    <a16:rowId xmlns:a16="http://schemas.microsoft.com/office/drawing/2014/main" val="3942996439"/>
                  </a:ext>
                </a:extLst>
              </a:tr>
              <a:tr h="502716">
                <a:tc>
                  <a:txBody>
                    <a:bodyPr/>
                    <a:lstStyle/>
                    <a:p>
                      <a:endParaRPr lang="en-US" sz="1800" b="1" dirty="0">
                        <a:solidFill>
                          <a:srgbClr val="0070C0"/>
                        </a:solidFill>
                      </a:endParaRPr>
                    </a:p>
                  </a:txBody>
                  <a:tcPr/>
                </a:tc>
                <a:tc>
                  <a:txBody>
                    <a:bodyPr/>
                    <a:lstStyle/>
                    <a:p>
                      <a:r>
                        <a:rPr lang="en-US" sz="1800" b="1" dirty="0">
                          <a:solidFill>
                            <a:srgbClr val="0070C0"/>
                          </a:solidFill>
                        </a:rPr>
                        <a:t>Q2</a:t>
                      </a:r>
                    </a:p>
                  </a:txBody>
                  <a:tcPr/>
                </a:tc>
                <a:tc>
                  <a:txBody>
                    <a:bodyPr/>
                    <a:lstStyle/>
                    <a:p>
                      <a:endParaRPr lang="en-US" sz="1800" dirty="0"/>
                    </a:p>
                  </a:txBody>
                  <a:tcPr/>
                </a:tc>
                <a:extLst>
                  <a:ext uri="{0D108BD9-81ED-4DB2-BD59-A6C34878D82A}">
                    <a16:rowId xmlns:a16="http://schemas.microsoft.com/office/drawing/2014/main" val="1463186397"/>
                  </a:ext>
                </a:extLst>
              </a:tr>
              <a:tr h="502716">
                <a:tc>
                  <a:txBody>
                    <a:bodyPr/>
                    <a:lstStyle/>
                    <a:p>
                      <a:endParaRPr lang="en-US" sz="1800" b="1" dirty="0">
                        <a:solidFill>
                          <a:srgbClr val="0070C0"/>
                        </a:solidFill>
                      </a:endParaRPr>
                    </a:p>
                  </a:txBody>
                  <a:tcPr/>
                </a:tc>
                <a:tc>
                  <a:txBody>
                    <a:bodyPr/>
                    <a:lstStyle/>
                    <a:p>
                      <a:r>
                        <a:rPr lang="en-US" sz="1800" b="1" dirty="0">
                          <a:solidFill>
                            <a:srgbClr val="0070C0"/>
                          </a:solidFill>
                        </a:rPr>
                        <a:t>Q3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◂1</a:t>
                      </a:r>
                      <a:r>
                        <a:rPr lang="en-US" sz="1800" b="1" baseline="30000" dirty="0"/>
                        <a:t>st</a:t>
                      </a:r>
                      <a:r>
                        <a:rPr lang="en-US" sz="1800" b="1" dirty="0"/>
                        <a:t> SBG/Final </a:t>
                      </a:r>
                      <a:r>
                        <a:rPr lang="en-US" sz="1800" b="1" dirty="0" err="1"/>
                        <a:t>HyspIRI</a:t>
                      </a:r>
                      <a:r>
                        <a:rPr lang="en-US" sz="1800" b="1" dirty="0"/>
                        <a:t> Community Workshop</a:t>
                      </a:r>
                    </a:p>
                  </a:txBody>
                  <a:tcPr/>
                </a:tc>
                <a:extLst>
                  <a:ext uri="{0D108BD9-81ED-4DB2-BD59-A6C34878D82A}">
                    <a16:rowId xmlns:a16="http://schemas.microsoft.com/office/drawing/2014/main" val="2412129220"/>
                  </a:ext>
                </a:extLst>
              </a:tr>
              <a:tr h="1256790">
                <a:tc>
                  <a:txBody>
                    <a:bodyPr/>
                    <a:lstStyle/>
                    <a:p>
                      <a:endParaRPr lang="en-US" sz="1800" b="1" dirty="0">
                        <a:solidFill>
                          <a:srgbClr val="0070C0"/>
                        </a:solidFill>
                      </a:endParaRPr>
                    </a:p>
                  </a:txBody>
                  <a:tcPr/>
                </a:tc>
                <a:tc>
                  <a:txBody>
                    <a:bodyPr/>
                    <a:lstStyle/>
                    <a:p>
                      <a:r>
                        <a:rPr lang="en-US" sz="1800" b="1" dirty="0">
                          <a:solidFill>
                            <a:srgbClr val="0070C0"/>
                          </a:solidFill>
                        </a:rPr>
                        <a:t>Q4</a:t>
                      </a:r>
                    </a:p>
                  </a:txBody>
                  <a:tcPr/>
                </a:tc>
                <a:tc>
                  <a:txBody>
                    <a:bodyPr/>
                    <a:lstStyle/>
                    <a:p>
                      <a:pPr lvl="0"/>
                      <a:r>
                        <a:rPr lang="en-US" sz="1800" b="1" dirty="0">
                          <a:solidFill>
                            <a:schemeClr val="accent6">
                              <a:lumMod val="75000"/>
                            </a:schemeClr>
                          </a:solidFill>
                        </a:rPr>
                        <a:t>◂Ocean Optics SBG Town Hall (October - Dubrovnik, Croatia)</a:t>
                      </a:r>
                    </a:p>
                    <a:p>
                      <a:pPr lvl="0"/>
                      <a:r>
                        <a:rPr lang="en-US" sz="1800" dirty="0"/>
                        <a:t>R&amp;A Team Working Groups Formed  (December)</a:t>
                      </a:r>
                    </a:p>
                    <a:p>
                      <a:pPr lvl="0"/>
                      <a:r>
                        <a:rPr lang="en-US" sz="1800" dirty="0"/>
                        <a:t>Regular, open WG telecons begin (weekly-biweekly)</a:t>
                      </a:r>
                    </a:p>
                  </a:txBody>
                  <a:tcPr/>
                </a:tc>
                <a:extLst>
                  <a:ext uri="{0D108BD9-81ED-4DB2-BD59-A6C34878D82A}">
                    <a16:rowId xmlns:a16="http://schemas.microsoft.com/office/drawing/2014/main" val="1819514356"/>
                  </a:ext>
                </a:extLst>
              </a:tr>
              <a:tr h="879753">
                <a:tc>
                  <a:txBody>
                    <a:bodyPr/>
                    <a:lstStyle/>
                    <a:p>
                      <a:r>
                        <a:rPr lang="en-US" sz="1800" b="1" dirty="0">
                          <a:solidFill>
                            <a:srgbClr val="0070C0"/>
                          </a:solidFill>
                        </a:rPr>
                        <a:t>2019</a:t>
                      </a:r>
                    </a:p>
                  </a:txBody>
                  <a:tcPr/>
                </a:tc>
                <a:tc>
                  <a:txBody>
                    <a:bodyPr/>
                    <a:lstStyle/>
                    <a:p>
                      <a:r>
                        <a:rPr lang="en-US" sz="1800" b="1" dirty="0">
                          <a:solidFill>
                            <a:srgbClr val="0070C0"/>
                          </a:solidFill>
                        </a:rPr>
                        <a:t>Q1</a:t>
                      </a:r>
                    </a:p>
                  </a:txBody>
                  <a:tcPr/>
                </a:tc>
                <a:tc>
                  <a:txBody>
                    <a:bodyPr/>
                    <a:lstStyle/>
                    <a:p>
                      <a:r>
                        <a:rPr lang="en-US" sz="1800" dirty="0"/>
                        <a:t>SATM released publicly</a:t>
                      </a:r>
                    </a:p>
                    <a:p>
                      <a:r>
                        <a:rPr lang="en-US" sz="1800" dirty="0"/>
                        <a:t>RF+I released for broad input</a:t>
                      </a:r>
                    </a:p>
                  </a:txBody>
                  <a:tcPr/>
                </a:tc>
                <a:extLst>
                  <a:ext uri="{0D108BD9-81ED-4DB2-BD59-A6C34878D82A}">
                    <a16:rowId xmlns:a16="http://schemas.microsoft.com/office/drawing/2014/main" val="1506288596"/>
                  </a:ext>
                </a:extLst>
              </a:tr>
              <a:tr h="673184">
                <a:tc>
                  <a:txBody>
                    <a:bodyPr/>
                    <a:lstStyle/>
                    <a:p>
                      <a:endParaRPr lang="en-US" sz="1800" b="1">
                        <a:solidFill>
                          <a:srgbClr val="0070C0"/>
                        </a:solidFill>
                      </a:endParaRPr>
                    </a:p>
                  </a:txBody>
                  <a:tcPr/>
                </a:tc>
                <a:tc>
                  <a:txBody>
                    <a:bodyPr/>
                    <a:lstStyle/>
                    <a:p>
                      <a:r>
                        <a:rPr lang="en-US" sz="1800" b="1" dirty="0">
                          <a:solidFill>
                            <a:srgbClr val="0070C0"/>
                          </a:solidFill>
                        </a:rPr>
                        <a:t>Q2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◂2</a:t>
                      </a:r>
                      <a:r>
                        <a:rPr lang="en-US" sz="1800" b="1" baseline="30000" dirty="0"/>
                        <a:t>nd</a:t>
                      </a:r>
                      <a:r>
                        <a:rPr lang="en-US" sz="1800" b="1" dirty="0"/>
                        <a:t> SBG Community Workshop (June), 125 on site, ~30-40 </a:t>
                      </a:r>
                      <a:r>
                        <a:rPr lang="en-US" sz="1800" b="1" dirty="0" err="1"/>
                        <a:t>webex</a:t>
                      </a:r>
                      <a:endParaRPr lang="en-US" sz="1800" b="1" dirty="0"/>
                    </a:p>
                  </a:txBody>
                  <a:tcPr/>
                </a:tc>
                <a:extLst>
                  <a:ext uri="{0D108BD9-81ED-4DB2-BD59-A6C34878D82A}">
                    <a16:rowId xmlns:a16="http://schemas.microsoft.com/office/drawing/2014/main" val="962459872"/>
                  </a:ext>
                </a:extLst>
              </a:tr>
              <a:tr h="502716">
                <a:tc>
                  <a:txBody>
                    <a:bodyPr/>
                    <a:lstStyle/>
                    <a:p>
                      <a:endParaRPr lang="en-US" sz="1800" b="1">
                        <a:solidFill>
                          <a:srgbClr val="0070C0"/>
                        </a:solidFill>
                      </a:endParaRPr>
                    </a:p>
                  </a:txBody>
                  <a:tcPr/>
                </a:tc>
                <a:tc>
                  <a:txBody>
                    <a:bodyPr/>
                    <a:lstStyle/>
                    <a:p>
                      <a:r>
                        <a:rPr lang="en-US" sz="1800" b="1" dirty="0">
                          <a:solidFill>
                            <a:srgbClr val="0070C0"/>
                          </a:solidFill>
                        </a:rPr>
                        <a:t>Q3</a:t>
                      </a:r>
                    </a:p>
                  </a:txBody>
                  <a:tcPr/>
                </a:tc>
                <a:tc>
                  <a:txBody>
                    <a:bodyPr/>
                    <a:lstStyle/>
                    <a:p>
                      <a:endParaRPr lang="en-US" sz="1800" dirty="0"/>
                    </a:p>
                  </a:txBody>
                  <a:tcPr/>
                </a:tc>
                <a:extLst>
                  <a:ext uri="{0D108BD9-81ED-4DB2-BD59-A6C34878D82A}">
                    <a16:rowId xmlns:a16="http://schemas.microsoft.com/office/drawing/2014/main" val="1144863616"/>
                  </a:ext>
                </a:extLst>
              </a:tr>
              <a:tr h="502716">
                <a:tc>
                  <a:txBody>
                    <a:bodyPr/>
                    <a:lstStyle/>
                    <a:p>
                      <a:endParaRPr lang="en-US" sz="1800" b="1">
                        <a:solidFill>
                          <a:srgbClr val="0070C0"/>
                        </a:solidFill>
                      </a:endParaRPr>
                    </a:p>
                  </a:txBody>
                  <a:tcPr/>
                </a:tc>
                <a:tc>
                  <a:txBody>
                    <a:bodyPr/>
                    <a:lstStyle/>
                    <a:p>
                      <a:r>
                        <a:rPr lang="en-US" sz="1800" b="1" dirty="0">
                          <a:solidFill>
                            <a:srgbClr val="0070C0"/>
                          </a:solidFill>
                        </a:rPr>
                        <a:t>Q4</a:t>
                      </a:r>
                    </a:p>
                  </a:txBody>
                  <a:tcPr/>
                </a:tc>
                <a:tc>
                  <a:txBody>
                    <a:bodyPr/>
                    <a:lstStyle/>
                    <a:p>
                      <a:r>
                        <a:rPr lang="en-US" sz="1800" b="1" dirty="0">
                          <a:solidFill>
                            <a:schemeClr val="accent6">
                              <a:lumMod val="75000"/>
                            </a:schemeClr>
                          </a:solidFill>
                        </a:rPr>
                        <a:t>◂</a:t>
                      </a:r>
                      <a:r>
                        <a:rPr lang="en-US" sz="1800" dirty="0">
                          <a:solidFill>
                            <a:schemeClr val="accent6">
                              <a:lumMod val="75000"/>
                            </a:schemeClr>
                          </a:solidFill>
                        </a:rPr>
                        <a:t>SBG Session at AGU Annual Meeting (San Francisco, CA USA)</a:t>
                      </a:r>
                    </a:p>
                  </a:txBody>
                  <a:tcPr/>
                </a:tc>
                <a:extLst>
                  <a:ext uri="{0D108BD9-81ED-4DB2-BD59-A6C34878D82A}">
                    <a16:rowId xmlns:a16="http://schemas.microsoft.com/office/drawing/2014/main" val="1007839510"/>
                  </a:ext>
                </a:extLst>
              </a:tr>
            </a:tbl>
          </a:graphicData>
        </a:graphic>
      </p:graphicFrame>
      <p:cxnSp>
        <p:nvCxnSpPr>
          <p:cNvPr id="10" name="Straight Connector 9">
            <a:extLst>
              <a:ext uri="{FF2B5EF4-FFF2-40B4-BE49-F238E27FC236}">
                <a16:creationId xmlns:a16="http://schemas.microsoft.com/office/drawing/2014/main" id="{185CBF96-6DC0-5740-AB69-F30F6B82B9C2}"/>
              </a:ext>
            </a:extLst>
          </p:cNvPr>
          <p:cNvCxnSpPr/>
          <p:nvPr/>
        </p:nvCxnSpPr>
        <p:spPr>
          <a:xfrm>
            <a:off x="3546869" y="1052781"/>
            <a:ext cx="0" cy="5323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35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F7818-E13B-AA4B-B599-D07DAE36FA4A}"/>
              </a:ext>
            </a:extLst>
          </p:cNvPr>
          <p:cNvSpPr txBox="1"/>
          <p:nvPr/>
        </p:nvSpPr>
        <p:spPr>
          <a:xfrm>
            <a:off x="3583940" y="393864"/>
            <a:ext cx="5024131" cy="584775"/>
          </a:xfrm>
          <a:prstGeom prst="rect">
            <a:avLst/>
          </a:prstGeom>
          <a:noFill/>
        </p:spPr>
        <p:txBody>
          <a:bodyPr wrap="none" rtlCol="0">
            <a:spAutoFit/>
          </a:bodyPr>
          <a:lstStyle/>
          <a:p>
            <a:pPr algn="ctr"/>
            <a:r>
              <a:rPr lang="en-US" sz="3200" b="1" dirty="0"/>
              <a:t>COMMUNITY ENGAGEMENT</a:t>
            </a:r>
          </a:p>
        </p:txBody>
      </p:sp>
      <p:graphicFrame>
        <p:nvGraphicFramePr>
          <p:cNvPr id="5" name="Table 4">
            <a:extLst>
              <a:ext uri="{FF2B5EF4-FFF2-40B4-BE49-F238E27FC236}">
                <a16:creationId xmlns:a16="http://schemas.microsoft.com/office/drawing/2014/main" id="{73E7AA7A-B600-5548-A0F0-C5147FD9C434}"/>
              </a:ext>
            </a:extLst>
          </p:cNvPr>
          <p:cNvGraphicFramePr>
            <a:graphicFrameLocks noGrp="1"/>
          </p:cNvGraphicFramePr>
          <p:nvPr/>
        </p:nvGraphicFramePr>
        <p:xfrm>
          <a:off x="2383013" y="1052781"/>
          <a:ext cx="8836922" cy="5323304"/>
        </p:xfrm>
        <a:graphic>
          <a:graphicData uri="http://schemas.openxmlformats.org/drawingml/2006/table">
            <a:tbl>
              <a:tblPr firstRow="1" bandRow="1">
                <a:tableStyleId>{2D5ABB26-0587-4C30-8999-92F81FD0307C}</a:tableStyleId>
              </a:tblPr>
              <a:tblGrid>
                <a:gridCol w="734260">
                  <a:extLst>
                    <a:ext uri="{9D8B030D-6E8A-4147-A177-3AD203B41FA5}">
                      <a16:colId xmlns:a16="http://schemas.microsoft.com/office/drawing/2014/main" val="398703760"/>
                    </a:ext>
                  </a:extLst>
                </a:gridCol>
                <a:gridCol w="581891">
                  <a:extLst>
                    <a:ext uri="{9D8B030D-6E8A-4147-A177-3AD203B41FA5}">
                      <a16:colId xmlns:a16="http://schemas.microsoft.com/office/drawing/2014/main" val="2351745550"/>
                    </a:ext>
                  </a:extLst>
                </a:gridCol>
                <a:gridCol w="7520771">
                  <a:extLst>
                    <a:ext uri="{9D8B030D-6E8A-4147-A177-3AD203B41FA5}">
                      <a16:colId xmlns:a16="http://schemas.microsoft.com/office/drawing/2014/main" val="1250299038"/>
                    </a:ext>
                  </a:extLst>
                </a:gridCol>
              </a:tblGrid>
              <a:tr h="519346">
                <a:tc>
                  <a:txBody>
                    <a:bodyPr/>
                    <a:lstStyle/>
                    <a:p>
                      <a:r>
                        <a:rPr lang="en-US" sz="1800" b="1" dirty="0">
                          <a:solidFill>
                            <a:srgbClr val="0070C0"/>
                          </a:solidFill>
                        </a:rPr>
                        <a:t>2020</a:t>
                      </a:r>
                    </a:p>
                  </a:txBody>
                  <a:tcPr/>
                </a:tc>
                <a:tc>
                  <a:txBody>
                    <a:bodyPr/>
                    <a:lstStyle/>
                    <a:p>
                      <a:r>
                        <a:rPr lang="en-US" sz="1800" b="1" dirty="0">
                          <a:solidFill>
                            <a:srgbClr val="0070C0"/>
                          </a:solidFill>
                        </a:rPr>
                        <a:t>Q1</a:t>
                      </a:r>
                    </a:p>
                  </a:txBody>
                  <a:tcPr/>
                </a:tc>
                <a:tc>
                  <a:txBody>
                    <a:bodyPr/>
                    <a:lstStyle/>
                    <a:p>
                      <a:r>
                        <a:rPr lang="en-US" sz="1800" b="1" dirty="0">
                          <a:solidFill>
                            <a:schemeClr val="accent6">
                              <a:lumMod val="75000"/>
                            </a:schemeClr>
                          </a:solidFill>
                        </a:rPr>
                        <a:t>◂SBG Town Hall at OSM 2020 (San Diego, CA USA)</a:t>
                      </a:r>
                    </a:p>
                  </a:txBody>
                  <a:tcPr/>
                </a:tc>
                <a:extLst>
                  <a:ext uri="{0D108BD9-81ED-4DB2-BD59-A6C34878D82A}">
                    <a16:rowId xmlns:a16="http://schemas.microsoft.com/office/drawing/2014/main" val="1409652535"/>
                  </a:ext>
                </a:extLst>
              </a:tr>
              <a:tr h="908858">
                <a:tc>
                  <a:txBody>
                    <a:bodyPr/>
                    <a:lstStyle/>
                    <a:p>
                      <a:endParaRPr lang="en-US" sz="1800" b="1">
                        <a:solidFill>
                          <a:srgbClr val="0070C0"/>
                        </a:solidFill>
                      </a:endParaRPr>
                    </a:p>
                  </a:txBody>
                  <a:tcPr/>
                </a:tc>
                <a:tc>
                  <a:txBody>
                    <a:bodyPr/>
                    <a:lstStyle/>
                    <a:p>
                      <a:r>
                        <a:rPr lang="en-US" sz="1800" b="1" dirty="0">
                          <a:solidFill>
                            <a:srgbClr val="0070C0"/>
                          </a:solidFill>
                        </a:rPr>
                        <a:t>Q2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Community architecture telecons (April-May)</a:t>
                      </a:r>
                    </a:p>
                  </a:txBody>
                  <a:tcPr/>
                </a:tc>
                <a:extLst>
                  <a:ext uri="{0D108BD9-81ED-4DB2-BD59-A6C34878D82A}">
                    <a16:rowId xmlns:a16="http://schemas.microsoft.com/office/drawing/2014/main" val="3288557174"/>
                  </a:ext>
                </a:extLst>
              </a:tr>
              <a:tr h="908858">
                <a:tc>
                  <a:txBody>
                    <a:bodyPr/>
                    <a:lstStyle/>
                    <a:p>
                      <a:endParaRPr lang="en-US" sz="1800" b="1" dirty="0">
                        <a:solidFill>
                          <a:srgbClr val="0070C0"/>
                        </a:solidFill>
                      </a:endParaRPr>
                    </a:p>
                  </a:txBody>
                  <a:tcPr/>
                </a:tc>
                <a:tc>
                  <a:txBody>
                    <a:bodyPr/>
                    <a:lstStyle/>
                    <a:p>
                      <a:r>
                        <a:rPr lang="en-US" sz="1800" b="1" dirty="0">
                          <a:solidFill>
                            <a:srgbClr val="0070C0"/>
                          </a:solidFill>
                        </a:rPr>
                        <a:t>Q3</a:t>
                      </a:r>
                    </a:p>
                  </a:txBody>
                  <a:tcPr/>
                </a:tc>
                <a:tc>
                  <a:txBody>
                    <a:bodyPr/>
                    <a:lstStyle/>
                    <a:p>
                      <a:r>
                        <a:rPr lang="en-US" sz="1800" dirty="0"/>
                        <a:t>Architecture down-select complete, Phase 3 begins (July)</a:t>
                      </a:r>
                    </a:p>
                    <a:p>
                      <a:r>
                        <a:rPr lang="en-US" sz="1800" dirty="0"/>
                        <a:t>Community telecon on recommended architecture (July)</a:t>
                      </a:r>
                    </a:p>
                  </a:txBody>
                  <a:tcPr/>
                </a:tc>
                <a:extLst>
                  <a:ext uri="{0D108BD9-81ED-4DB2-BD59-A6C34878D82A}">
                    <a16:rowId xmlns:a16="http://schemas.microsoft.com/office/drawing/2014/main" val="3410479907"/>
                  </a:ext>
                </a:extLst>
              </a:tr>
              <a:tr h="908858">
                <a:tc>
                  <a:txBody>
                    <a:bodyPr/>
                    <a:lstStyle/>
                    <a:p>
                      <a:endParaRPr lang="en-US" sz="1800" b="1">
                        <a:solidFill>
                          <a:srgbClr val="0070C0"/>
                        </a:solidFill>
                      </a:endParaRPr>
                    </a:p>
                  </a:txBody>
                  <a:tcPr/>
                </a:tc>
                <a:tc>
                  <a:txBody>
                    <a:bodyPr/>
                    <a:lstStyle/>
                    <a:p>
                      <a:r>
                        <a:rPr lang="en-US" sz="1800" b="1" dirty="0">
                          <a:solidFill>
                            <a:srgbClr val="0070C0"/>
                          </a:solidFill>
                        </a:rPr>
                        <a:t>Q4</a:t>
                      </a:r>
                    </a:p>
                  </a:txBody>
                  <a:tcPr/>
                </a:tc>
                <a:tc>
                  <a:txBody>
                    <a:bodyPr/>
                    <a:lstStyle/>
                    <a:p>
                      <a:r>
                        <a:rPr lang="en-US" sz="1800" b="1" dirty="0">
                          <a:solidFill>
                            <a:schemeClr val="accent6">
                              <a:lumMod val="75000"/>
                            </a:schemeClr>
                          </a:solidFill>
                        </a:rPr>
                        <a:t>◂SBG Town Hall at Ocean Optics (Norfolk, VA USA) (October)</a:t>
                      </a:r>
                    </a:p>
                    <a:p>
                      <a:r>
                        <a:rPr lang="en-US" sz="1800" b="1" dirty="0">
                          <a:solidFill>
                            <a:schemeClr val="accent6">
                              <a:lumMod val="75000"/>
                            </a:schemeClr>
                          </a:solidFill>
                        </a:rPr>
                        <a:t>◂SBG Town Hall at AGU Annual Meeting (San Francisco, CA USA) (December)</a:t>
                      </a:r>
                    </a:p>
                  </a:txBody>
                  <a:tcPr/>
                </a:tc>
                <a:extLst>
                  <a:ext uri="{0D108BD9-81ED-4DB2-BD59-A6C34878D82A}">
                    <a16:rowId xmlns:a16="http://schemas.microsoft.com/office/drawing/2014/main" val="1788468408"/>
                  </a:ext>
                </a:extLst>
              </a:tr>
              <a:tr h="519346">
                <a:tc>
                  <a:txBody>
                    <a:bodyPr/>
                    <a:lstStyle/>
                    <a:p>
                      <a:r>
                        <a:rPr lang="en-US" sz="1800" b="1" dirty="0">
                          <a:solidFill>
                            <a:srgbClr val="0070C0"/>
                          </a:solidFill>
                        </a:rPr>
                        <a:t>2021</a:t>
                      </a:r>
                    </a:p>
                  </a:txBody>
                  <a:tcPr/>
                </a:tc>
                <a:tc>
                  <a:txBody>
                    <a:bodyPr/>
                    <a:lstStyle/>
                    <a:p>
                      <a:r>
                        <a:rPr lang="en-US" sz="1800" b="1" dirty="0">
                          <a:solidFill>
                            <a:srgbClr val="0070C0"/>
                          </a:solidFill>
                        </a:rPr>
                        <a:t>Q1</a:t>
                      </a:r>
                    </a:p>
                  </a:txBody>
                  <a:tcPr/>
                </a:tc>
                <a:tc>
                  <a:txBody>
                    <a:bodyPr/>
                    <a:lstStyle/>
                    <a:p>
                      <a:endParaRPr lang="en-US" sz="1800" dirty="0"/>
                    </a:p>
                  </a:txBody>
                  <a:tcPr/>
                </a:tc>
                <a:extLst>
                  <a:ext uri="{0D108BD9-81ED-4DB2-BD59-A6C34878D82A}">
                    <a16:rowId xmlns:a16="http://schemas.microsoft.com/office/drawing/2014/main" val="3174518690"/>
                  </a:ext>
                </a:extLst>
              </a:tr>
              <a:tr h="519346">
                <a:tc>
                  <a:txBody>
                    <a:bodyPr/>
                    <a:lstStyle/>
                    <a:p>
                      <a:endParaRPr lang="en-US" sz="1800" b="1">
                        <a:solidFill>
                          <a:srgbClr val="0070C0"/>
                        </a:solidFill>
                      </a:endParaRPr>
                    </a:p>
                  </a:txBody>
                  <a:tcPr/>
                </a:tc>
                <a:tc>
                  <a:txBody>
                    <a:bodyPr/>
                    <a:lstStyle/>
                    <a:p>
                      <a:r>
                        <a:rPr lang="en-US" sz="1800" b="1" dirty="0">
                          <a:solidFill>
                            <a:srgbClr val="0070C0"/>
                          </a:solidFill>
                        </a:rPr>
                        <a:t>Q2</a:t>
                      </a:r>
                    </a:p>
                  </a:txBody>
                  <a:tcPr/>
                </a:tc>
                <a:tc>
                  <a:txBody>
                    <a:bodyPr/>
                    <a:lstStyle/>
                    <a:p>
                      <a:r>
                        <a:rPr lang="en-US" sz="1800" b="1" dirty="0"/>
                        <a:t>◂4</a:t>
                      </a:r>
                      <a:r>
                        <a:rPr lang="en-US" sz="1800" b="1" baseline="30000" dirty="0"/>
                        <a:t>th</a:t>
                      </a:r>
                      <a:r>
                        <a:rPr lang="en-US" sz="1800" b="1" dirty="0"/>
                        <a:t> SBG Community Workshop (TBD) (June)</a:t>
                      </a:r>
                    </a:p>
                  </a:txBody>
                  <a:tcPr/>
                </a:tc>
                <a:extLst>
                  <a:ext uri="{0D108BD9-81ED-4DB2-BD59-A6C34878D82A}">
                    <a16:rowId xmlns:a16="http://schemas.microsoft.com/office/drawing/2014/main" val="1688361265"/>
                  </a:ext>
                </a:extLst>
              </a:tr>
              <a:tr h="519346">
                <a:tc>
                  <a:txBody>
                    <a:bodyPr/>
                    <a:lstStyle/>
                    <a:p>
                      <a:endParaRPr lang="en-US" sz="1800" b="1">
                        <a:solidFill>
                          <a:srgbClr val="0070C0"/>
                        </a:solidFill>
                      </a:endParaRPr>
                    </a:p>
                  </a:txBody>
                  <a:tcPr/>
                </a:tc>
                <a:tc>
                  <a:txBody>
                    <a:bodyPr/>
                    <a:lstStyle/>
                    <a:p>
                      <a:r>
                        <a:rPr lang="en-US" sz="1800" b="1" dirty="0">
                          <a:solidFill>
                            <a:srgbClr val="0070C0"/>
                          </a:solidFill>
                        </a:rPr>
                        <a:t>Q3</a:t>
                      </a:r>
                    </a:p>
                  </a:txBody>
                  <a:tcPr/>
                </a:tc>
                <a:tc>
                  <a:txBody>
                    <a:bodyPr/>
                    <a:lstStyle/>
                    <a:p>
                      <a:r>
                        <a:rPr lang="en-US" sz="1800" dirty="0"/>
                        <a:t>Mission Concept Review (October)</a:t>
                      </a:r>
                    </a:p>
                  </a:txBody>
                  <a:tcPr/>
                </a:tc>
                <a:extLst>
                  <a:ext uri="{0D108BD9-81ED-4DB2-BD59-A6C34878D82A}">
                    <a16:rowId xmlns:a16="http://schemas.microsoft.com/office/drawing/2014/main" val="2650227390"/>
                  </a:ext>
                </a:extLst>
              </a:tr>
              <a:tr h="519346">
                <a:tc>
                  <a:txBody>
                    <a:bodyPr/>
                    <a:lstStyle/>
                    <a:p>
                      <a:endParaRPr lang="en-US" sz="1800" b="1">
                        <a:solidFill>
                          <a:srgbClr val="0070C0"/>
                        </a:solidFill>
                      </a:endParaRPr>
                    </a:p>
                  </a:txBody>
                  <a:tcPr/>
                </a:tc>
                <a:tc>
                  <a:txBody>
                    <a:bodyPr/>
                    <a:lstStyle/>
                    <a:p>
                      <a:r>
                        <a:rPr lang="en-US" sz="1800" b="1" dirty="0">
                          <a:solidFill>
                            <a:srgbClr val="0070C0"/>
                          </a:solidFill>
                        </a:rPr>
                        <a:t>Q4</a:t>
                      </a:r>
                    </a:p>
                  </a:txBody>
                  <a:tcPr/>
                </a:tc>
                <a:tc>
                  <a:txBody>
                    <a:bodyPr/>
                    <a:lstStyle/>
                    <a:p>
                      <a:endParaRPr lang="en-US" sz="1800" dirty="0"/>
                    </a:p>
                  </a:txBody>
                  <a:tcPr/>
                </a:tc>
                <a:extLst>
                  <a:ext uri="{0D108BD9-81ED-4DB2-BD59-A6C34878D82A}">
                    <a16:rowId xmlns:a16="http://schemas.microsoft.com/office/drawing/2014/main" val="2064715608"/>
                  </a:ext>
                </a:extLst>
              </a:tr>
            </a:tbl>
          </a:graphicData>
        </a:graphic>
      </p:graphicFrame>
      <p:sp>
        <p:nvSpPr>
          <p:cNvPr id="6" name="Right Arrow 5">
            <a:extLst>
              <a:ext uri="{FF2B5EF4-FFF2-40B4-BE49-F238E27FC236}">
                <a16:creationId xmlns:a16="http://schemas.microsoft.com/office/drawing/2014/main" id="{780BC01C-9EA4-1044-80EE-1F4FF8496444}"/>
              </a:ext>
            </a:extLst>
          </p:cNvPr>
          <p:cNvSpPr/>
          <p:nvPr/>
        </p:nvSpPr>
        <p:spPr>
          <a:xfrm flipH="1">
            <a:off x="8860110" y="1052781"/>
            <a:ext cx="783277" cy="4275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965347-1C90-6B44-BCEE-30E05F02556B}"/>
              </a:ext>
            </a:extLst>
          </p:cNvPr>
          <p:cNvSpPr txBox="1"/>
          <p:nvPr/>
        </p:nvSpPr>
        <p:spPr>
          <a:xfrm>
            <a:off x="9641641" y="1040424"/>
            <a:ext cx="1542089" cy="400110"/>
          </a:xfrm>
          <a:prstGeom prst="rect">
            <a:avLst/>
          </a:prstGeom>
          <a:noFill/>
        </p:spPr>
        <p:txBody>
          <a:bodyPr wrap="none" rtlCol="0">
            <a:spAutoFit/>
          </a:bodyPr>
          <a:lstStyle/>
          <a:p>
            <a:r>
              <a:rPr lang="en-US" sz="2000" dirty="0">
                <a:solidFill>
                  <a:srgbClr val="0070C0"/>
                </a:solidFill>
              </a:rPr>
              <a:t>You Are Here</a:t>
            </a:r>
          </a:p>
        </p:txBody>
      </p:sp>
      <p:cxnSp>
        <p:nvCxnSpPr>
          <p:cNvPr id="8" name="Straight Connector 7">
            <a:extLst>
              <a:ext uri="{FF2B5EF4-FFF2-40B4-BE49-F238E27FC236}">
                <a16:creationId xmlns:a16="http://schemas.microsoft.com/office/drawing/2014/main" id="{80B10F85-79FD-4E4B-9F92-460FAB9016A6}"/>
              </a:ext>
            </a:extLst>
          </p:cNvPr>
          <p:cNvCxnSpPr/>
          <p:nvPr/>
        </p:nvCxnSpPr>
        <p:spPr>
          <a:xfrm>
            <a:off x="3546869" y="1052781"/>
            <a:ext cx="0" cy="5323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80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6008-35BA-C34B-8E2D-C8FF88F327FA}"/>
              </a:ext>
            </a:extLst>
          </p:cNvPr>
          <p:cNvSpPr>
            <a:spLocks noGrp="1"/>
          </p:cNvSpPr>
          <p:nvPr>
            <p:ph type="title"/>
          </p:nvPr>
        </p:nvSpPr>
        <p:spPr>
          <a:xfrm>
            <a:off x="2210436" y="776194"/>
            <a:ext cx="6471920" cy="3831814"/>
          </a:xfrm>
        </p:spPr>
        <p:txBody>
          <a:bodyPr/>
          <a:lstStyle/>
          <a:p>
            <a:pPr algn="ctr"/>
            <a:r>
              <a:rPr lang="en-US" sz="5400" dirty="0"/>
              <a:t>The need of the science are captured in the Science and Applications traceability matrix</a:t>
            </a:r>
          </a:p>
        </p:txBody>
      </p:sp>
      <p:sp>
        <p:nvSpPr>
          <p:cNvPr id="4" name="Slide Number Placeholder 3">
            <a:extLst>
              <a:ext uri="{FF2B5EF4-FFF2-40B4-BE49-F238E27FC236}">
                <a16:creationId xmlns:a16="http://schemas.microsoft.com/office/drawing/2014/main" id="{58FFC2F2-F77A-2542-95B1-193A07F0F55A}"/>
              </a:ext>
            </a:extLst>
          </p:cNvPr>
          <p:cNvSpPr>
            <a:spLocks noGrp="1"/>
          </p:cNvSpPr>
          <p:nvPr>
            <p:ph type="sldNum" sz="quarter" idx="12"/>
          </p:nvPr>
        </p:nvSpPr>
        <p:spPr/>
        <p:txBody>
          <a:bodyPr/>
          <a:lstStyle/>
          <a:p>
            <a:fld id="{786A64DB-DBB3-CA48-993E-0DE1651AF3A6}" type="slidenum">
              <a:rPr lang="en-US" smtClean="0"/>
              <a:t>6</a:t>
            </a:fld>
            <a:endParaRPr lang="en-US" dirty="0"/>
          </a:p>
        </p:txBody>
      </p:sp>
    </p:spTree>
    <p:extLst>
      <p:ext uri="{BB962C8B-B14F-4D97-AF65-F5344CB8AC3E}">
        <p14:creationId xmlns:p14="http://schemas.microsoft.com/office/powerpoint/2010/main" val="375480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B5BA-1F35-FD47-9321-5C086BFDBE61}"/>
              </a:ext>
            </a:extLst>
          </p:cNvPr>
          <p:cNvSpPr>
            <a:spLocks noGrp="1"/>
          </p:cNvSpPr>
          <p:nvPr>
            <p:ph type="title"/>
          </p:nvPr>
        </p:nvSpPr>
        <p:spPr>
          <a:xfrm>
            <a:off x="838200" y="182712"/>
            <a:ext cx="10515600" cy="1588123"/>
          </a:xfrm>
        </p:spPr>
        <p:txBody>
          <a:bodyPr/>
          <a:lstStyle/>
          <a:p>
            <a:pPr algn="ctr"/>
            <a:r>
              <a:rPr lang="en-US" sz="3600" dirty="0"/>
              <a:t>Overarching Needs of the SBG Observing System from DS Science Priorities E-1 – E-3, S1, S2, H-1, H-2, W-3 and C-3</a:t>
            </a:r>
          </a:p>
        </p:txBody>
      </p:sp>
      <p:sp>
        <p:nvSpPr>
          <p:cNvPr id="3" name="Slide Number Placeholder 2">
            <a:extLst>
              <a:ext uri="{FF2B5EF4-FFF2-40B4-BE49-F238E27FC236}">
                <a16:creationId xmlns:a16="http://schemas.microsoft.com/office/drawing/2014/main" id="{E544D23D-F3DF-4744-A203-7EE2053A6D97}"/>
              </a:ext>
            </a:extLst>
          </p:cNvPr>
          <p:cNvSpPr>
            <a:spLocks noGrp="1"/>
          </p:cNvSpPr>
          <p:nvPr>
            <p:ph type="sldNum" sz="quarter" idx="12"/>
          </p:nvPr>
        </p:nvSpPr>
        <p:spPr/>
        <p:txBody>
          <a:bodyPr/>
          <a:lstStyle/>
          <a:p>
            <a:fld id="{786A64DB-DBB3-CA48-993E-0DE1651AF3A6}" type="slidenum">
              <a:rPr lang="en-US" smtClean="0"/>
              <a:t>7</a:t>
            </a:fld>
            <a:endParaRPr lang="en-US" dirty="0"/>
          </a:p>
        </p:txBody>
      </p:sp>
      <p:sp>
        <p:nvSpPr>
          <p:cNvPr id="6" name="Content Placeholder 5">
            <a:extLst>
              <a:ext uri="{FF2B5EF4-FFF2-40B4-BE49-F238E27FC236}">
                <a16:creationId xmlns:a16="http://schemas.microsoft.com/office/drawing/2014/main" id="{3F540DAD-373A-4846-84F8-1C084341C354}"/>
              </a:ext>
            </a:extLst>
          </p:cNvPr>
          <p:cNvSpPr>
            <a:spLocks noGrp="1"/>
          </p:cNvSpPr>
          <p:nvPr>
            <p:ph idx="1"/>
          </p:nvPr>
        </p:nvSpPr>
        <p:spPr/>
        <p:txBody>
          <a:bodyPr>
            <a:normAutofit fontScale="62500" lnSpcReduction="20000"/>
          </a:bodyPr>
          <a:lstStyle/>
          <a:p>
            <a:pPr marL="228600" indent="-228600">
              <a:buFont typeface="+mj-lt"/>
              <a:buAutoNum type="arabicPeriod"/>
            </a:pPr>
            <a:r>
              <a:rPr lang="en-US" b="1" dirty="0">
                <a:solidFill>
                  <a:schemeClr val="dk1"/>
                </a:solidFill>
              </a:rPr>
              <a:t>Global coverage </a:t>
            </a:r>
            <a:r>
              <a:rPr lang="en-US" dirty="0">
                <a:solidFill>
                  <a:schemeClr val="dk1"/>
                </a:solidFill>
              </a:rPr>
              <a:t>to address the explicit global scope of the science, and the need to address the impacts on the Earth System and not just local processes, this means that the portion of terrestrial land and the coastal zone that can drive the earth system through the carbon and water cycles should be observed.  85 degrees N-S addresses this.</a:t>
            </a:r>
          </a:p>
          <a:p>
            <a:pPr marL="228600" indent="-228600">
              <a:buFont typeface="+mj-lt"/>
              <a:buAutoNum type="arabicPeriod"/>
            </a:pPr>
            <a:r>
              <a:rPr lang="en-US" b="1" dirty="0">
                <a:solidFill>
                  <a:schemeClr val="dk1"/>
                </a:solidFill>
              </a:rPr>
              <a:t>High spatial resolution</a:t>
            </a:r>
            <a:r>
              <a:rPr lang="en-US" dirty="0">
                <a:solidFill>
                  <a:schemeClr val="dk1"/>
                </a:solidFill>
              </a:rPr>
              <a:t> to identify regional scales as called for in other objectives, pixels between 20 and 60 m (60-100 m for TIR) satisfy this.</a:t>
            </a:r>
          </a:p>
          <a:p>
            <a:pPr marL="228600" indent="-228600">
              <a:buFont typeface="+mj-lt"/>
              <a:buAutoNum type="arabicPeriod"/>
            </a:pPr>
            <a:r>
              <a:rPr lang="en-US" b="1" dirty="0">
                <a:solidFill>
                  <a:schemeClr val="dk1"/>
                </a:solidFill>
              </a:rPr>
              <a:t>Sufficient mission duration</a:t>
            </a:r>
            <a:r>
              <a:rPr lang="en-US" dirty="0">
                <a:solidFill>
                  <a:schemeClr val="dk1"/>
                </a:solidFill>
              </a:rPr>
              <a:t> to observe change, alternately a strategy for continuity of identified key measurements so that SBG is synergistic with other US and international programs.  3-7 years with possibility of continuity satisfies this.</a:t>
            </a:r>
          </a:p>
          <a:p>
            <a:pPr marL="228600" indent="-228600">
              <a:buFont typeface="+mj-lt"/>
              <a:buAutoNum type="arabicPeriod"/>
            </a:pPr>
            <a:r>
              <a:rPr lang="en-US" b="1" dirty="0">
                <a:solidFill>
                  <a:schemeClr val="dk1"/>
                </a:solidFill>
              </a:rPr>
              <a:t>Spectroscopic and thermal measurements</a:t>
            </a:r>
            <a:r>
              <a:rPr lang="en-US" dirty="0">
                <a:solidFill>
                  <a:schemeClr val="dk1"/>
                </a:solidFill>
              </a:rPr>
              <a:t> of sufficiently high quality to resolve trace constituents and phenomena in terrestrial, aquatic, geological and atmospheric media.</a:t>
            </a:r>
          </a:p>
          <a:p>
            <a:pPr marL="228600" indent="-228600">
              <a:buFont typeface="+mj-lt"/>
              <a:buAutoNum type="arabicPeriod"/>
            </a:pPr>
            <a:r>
              <a:rPr lang="en-US" b="1" dirty="0">
                <a:solidFill>
                  <a:schemeClr val="dk1"/>
                </a:solidFill>
              </a:rPr>
              <a:t>Temporal resolution </a:t>
            </a:r>
            <a:r>
              <a:rPr lang="en-US" dirty="0">
                <a:solidFill>
                  <a:schemeClr val="dk1"/>
                </a:solidFill>
              </a:rPr>
              <a:t>to quantify the frequency of Earth System events assigned to SBG as well as to observe rapid or transient changes. </a:t>
            </a:r>
            <a:r>
              <a:rPr lang="en-US" dirty="0" err="1">
                <a:solidFill>
                  <a:schemeClr val="dk1"/>
                </a:solidFill>
              </a:rPr>
              <a:t>Revist</a:t>
            </a:r>
            <a:r>
              <a:rPr lang="en-US" dirty="0">
                <a:solidFill>
                  <a:schemeClr val="dk1"/>
                </a:solidFill>
              </a:rPr>
              <a:t> of the global area covered (</a:t>
            </a:r>
            <a:r>
              <a:rPr lang="en-US" dirty="0" err="1">
                <a:solidFill>
                  <a:schemeClr val="dk1"/>
                </a:solidFill>
              </a:rPr>
              <a:t>eg</a:t>
            </a:r>
            <a:r>
              <a:rPr lang="en-US" dirty="0">
                <a:solidFill>
                  <a:schemeClr val="dk1"/>
                </a:solidFill>
              </a:rPr>
              <a:t>, between 85 N-S) between 1 and 16 days satisfies this and may vary for VSWIR and TIR.  This should be accompanied by latency low enough to address S-1 and S-2 and possibly other objectives and priorities.  In a related parameter, </a:t>
            </a:r>
            <a:r>
              <a:rPr lang="en-US" b="1" dirty="0">
                <a:solidFill>
                  <a:schemeClr val="dk1"/>
                </a:solidFill>
              </a:rPr>
              <a:t>Latency</a:t>
            </a:r>
            <a:r>
              <a:rPr lang="en-US" dirty="0">
                <a:solidFill>
                  <a:schemeClr val="dk1"/>
                </a:solidFill>
              </a:rPr>
              <a:t> should address a minimum of 25% of identified application uses.</a:t>
            </a:r>
          </a:p>
          <a:p>
            <a:pPr marL="228600" indent="-228600">
              <a:buFont typeface="+mj-lt"/>
              <a:buAutoNum type="arabicPeriod"/>
            </a:pPr>
            <a:r>
              <a:rPr lang="en-US" b="1" dirty="0">
                <a:solidFill>
                  <a:schemeClr val="dk1"/>
                </a:solidFill>
              </a:rPr>
              <a:t>The Architecture Study may consider components </a:t>
            </a:r>
            <a:r>
              <a:rPr lang="en-US" dirty="0">
                <a:solidFill>
                  <a:schemeClr val="dk1"/>
                </a:solidFill>
              </a:rPr>
              <a:t>that address subsets but must be combined in systems that address 1-5.</a:t>
            </a:r>
            <a:endParaRPr lang="en-US" dirty="0"/>
          </a:p>
        </p:txBody>
      </p:sp>
    </p:spTree>
    <p:extLst>
      <p:ext uri="{BB962C8B-B14F-4D97-AF65-F5344CB8AC3E}">
        <p14:creationId xmlns:p14="http://schemas.microsoft.com/office/powerpoint/2010/main" val="234008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E116-FFCE-474F-957C-A23590E82D35}"/>
              </a:ext>
            </a:extLst>
          </p:cNvPr>
          <p:cNvSpPr>
            <a:spLocks noGrp="1"/>
          </p:cNvSpPr>
          <p:nvPr>
            <p:ph type="title"/>
          </p:nvPr>
        </p:nvSpPr>
        <p:spPr>
          <a:xfrm>
            <a:off x="875778" y="151535"/>
            <a:ext cx="10515600" cy="646327"/>
          </a:xfrm>
        </p:spPr>
        <p:txBody>
          <a:bodyPr/>
          <a:lstStyle/>
          <a:p>
            <a:pPr algn="ctr"/>
            <a:r>
              <a:rPr lang="en-US" dirty="0"/>
              <a:t>SATM Capability Classes Guide Architectures</a:t>
            </a:r>
          </a:p>
        </p:txBody>
      </p:sp>
      <p:sp>
        <p:nvSpPr>
          <p:cNvPr id="3" name="Slide Number Placeholder 2">
            <a:extLst>
              <a:ext uri="{FF2B5EF4-FFF2-40B4-BE49-F238E27FC236}">
                <a16:creationId xmlns:a16="http://schemas.microsoft.com/office/drawing/2014/main" id="{078DD3DB-AC80-F14C-BCAE-5AF2D16B9883}"/>
              </a:ext>
            </a:extLst>
          </p:cNvPr>
          <p:cNvSpPr>
            <a:spLocks noGrp="1"/>
          </p:cNvSpPr>
          <p:nvPr>
            <p:ph type="sldNum" sz="quarter" idx="12"/>
          </p:nvPr>
        </p:nvSpPr>
        <p:spPr>
          <a:xfrm>
            <a:off x="9105378" y="5955519"/>
            <a:ext cx="2743200" cy="365125"/>
          </a:xfrm>
        </p:spPr>
        <p:txBody>
          <a:bodyPr/>
          <a:lstStyle/>
          <a:p>
            <a:fld id="{786A64DB-DBB3-CA48-993E-0DE1651AF3A6}" type="slidenum">
              <a:rPr lang="en-US" smtClean="0"/>
              <a:t>8</a:t>
            </a:fld>
            <a:endParaRPr lang="en-US" dirty="0"/>
          </a:p>
        </p:txBody>
      </p:sp>
      <p:sp>
        <p:nvSpPr>
          <p:cNvPr id="6" name="TextBox 5">
            <a:extLst>
              <a:ext uri="{FF2B5EF4-FFF2-40B4-BE49-F238E27FC236}">
                <a16:creationId xmlns:a16="http://schemas.microsoft.com/office/drawing/2014/main" id="{DE6CF19F-1410-FE47-98A0-F9B1E2B2245D}"/>
              </a:ext>
            </a:extLst>
          </p:cNvPr>
          <p:cNvSpPr txBox="1"/>
          <p:nvPr/>
        </p:nvSpPr>
        <p:spPr>
          <a:xfrm>
            <a:off x="4630454" y="1297761"/>
            <a:ext cx="3423781" cy="38472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SATM Capability Classes</a:t>
            </a:r>
          </a:p>
        </p:txBody>
      </p:sp>
      <p:graphicFrame>
        <p:nvGraphicFramePr>
          <p:cNvPr id="9" name="Table 8">
            <a:extLst>
              <a:ext uri="{FF2B5EF4-FFF2-40B4-BE49-F238E27FC236}">
                <a16:creationId xmlns:a16="http://schemas.microsoft.com/office/drawing/2014/main" id="{44BF0E0A-E52D-C546-94D4-5B96DD80A040}"/>
              </a:ext>
            </a:extLst>
          </p:cNvPr>
          <p:cNvGraphicFramePr>
            <a:graphicFrameLocks noGrp="1"/>
          </p:cNvGraphicFramePr>
          <p:nvPr/>
        </p:nvGraphicFramePr>
        <p:xfrm>
          <a:off x="2644555" y="1910557"/>
          <a:ext cx="7395578" cy="1162088"/>
        </p:xfrm>
        <a:graphic>
          <a:graphicData uri="http://schemas.openxmlformats.org/drawingml/2006/table">
            <a:tbl>
              <a:tblPr>
                <a:tableStyleId>{5C22544A-7EE6-4342-B048-85BDC9FD1C3A}</a:tableStyleId>
              </a:tblPr>
              <a:tblGrid>
                <a:gridCol w="43762">
                  <a:extLst>
                    <a:ext uri="{9D8B030D-6E8A-4147-A177-3AD203B41FA5}">
                      <a16:colId xmlns:a16="http://schemas.microsoft.com/office/drawing/2014/main" val="3271577333"/>
                    </a:ext>
                  </a:extLst>
                </a:gridCol>
                <a:gridCol w="2723670">
                  <a:extLst>
                    <a:ext uri="{9D8B030D-6E8A-4147-A177-3AD203B41FA5}">
                      <a16:colId xmlns:a16="http://schemas.microsoft.com/office/drawing/2014/main" val="2548473671"/>
                    </a:ext>
                  </a:extLst>
                </a:gridCol>
                <a:gridCol w="560792">
                  <a:extLst>
                    <a:ext uri="{9D8B030D-6E8A-4147-A177-3AD203B41FA5}">
                      <a16:colId xmlns:a16="http://schemas.microsoft.com/office/drawing/2014/main" val="583879254"/>
                    </a:ext>
                  </a:extLst>
                </a:gridCol>
                <a:gridCol w="560792">
                  <a:extLst>
                    <a:ext uri="{9D8B030D-6E8A-4147-A177-3AD203B41FA5}">
                      <a16:colId xmlns:a16="http://schemas.microsoft.com/office/drawing/2014/main" val="1370691543"/>
                    </a:ext>
                  </a:extLst>
                </a:gridCol>
                <a:gridCol w="560792">
                  <a:extLst>
                    <a:ext uri="{9D8B030D-6E8A-4147-A177-3AD203B41FA5}">
                      <a16:colId xmlns:a16="http://schemas.microsoft.com/office/drawing/2014/main" val="1091916723"/>
                    </a:ext>
                  </a:extLst>
                </a:gridCol>
                <a:gridCol w="560792">
                  <a:extLst>
                    <a:ext uri="{9D8B030D-6E8A-4147-A177-3AD203B41FA5}">
                      <a16:colId xmlns:a16="http://schemas.microsoft.com/office/drawing/2014/main" val="3579289290"/>
                    </a:ext>
                  </a:extLst>
                </a:gridCol>
                <a:gridCol w="560792">
                  <a:extLst>
                    <a:ext uri="{9D8B030D-6E8A-4147-A177-3AD203B41FA5}">
                      <a16:colId xmlns:a16="http://schemas.microsoft.com/office/drawing/2014/main" val="2313602746"/>
                    </a:ext>
                  </a:extLst>
                </a:gridCol>
                <a:gridCol w="515671">
                  <a:extLst>
                    <a:ext uri="{9D8B030D-6E8A-4147-A177-3AD203B41FA5}">
                      <a16:colId xmlns:a16="http://schemas.microsoft.com/office/drawing/2014/main" val="1982292142"/>
                    </a:ext>
                  </a:extLst>
                </a:gridCol>
                <a:gridCol w="560792">
                  <a:extLst>
                    <a:ext uri="{9D8B030D-6E8A-4147-A177-3AD203B41FA5}">
                      <a16:colId xmlns:a16="http://schemas.microsoft.com/office/drawing/2014/main" val="2117798876"/>
                    </a:ext>
                  </a:extLst>
                </a:gridCol>
                <a:gridCol w="747723">
                  <a:extLst>
                    <a:ext uri="{9D8B030D-6E8A-4147-A177-3AD203B41FA5}">
                      <a16:colId xmlns:a16="http://schemas.microsoft.com/office/drawing/2014/main" val="1137753268"/>
                    </a:ext>
                  </a:extLst>
                </a:gridCol>
              </a:tblGrid>
              <a:tr h="1162088">
                <a:tc>
                  <a:txBody>
                    <a:bodyPr/>
                    <a:lstStyle/>
                    <a:p>
                      <a:pPr algn="ctr" fontAlgn="ctr"/>
                      <a:endParaRPr lang="en-US" sz="14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VSWIR Spatial</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VSWIR Temporal</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VSWIR Range</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VSWIR Sensitivity</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TIR Spatial </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TIR Temporal</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TIR Range</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TIR Sensitivity</a:t>
                      </a:r>
                      <a:endParaRPr lang="en-US" sz="1000" b="0" i="0" u="none" strike="noStrike" dirty="0">
                        <a:solidFill>
                          <a:srgbClr val="000000"/>
                        </a:solidFill>
                        <a:effectLst/>
                        <a:latin typeface="Calibri" panose="020F0502020204030204" pitchFamily="34" charset="0"/>
                      </a:endParaRPr>
                    </a:p>
                  </a:txBody>
                  <a:tcPr marL="9181" marR="9181" marT="9181" marB="0" anchor="ctr"/>
                </a:tc>
                <a:tc>
                  <a:txBody>
                    <a:bodyPr/>
                    <a:lstStyle/>
                    <a:p>
                      <a:pPr algn="ctr" fontAlgn="ctr"/>
                      <a:r>
                        <a:rPr lang="en-US" sz="1000" u="none" strike="noStrike" dirty="0">
                          <a:effectLst/>
                        </a:rPr>
                        <a:t>VSWIR/TIR Coincidence</a:t>
                      </a:r>
                      <a:endParaRPr lang="en-US" sz="1000" b="0" i="0" u="none" strike="noStrike" dirty="0">
                        <a:solidFill>
                          <a:srgbClr val="000000"/>
                        </a:solidFill>
                        <a:effectLst/>
                        <a:latin typeface="Calibri" panose="020F0502020204030204" pitchFamily="34" charset="0"/>
                      </a:endParaRPr>
                    </a:p>
                  </a:txBody>
                  <a:tcPr marL="9181" marR="9181" marT="9181" marB="0" anchor="ctr"/>
                </a:tc>
                <a:extLst>
                  <a:ext uri="{0D108BD9-81ED-4DB2-BD59-A6C34878D82A}">
                    <a16:rowId xmlns:a16="http://schemas.microsoft.com/office/drawing/2014/main" val="631801504"/>
                  </a:ext>
                </a:extLst>
              </a:tr>
            </a:tbl>
          </a:graphicData>
        </a:graphic>
      </p:graphicFrame>
      <p:graphicFrame>
        <p:nvGraphicFramePr>
          <p:cNvPr id="10" name="Table 9">
            <a:extLst>
              <a:ext uri="{FF2B5EF4-FFF2-40B4-BE49-F238E27FC236}">
                <a16:creationId xmlns:a16="http://schemas.microsoft.com/office/drawing/2014/main" id="{1522894F-7284-0741-B60C-D513553BADA3}"/>
              </a:ext>
            </a:extLst>
          </p:cNvPr>
          <p:cNvGraphicFramePr>
            <a:graphicFrameLocks noGrp="1"/>
          </p:cNvGraphicFramePr>
          <p:nvPr>
            <p:extLst>
              <p:ext uri="{D42A27DB-BD31-4B8C-83A1-F6EECF244321}">
                <p14:modId xmlns:p14="http://schemas.microsoft.com/office/powerpoint/2010/main" val="2289400068"/>
              </p:ext>
            </p:extLst>
          </p:nvPr>
        </p:nvGraphicFramePr>
        <p:xfrm>
          <a:off x="2644555" y="3300720"/>
          <a:ext cx="7395578" cy="3098800"/>
        </p:xfrm>
        <a:graphic>
          <a:graphicData uri="http://schemas.openxmlformats.org/drawingml/2006/table">
            <a:tbl>
              <a:tblPr>
                <a:tableStyleId>{5C22544A-7EE6-4342-B048-85BDC9FD1C3A}</a:tableStyleId>
              </a:tblPr>
              <a:tblGrid>
                <a:gridCol w="2784539">
                  <a:extLst>
                    <a:ext uri="{9D8B030D-6E8A-4147-A177-3AD203B41FA5}">
                      <a16:colId xmlns:a16="http://schemas.microsoft.com/office/drawing/2014/main" val="1601867865"/>
                    </a:ext>
                  </a:extLst>
                </a:gridCol>
                <a:gridCol w="554998">
                  <a:extLst>
                    <a:ext uri="{9D8B030D-6E8A-4147-A177-3AD203B41FA5}">
                      <a16:colId xmlns:a16="http://schemas.microsoft.com/office/drawing/2014/main" val="2886683234"/>
                    </a:ext>
                  </a:extLst>
                </a:gridCol>
                <a:gridCol w="563808">
                  <a:extLst>
                    <a:ext uri="{9D8B030D-6E8A-4147-A177-3AD203B41FA5}">
                      <a16:colId xmlns:a16="http://schemas.microsoft.com/office/drawing/2014/main" val="13483735"/>
                    </a:ext>
                  </a:extLst>
                </a:gridCol>
                <a:gridCol w="563808">
                  <a:extLst>
                    <a:ext uri="{9D8B030D-6E8A-4147-A177-3AD203B41FA5}">
                      <a16:colId xmlns:a16="http://schemas.microsoft.com/office/drawing/2014/main" val="3060571901"/>
                    </a:ext>
                  </a:extLst>
                </a:gridCol>
                <a:gridCol w="528570">
                  <a:extLst>
                    <a:ext uri="{9D8B030D-6E8A-4147-A177-3AD203B41FA5}">
                      <a16:colId xmlns:a16="http://schemas.microsoft.com/office/drawing/2014/main" val="1704844933"/>
                    </a:ext>
                  </a:extLst>
                </a:gridCol>
                <a:gridCol w="572617">
                  <a:extLst>
                    <a:ext uri="{9D8B030D-6E8A-4147-A177-3AD203B41FA5}">
                      <a16:colId xmlns:a16="http://schemas.microsoft.com/office/drawing/2014/main" val="2010466319"/>
                    </a:ext>
                  </a:extLst>
                </a:gridCol>
                <a:gridCol w="563808">
                  <a:extLst>
                    <a:ext uri="{9D8B030D-6E8A-4147-A177-3AD203B41FA5}">
                      <a16:colId xmlns:a16="http://schemas.microsoft.com/office/drawing/2014/main" val="1921714217"/>
                    </a:ext>
                  </a:extLst>
                </a:gridCol>
                <a:gridCol w="519762">
                  <a:extLst>
                    <a:ext uri="{9D8B030D-6E8A-4147-A177-3AD203B41FA5}">
                      <a16:colId xmlns:a16="http://schemas.microsoft.com/office/drawing/2014/main" val="4103373251"/>
                    </a:ext>
                  </a:extLst>
                </a:gridCol>
                <a:gridCol w="743668">
                  <a:extLst>
                    <a:ext uri="{9D8B030D-6E8A-4147-A177-3AD203B41FA5}">
                      <a16:colId xmlns:a16="http://schemas.microsoft.com/office/drawing/2014/main" val="548229651"/>
                    </a:ext>
                  </a:extLst>
                </a:gridCol>
              </a:tblGrid>
              <a:tr h="1104900">
                <a:tc>
                  <a:txBody>
                    <a:bodyPr/>
                    <a:lstStyle/>
                    <a:p>
                      <a:pPr algn="ctr" fontAlgn="ctr"/>
                      <a:r>
                        <a:rPr lang="en-US" sz="1000" u="none" strike="noStrike" dirty="0">
                          <a:effectLst/>
                        </a:rPr>
                        <a:t>≤30 m</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≤8 days for global coverage*</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 ≤380 - ≥2500 nm, @ ≤10nm </a:t>
                      </a:r>
                      <a:endParaRPr lang="en-US" sz="1000" b="1" i="0" u="none" strike="noStrike" dirty="0">
                        <a:solidFill>
                          <a:srgbClr val="000000"/>
                        </a:solidFill>
                        <a:effectLst/>
                        <a:latin typeface="Calibri (Body)"/>
                      </a:endParaRPr>
                    </a:p>
                  </a:txBody>
                  <a:tcPr marL="9525" marR="9525" marT="9525" marB="0" anchor="ctr"/>
                </a:tc>
                <a:tc>
                  <a:txBody>
                    <a:bodyPr/>
                    <a:lstStyle/>
                    <a:p>
                      <a:pPr algn="ctr" fontAlgn="ctr"/>
                      <a:r>
                        <a:rPr lang="en-US" sz="1000" u="none" strike="noStrike" dirty="0">
                          <a:effectLst/>
                        </a:rPr>
                        <a:t>SNR ≥400 VNIR, SNR ≥250 SWIR, accuracy ≤10% </a:t>
                      </a:r>
                      <a:endParaRPr lang="en-US" sz="1000" b="1" i="0" u="none" strike="noStrike" dirty="0">
                        <a:solidFill>
                          <a:srgbClr val="000000"/>
                        </a:solidFill>
                        <a:effectLst/>
                        <a:latin typeface="Calibri (Body)"/>
                      </a:endParaRPr>
                    </a:p>
                  </a:txBody>
                  <a:tcPr marL="9525" marR="9525" marT="9525" marB="0" anchor="ctr"/>
                </a:tc>
                <a:tc>
                  <a:txBody>
                    <a:bodyPr/>
                    <a:lstStyle/>
                    <a:p>
                      <a:pPr algn="ctr" fontAlgn="ctr"/>
                      <a:r>
                        <a:rPr lang="en-US" sz="1000" u="none" strike="noStrike" dirty="0">
                          <a:effectLst/>
                        </a:rPr>
                        <a:t>≤60 m</a:t>
                      </a:r>
                      <a:endParaRPr lang="en-US" sz="1000" b="1" i="0" u="none" strike="noStrike" dirty="0">
                        <a:solidFill>
                          <a:srgbClr val="000000"/>
                        </a:solidFill>
                        <a:effectLst/>
                        <a:latin typeface="Calibri (Body)"/>
                      </a:endParaRPr>
                    </a:p>
                  </a:txBody>
                  <a:tcPr marL="9525" marR="9525" marT="9525" marB="0" anchor="ctr"/>
                </a:tc>
                <a:tc>
                  <a:txBody>
                    <a:bodyPr/>
                    <a:lstStyle/>
                    <a:p>
                      <a:pPr algn="ctr" fontAlgn="ctr"/>
                      <a:r>
                        <a:rPr lang="en-US" sz="1000" u="none" strike="noStrike" dirty="0">
                          <a:effectLst/>
                        </a:rPr>
                        <a:t>≤1 day for global coverage*</a:t>
                      </a:r>
                      <a:endParaRPr lang="en-US" sz="1000" b="1" i="0" u="none" strike="noStrike" dirty="0">
                        <a:solidFill>
                          <a:srgbClr val="000000"/>
                        </a:solidFill>
                        <a:effectLst/>
                        <a:latin typeface="Calibri (Body)"/>
                      </a:endParaRPr>
                    </a:p>
                  </a:txBody>
                  <a:tcPr marL="9525" marR="9525" marT="9525" marB="0" anchor="ctr"/>
                </a:tc>
                <a:tc>
                  <a:txBody>
                    <a:bodyPr/>
                    <a:lstStyle/>
                    <a:p>
                      <a:pPr algn="ctr" fontAlgn="ctr"/>
                      <a:r>
                        <a:rPr lang="en-US" sz="1000" u="none" strike="noStrike">
                          <a:effectLst/>
                        </a:rPr>
                        <a:t>≥5 bands in 8-12 um, ≥  1 band in 3 -4.5 um</a:t>
                      </a:r>
                      <a:endParaRPr lang="en-US" sz="1000" b="1" i="0" u="none" strike="noStrike">
                        <a:solidFill>
                          <a:srgbClr val="000000"/>
                        </a:solidFill>
                        <a:effectLst/>
                        <a:latin typeface="Calibri (Body)"/>
                      </a:endParaRPr>
                    </a:p>
                  </a:txBody>
                  <a:tcPr marL="9525" marR="9525" marT="9525" marB="0" anchor="ctr"/>
                </a:tc>
                <a:tc>
                  <a:txBody>
                    <a:bodyPr/>
                    <a:lstStyle/>
                    <a:p>
                      <a:pPr algn="ctr" fontAlgn="ctr"/>
                      <a:r>
                        <a:rPr lang="en-US" sz="1000" u="none" strike="noStrike">
                          <a:effectLst/>
                        </a:rPr>
                        <a:t>≤1K Absolue, ≤0.2K NeDT / band</a:t>
                      </a:r>
                      <a:endParaRPr lang="en-US" sz="1000" b="1" i="0" u="none" strike="noStrike">
                        <a:solidFill>
                          <a:srgbClr val="000000"/>
                        </a:solidFill>
                        <a:effectLst/>
                        <a:latin typeface="Calibri (Body)"/>
                      </a:endParaRPr>
                    </a:p>
                  </a:txBody>
                  <a:tcPr marL="9525" marR="9525" marT="9525" marB="0" anchor="ctr"/>
                </a:tc>
                <a:tc>
                  <a:txBody>
                    <a:bodyPr/>
                    <a:lstStyle/>
                    <a:p>
                      <a:pPr algn="ctr" fontAlgn="ctr"/>
                      <a:r>
                        <a:rPr lang="en-US" sz="1000" u="none" strike="noStrike">
                          <a:effectLst/>
                        </a:rPr>
                        <a:t>Simultaneous  within 30 seconds</a:t>
                      </a:r>
                      <a:endParaRPr lang="en-US" sz="10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900855"/>
                  </a:ext>
                </a:extLst>
              </a:tr>
              <a:tr h="1054100">
                <a:tc>
                  <a:txBody>
                    <a:bodyPr/>
                    <a:lstStyle/>
                    <a:p>
                      <a:pPr algn="ctr" fontAlgn="ctr"/>
                      <a:r>
                        <a:rPr lang="en-US" sz="1000" u="none" strike="noStrike">
                          <a:effectLst/>
                        </a:rPr>
                        <a:t>≤60  m</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≤16 days for global coverage*</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≤380 nm -  ≥1000 nm, @ ≤10nm </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≤10% Absolute  accuracy</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60-100 m</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≤3 days  for global coverage*</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≥5 bands in 8-12 um</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≤1.5% Absolute, &lt;1K </a:t>
                      </a:r>
                      <a:r>
                        <a:rPr lang="en-US" sz="1000" u="none" strike="noStrike" dirty="0" err="1">
                          <a:effectLst/>
                        </a:rPr>
                        <a:t>NeDT</a:t>
                      </a:r>
                      <a:r>
                        <a:rPr lang="en-US" sz="1000" u="none" strike="noStrike" dirty="0">
                          <a:effectLst/>
                        </a:rPr>
                        <a:t> / band</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On same day</a:t>
                      </a:r>
                      <a:endParaRPr lang="en-US"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24689791"/>
                  </a:ext>
                </a:extLst>
              </a:tr>
              <a:tr h="939800">
                <a:tc>
                  <a:txBody>
                    <a:bodyPr/>
                    <a:lstStyle/>
                    <a:p>
                      <a:pPr algn="ctr" fontAlgn="ctr"/>
                      <a:r>
                        <a:rPr lang="en-US" sz="1000" u="none" strike="noStrike">
                          <a:effectLst/>
                        </a:rPr>
                        <a:t> </a:t>
                      </a:r>
                      <a:endParaRPr lang="en-US" sz="1000" b="1" i="0" u="none" strike="noStrike">
                        <a:solidFill>
                          <a:srgbClr val="000000"/>
                        </a:solidFill>
                        <a:effectLst/>
                        <a:latin typeface="Calibri (Body)"/>
                      </a:endParaRPr>
                    </a:p>
                  </a:txBody>
                  <a:tcPr marL="9525" marR="9525" marT="9525" marB="0" anchor="ctr"/>
                </a:tc>
                <a:tc>
                  <a:txBody>
                    <a:bodyPr/>
                    <a:lstStyle/>
                    <a:p>
                      <a:pPr algn="ctr" fontAlgn="ctr"/>
                      <a:r>
                        <a:rPr lang="en-US" sz="1000" u="none" strike="noStrike">
                          <a:effectLst/>
                        </a:rPr>
                        <a:t> </a:t>
                      </a:r>
                      <a:endParaRPr lang="en-US" sz="1000" b="1" i="0" u="none" strike="noStrike">
                        <a:solidFill>
                          <a:srgbClr val="000000"/>
                        </a:solidFill>
                        <a:effectLst/>
                        <a:latin typeface="Calibri (Body)"/>
                      </a:endParaRPr>
                    </a:p>
                  </a:txBody>
                  <a:tcPr marL="9525" marR="9525" marT="9525" marB="0" anchor="ctr"/>
                </a:tc>
                <a:tc>
                  <a:txBody>
                    <a:bodyPr/>
                    <a:lstStyle/>
                    <a:p>
                      <a:pPr algn="ctr" fontAlgn="ctr"/>
                      <a:r>
                        <a:rPr lang="en-US" sz="1000" u="none" strike="noStrike">
                          <a:effectLst/>
                        </a:rPr>
                        <a:t>VNIR multiband</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≤100 m</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≤5 days for global coverage*</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≥3 bands in 8-12 um</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VNIR within 3 days</a:t>
                      </a:r>
                      <a:endParaRPr lang="en-US" sz="1000" b="1" i="0" u="none" strike="noStrike" dirty="0">
                        <a:solidFill>
                          <a:srgbClr val="000000"/>
                        </a:solidFill>
                        <a:effectLst/>
                        <a:latin typeface="Calibri (Body)"/>
                      </a:endParaRPr>
                    </a:p>
                  </a:txBody>
                  <a:tcPr marL="9525" marR="9525" marT="9525" marB="0" anchor="ctr"/>
                </a:tc>
                <a:extLst>
                  <a:ext uri="{0D108BD9-81ED-4DB2-BD59-A6C34878D82A}">
                    <a16:rowId xmlns:a16="http://schemas.microsoft.com/office/drawing/2014/main" val="1658051882"/>
                  </a:ext>
                </a:extLst>
              </a:tr>
            </a:tbl>
          </a:graphicData>
        </a:graphic>
      </p:graphicFrame>
      <p:sp>
        <p:nvSpPr>
          <p:cNvPr id="12" name="TextBox 11">
            <a:extLst>
              <a:ext uri="{FF2B5EF4-FFF2-40B4-BE49-F238E27FC236}">
                <a16:creationId xmlns:a16="http://schemas.microsoft.com/office/drawing/2014/main" id="{FC7CF88A-B969-7744-8650-C23F2B1F855B}"/>
              </a:ext>
            </a:extLst>
          </p:cNvPr>
          <p:cNvSpPr txBox="1"/>
          <p:nvPr/>
        </p:nvSpPr>
        <p:spPr>
          <a:xfrm>
            <a:off x="1703540" y="3657600"/>
            <a:ext cx="325730" cy="384721"/>
          </a:xfrm>
          <a:prstGeom prst="rect">
            <a:avLst/>
          </a:prstGeom>
          <a:noFill/>
        </p:spPr>
        <p:txBody>
          <a:bodyPr wrap="none" rtlCol="0">
            <a:spAutoFit/>
          </a:bodyPr>
          <a:lstStyle/>
          <a:p>
            <a:r>
              <a:rPr lang="en-US" dirty="0"/>
              <a:t>A</a:t>
            </a:r>
          </a:p>
        </p:txBody>
      </p:sp>
      <p:sp>
        <p:nvSpPr>
          <p:cNvPr id="13" name="TextBox 12">
            <a:extLst>
              <a:ext uri="{FF2B5EF4-FFF2-40B4-BE49-F238E27FC236}">
                <a16:creationId xmlns:a16="http://schemas.microsoft.com/office/drawing/2014/main" id="{1EC6F980-7DDE-E147-B122-7B179F3959D3}"/>
              </a:ext>
            </a:extLst>
          </p:cNvPr>
          <p:cNvSpPr txBox="1"/>
          <p:nvPr/>
        </p:nvSpPr>
        <p:spPr>
          <a:xfrm>
            <a:off x="1753644" y="4885151"/>
            <a:ext cx="317716" cy="384721"/>
          </a:xfrm>
          <a:prstGeom prst="rect">
            <a:avLst/>
          </a:prstGeom>
          <a:noFill/>
        </p:spPr>
        <p:txBody>
          <a:bodyPr wrap="none" rtlCol="0">
            <a:spAutoFit/>
          </a:bodyPr>
          <a:lstStyle/>
          <a:p>
            <a:r>
              <a:rPr lang="en-US" dirty="0"/>
              <a:t>B</a:t>
            </a:r>
          </a:p>
        </p:txBody>
      </p:sp>
      <p:sp>
        <p:nvSpPr>
          <p:cNvPr id="14" name="TextBox 13">
            <a:extLst>
              <a:ext uri="{FF2B5EF4-FFF2-40B4-BE49-F238E27FC236}">
                <a16:creationId xmlns:a16="http://schemas.microsoft.com/office/drawing/2014/main" id="{3E4CA5BD-2322-F947-BB14-49E953D2F607}"/>
              </a:ext>
            </a:extLst>
          </p:cNvPr>
          <p:cNvSpPr txBox="1"/>
          <p:nvPr/>
        </p:nvSpPr>
        <p:spPr>
          <a:xfrm>
            <a:off x="1753644" y="5796267"/>
            <a:ext cx="314510" cy="384721"/>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904EE84B-93C4-4247-B865-38A408CF15DE}"/>
              </a:ext>
            </a:extLst>
          </p:cNvPr>
          <p:cNvSpPr txBox="1"/>
          <p:nvPr/>
        </p:nvSpPr>
        <p:spPr>
          <a:xfrm>
            <a:off x="1271530" y="2378741"/>
            <a:ext cx="1189749" cy="677108"/>
          </a:xfrm>
          <a:prstGeom prst="rect">
            <a:avLst/>
          </a:prstGeom>
          <a:noFill/>
        </p:spPr>
        <p:txBody>
          <a:bodyPr wrap="none" rtlCol="0">
            <a:spAutoFit/>
          </a:bodyPr>
          <a:lstStyle/>
          <a:p>
            <a:pPr algn="ctr"/>
            <a:r>
              <a:rPr lang="en-US" dirty="0"/>
              <a:t>Capability</a:t>
            </a:r>
          </a:p>
          <a:p>
            <a:pPr algn="ctr"/>
            <a:r>
              <a:rPr lang="en-US" dirty="0"/>
              <a:t>Class</a:t>
            </a:r>
          </a:p>
        </p:txBody>
      </p:sp>
    </p:spTree>
    <p:extLst>
      <p:ext uri="{BB962C8B-B14F-4D97-AF65-F5344CB8AC3E}">
        <p14:creationId xmlns:p14="http://schemas.microsoft.com/office/powerpoint/2010/main" val="294230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C7650-BE9C-3848-B88F-E59C13EEF65F}"/>
              </a:ext>
            </a:extLst>
          </p:cNvPr>
          <p:cNvSpPr>
            <a:spLocks noGrp="1"/>
          </p:cNvSpPr>
          <p:nvPr>
            <p:ph type="dt" sz="half" idx="10"/>
          </p:nvPr>
        </p:nvSpPr>
        <p:spPr>
          <a:xfrm>
            <a:off x="0" y="0"/>
            <a:ext cx="0" cy="0"/>
          </a:xfr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fld id="{39C5AD0C-E205-004E-A0FA-B3D1C859A17C}" type="datetime1">
              <a:rPr lang="en-US" smtClean="0"/>
              <a:pPr/>
              <a:t>3/26/20</a:t>
            </a:fld>
            <a:endParaRPr lang="en-US"/>
          </a:p>
        </p:txBody>
      </p:sp>
      <p:sp>
        <p:nvSpPr>
          <p:cNvPr id="3" name="Footer Placeholder 2">
            <a:extLst>
              <a:ext uri="{FF2B5EF4-FFF2-40B4-BE49-F238E27FC236}">
                <a16:creationId xmlns:a16="http://schemas.microsoft.com/office/drawing/2014/main" id="{79555850-BD9D-3849-9083-A0796DC4781E}"/>
              </a:ext>
            </a:extLst>
          </p:cNvPr>
          <p:cNvSpPr>
            <a:spLocks noGrp="1"/>
          </p:cNvSpPr>
          <p:nvPr>
            <p:ph type="ftr" sz="quarter" idx="11"/>
          </p:nvPr>
        </p:nvSpPr>
        <p:spPr>
          <a:xfrm>
            <a:off x="0" y="0"/>
            <a:ext cx="0" cy="0"/>
          </a:xfr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r>
              <a:rPr lang="en-US"/>
              <a:t>Pre-decisional - For Discussion Purposes Only</a:t>
            </a:r>
            <a:endParaRPr lang="en-US" dirty="0"/>
          </a:p>
        </p:txBody>
      </p:sp>
      <p:sp>
        <p:nvSpPr>
          <p:cNvPr id="4" name="Slide Number Placeholder 3">
            <a:extLst>
              <a:ext uri="{FF2B5EF4-FFF2-40B4-BE49-F238E27FC236}">
                <a16:creationId xmlns:a16="http://schemas.microsoft.com/office/drawing/2014/main" id="{868E2631-5FDD-AB48-BCCA-7066D0D4360E}"/>
              </a:ext>
            </a:extLst>
          </p:cNvPr>
          <p:cNvSpPr>
            <a:spLocks noGrp="1"/>
          </p:cNvSpPr>
          <p:nvPr>
            <p:ph type="sldNum" sz="quarter" idx="12"/>
          </p:nvPr>
        </p:nvSpPr>
        <p:spPr>
          <a:xfrm>
            <a:off x="8610600" y="6356352"/>
            <a:ext cx="2743200" cy="365125"/>
          </a:xfrm>
          <a:prstGeom prst="rect">
            <a:avLst/>
          </a:prstGeom>
        </p:spPr>
        <p:txBody>
          <a:bodyPr vert="horz" lIns="91236" tIns="45718" rIns="91236" bIns="45718" rtlCol="0" anchor="ctr"/>
          <a:lstStyle>
            <a:defPPr>
              <a:defRPr lang="en-US"/>
            </a:defPPr>
            <a:lvl1pPr marL="0" algn="r" defTabSz="912088" rtl="0" eaLnBrk="1" latinLnBrk="0" hangingPunct="1">
              <a:defRPr sz="1200" kern="1200">
                <a:solidFill>
                  <a:srgbClr val="718E9C"/>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fld id="{E720A64F-9E5C-1646-AB06-8616E2998AAE}" type="slidenum">
              <a:rPr lang="en-US" smtClean="0"/>
              <a:pPr/>
              <a:t>9</a:t>
            </a:fld>
            <a:endParaRPr lang="en-US"/>
          </a:p>
        </p:txBody>
      </p:sp>
      <p:graphicFrame>
        <p:nvGraphicFramePr>
          <p:cNvPr id="7" name="Table 6">
            <a:extLst>
              <a:ext uri="{FF2B5EF4-FFF2-40B4-BE49-F238E27FC236}">
                <a16:creationId xmlns:a16="http://schemas.microsoft.com/office/drawing/2014/main" id="{E85D7161-6B70-7D48-B7A7-AAD9A6A52BC8}"/>
              </a:ext>
            </a:extLst>
          </p:cNvPr>
          <p:cNvGraphicFramePr>
            <a:graphicFrameLocks noGrp="1"/>
          </p:cNvGraphicFramePr>
          <p:nvPr/>
        </p:nvGraphicFramePr>
        <p:xfrm>
          <a:off x="1286932" y="2074332"/>
          <a:ext cx="9635066" cy="2142066"/>
        </p:xfrm>
        <a:graphic>
          <a:graphicData uri="http://schemas.openxmlformats.org/drawingml/2006/table">
            <a:tbl>
              <a:tblPr firstRow="1" bandRow="1">
                <a:tableStyleId>{5C22544A-7EE6-4342-B048-85BDC9FD1C3A}</a:tableStyleId>
              </a:tblPr>
              <a:tblGrid>
                <a:gridCol w="1235567">
                  <a:extLst>
                    <a:ext uri="{9D8B030D-6E8A-4147-A177-3AD203B41FA5}">
                      <a16:colId xmlns:a16="http://schemas.microsoft.com/office/drawing/2014/main" val="2702568635"/>
                    </a:ext>
                  </a:extLst>
                </a:gridCol>
                <a:gridCol w="1235567">
                  <a:extLst>
                    <a:ext uri="{9D8B030D-6E8A-4147-A177-3AD203B41FA5}">
                      <a16:colId xmlns:a16="http://schemas.microsoft.com/office/drawing/2014/main" val="3724201300"/>
                    </a:ext>
                  </a:extLst>
                </a:gridCol>
                <a:gridCol w="1074968">
                  <a:extLst>
                    <a:ext uri="{9D8B030D-6E8A-4147-A177-3AD203B41FA5}">
                      <a16:colId xmlns:a16="http://schemas.microsoft.com/office/drawing/2014/main" val="632223564"/>
                    </a:ext>
                  </a:extLst>
                </a:gridCol>
                <a:gridCol w="1396166">
                  <a:extLst>
                    <a:ext uri="{9D8B030D-6E8A-4147-A177-3AD203B41FA5}">
                      <a16:colId xmlns:a16="http://schemas.microsoft.com/office/drawing/2014/main" val="1199617127"/>
                    </a:ext>
                  </a:extLst>
                </a:gridCol>
                <a:gridCol w="1235567">
                  <a:extLst>
                    <a:ext uri="{9D8B030D-6E8A-4147-A177-3AD203B41FA5}">
                      <a16:colId xmlns:a16="http://schemas.microsoft.com/office/drawing/2014/main" val="3907443368"/>
                    </a:ext>
                  </a:extLst>
                </a:gridCol>
                <a:gridCol w="1235567">
                  <a:extLst>
                    <a:ext uri="{9D8B030D-6E8A-4147-A177-3AD203B41FA5}">
                      <a16:colId xmlns:a16="http://schemas.microsoft.com/office/drawing/2014/main" val="506561731"/>
                    </a:ext>
                  </a:extLst>
                </a:gridCol>
                <a:gridCol w="966453">
                  <a:extLst>
                    <a:ext uri="{9D8B030D-6E8A-4147-A177-3AD203B41FA5}">
                      <a16:colId xmlns:a16="http://schemas.microsoft.com/office/drawing/2014/main" val="1481792346"/>
                    </a:ext>
                  </a:extLst>
                </a:gridCol>
                <a:gridCol w="1255211">
                  <a:extLst>
                    <a:ext uri="{9D8B030D-6E8A-4147-A177-3AD203B41FA5}">
                      <a16:colId xmlns:a16="http://schemas.microsoft.com/office/drawing/2014/main" val="1688123839"/>
                    </a:ext>
                  </a:extLst>
                </a:gridCol>
              </a:tblGrid>
              <a:tr h="615633">
                <a:tc gridSpan="4">
                  <a:txBody>
                    <a:bodyPr/>
                    <a:lstStyle/>
                    <a:p>
                      <a:r>
                        <a:rPr lang="en-US" dirty="0"/>
                        <a:t>VSWIR</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r>
                        <a:rPr lang="en-US" dirty="0"/>
                        <a:t>TIR</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86372584"/>
                  </a:ext>
                </a:extLst>
              </a:tr>
              <a:tr h="615633">
                <a:tc>
                  <a:txBody>
                    <a:bodyPr/>
                    <a:lstStyle/>
                    <a:p>
                      <a:r>
                        <a:rPr lang="en-US" dirty="0"/>
                        <a:t>Spatial</a:t>
                      </a:r>
                    </a:p>
                  </a:txBody>
                  <a:tcPr/>
                </a:tc>
                <a:tc>
                  <a:txBody>
                    <a:bodyPr/>
                    <a:lstStyle/>
                    <a:p>
                      <a:r>
                        <a:rPr lang="en-US" dirty="0"/>
                        <a:t>Revisit</a:t>
                      </a:r>
                    </a:p>
                  </a:txBody>
                  <a:tcPr/>
                </a:tc>
                <a:tc>
                  <a:txBody>
                    <a:bodyPr/>
                    <a:lstStyle/>
                    <a:p>
                      <a:r>
                        <a:rPr lang="en-US" dirty="0"/>
                        <a:t>Range</a:t>
                      </a:r>
                    </a:p>
                  </a:txBody>
                  <a:tcPr/>
                </a:tc>
                <a:tc>
                  <a:txBody>
                    <a:bodyPr/>
                    <a:lstStyle/>
                    <a:p>
                      <a:r>
                        <a:rPr lang="en-US" dirty="0"/>
                        <a:t>Sensitivity</a:t>
                      </a:r>
                    </a:p>
                  </a:txBody>
                  <a:tcPr/>
                </a:tc>
                <a:tc>
                  <a:txBody>
                    <a:bodyPr/>
                    <a:lstStyle/>
                    <a:p>
                      <a:r>
                        <a:rPr lang="en-US" dirty="0"/>
                        <a:t>Spatial</a:t>
                      </a:r>
                    </a:p>
                  </a:txBody>
                  <a:tcPr/>
                </a:tc>
                <a:tc>
                  <a:txBody>
                    <a:bodyPr/>
                    <a:lstStyle/>
                    <a:p>
                      <a:r>
                        <a:rPr lang="en-US" dirty="0"/>
                        <a:t>Revisit</a:t>
                      </a:r>
                    </a:p>
                  </a:txBody>
                  <a:tcPr/>
                </a:tc>
                <a:tc>
                  <a:txBody>
                    <a:bodyPr/>
                    <a:lstStyle/>
                    <a:p>
                      <a:r>
                        <a:rPr lang="en-US" dirty="0"/>
                        <a:t>Range</a:t>
                      </a:r>
                    </a:p>
                  </a:txBody>
                  <a:tcPr/>
                </a:tc>
                <a:tc>
                  <a:txBody>
                    <a:bodyPr/>
                    <a:lstStyle/>
                    <a:p>
                      <a:r>
                        <a:rPr lang="en-US" dirty="0"/>
                        <a:t>Sensitivity</a:t>
                      </a:r>
                    </a:p>
                  </a:txBody>
                  <a:tcPr/>
                </a:tc>
                <a:extLst>
                  <a:ext uri="{0D108BD9-81ED-4DB2-BD59-A6C34878D82A}">
                    <a16:rowId xmlns:a16="http://schemas.microsoft.com/office/drawing/2014/main" val="161341372"/>
                  </a:ext>
                </a:extLst>
              </a:tr>
              <a:tr h="910800">
                <a:tc>
                  <a:txBody>
                    <a:bodyPr/>
                    <a:lstStyle/>
                    <a:p>
                      <a:pPr marL="0" marR="0" algn="ctr">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94%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54%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76%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64%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77%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46%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46%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54%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0806639"/>
                  </a:ext>
                </a:extLst>
              </a:tr>
            </a:tbl>
          </a:graphicData>
        </a:graphic>
      </p:graphicFrame>
      <p:sp>
        <p:nvSpPr>
          <p:cNvPr id="8" name="TextBox 7">
            <a:extLst>
              <a:ext uri="{FF2B5EF4-FFF2-40B4-BE49-F238E27FC236}">
                <a16:creationId xmlns:a16="http://schemas.microsoft.com/office/drawing/2014/main" id="{671DF128-3AD3-3447-9A86-1CB5FCF13996}"/>
              </a:ext>
            </a:extLst>
          </p:cNvPr>
          <p:cNvSpPr txBox="1"/>
          <p:nvPr/>
        </p:nvSpPr>
        <p:spPr>
          <a:xfrm>
            <a:off x="3189872" y="959748"/>
            <a:ext cx="5218095" cy="646331"/>
          </a:xfrm>
          <a:prstGeom prst="rect">
            <a:avLst/>
          </a:prstGeom>
          <a:noFill/>
        </p:spPr>
        <p:txBody>
          <a:bodyPr wrap="none" rtlCol="0">
            <a:spAutoFit/>
          </a:bodyPr>
          <a:lstStyle/>
          <a:p>
            <a:r>
              <a:rPr lang="en-US" sz="3600" dirty="0">
                <a:latin typeface="Britannic Bold" panose="020B0903060703020204" pitchFamily="34" charset="77"/>
              </a:rPr>
              <a:t>Measurement consensus</a:t>
            </a:r>
          </a:p>
        </p:txBody>
      </p:sp>
      <p:sp>
        <p:nvSpPr>
          <p:cNvPr id="9" name="TextBox 8">
            <a:extLst>
              <a:ext uri="{FF2B5EF4-FFF2-40B4-BE49-F238E27FC236}">
                <a16:creationId xmlns:a16="http://schemas.microsoft.com/office/drawing/2014/main" id="{767F558E-B0D6-524C-BD92-5DFD749E502B}"/>
              </a:ext>
            </a:extLst>
          </p:cNvPr>
          <p:cNvSpPr txBox="1"/>
          <p:nvPr/>
        </p:nvSpPr>
        <p:spPr>
          <a:xfrm>
            <a:off x="2766434" y="4729999"/>
            <a:ext cx="7220529" cy="830997"/>
          </a:xfrm>
          <a:prstGeom prst="rect">
            <a:avLst/>
          </a:prstGeom>
          <a:noFill/>
        </p:spPr>
        <p:txBody>
          <a:bodyPr wrap="square" rtlCol="0">
            <a:spAutoFit/>
          </a:bodyPr>
          <a:lstStyle/>
          <a:p>
            <a:pPr algn="ctr"/>
            <a:r>
              <a:rPr lang="en-US" sz="2400" dirty="0"/>
              <a:t>Distance from ABAA ABBA is used to rank science value, note credit giving for exceeding the metric.</a:t>
            </a:r>
          </a:p>
        </p:txBody>
      </p:sp>
    </p:spTree>
    <p:extLst>
      <p:ext uri="{BB962C8B-B14F-4D97-AF65-F5344CB8AC3E}">
        <p14:creationId xmlns:p14="http://schemas.microsoft.com/office/powerpoint/2010/main" val="3389886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D657835287F849A494F96D8AF17209" ma:contentTypeVersion="1" ma:contentTypeDescription="Create a new document." ma:contentTypeScope="" ma:versionID="74cd98b16be24c9fb902882c08c996cb">
  <xsd:schema xmlns:xsd="http://www.w3.org/2001/XMLSchema" xmlns:xs="http://www.w3.org/2001/XMLSchema" xmlns:p="http://schemas.microsoft.com/office/2006/metadata/properties" xmlns:ns1="http://schemas.microsoft.com/sharepoint/v3" targetNamespace="http://schemas.microsoft.com/office/2006/metadata/properties" ma:root="true" ma:fieldsID="fc1958f689284e262d1fa84b900a385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E80E0E9-B891-4262-8A65-06BFED6C161F}">
  <ds:schemaRefs>
    <ds:schemaRef ds:uri="http://schemas.microsoft.com/sharepoint/v3/contenttype/forms"/>
  </ds:schemaRefs>
</ds:datastoreItem>
</file>

<file path=customXml/itemProps2.xml><?xml version="1.0" encoding="utf-8"?>
<ds:datastoreItem xmlns:ds="http://schemas.openxmlformats.org/officeDocument/2006/customXml" ds:itemID="{5260D716-D076-4DA9-98F9-FE4D3F59E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99D219-620C-42F7-8DB4-6A4D31D47657}">
  <ds:schemaRef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41179</TotalTime>
  <Words>2785</Words>
  <Application>Microsoft Macintosh PowerPoint</Application>
  <PresentationFormat>Widescreen</PresentationFormat>
  <Paragraphs>499</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ＭＳ Ｐゴシック</vt:lpstr>
      <vt:lpstr>Arial</vt:lpstr>
      <vt:lpstr>Arial Narrow</vt:lpstr>
      <vt:lpstr>Britannic Bold</vt:lpstr>
      <vt:lpstr>Calibri</vt:lpstr>
      <vt:lpstr>Calibri (Body)</vt:lpstr>
      <vt:lpstr>LucidaGrande</vt:lpstr>
      <vt:lpstr>Symbol</vt:lpstr>
      <vt:lpstr>Times New Roman</vt:lpstr>
      <vt:lpstr>Office Theme</vt:lpstr>
      <vt:lpstr>PowerPoint Presentation</vt:lpstr>
      <vt:lpstr>PowerPoint Presentation</vt:lpstr>
      <vt:lpstr>The Research &amp; Applications Team developed science traceability for the study and also fills other critical roles, as below</vt:lpstr>
      <vt:lpstr>PowerPoint Presentation</vt:lpstr>
      <vt:lpstr>PowerPoint Presentation</vt:lpstr>
      <vt:lpstr>The need of the science are captured in the Science and Applications traceability matrix</vt:lpstr>
      <vt:lpstr>Overarching Needs of the SBG Observing System from DS Science Priorities E-1 – E-3, S1, S2, H-1, H-2, W-3 and C-3</vt:lpstr>
      <vt:lpstr>SATM Capability Classes Guide Architectures</vt:lpstr>
      <vt:lpstr>PowerPoint Presentation</vt:lpstr>
      <vt:lpstr>PowerPoint Presentation</vt:lpstr>
      <vt:lpstr>PowerPoint Presentation</vt:lpstr>
      <vt:lpstr>Architecture Evaluation Objectives</vt:lpstr>
      <vt:lpstr>SBG Architecture Concept Flow to Initial Value Assessment</vt:lpstr>
      <vt:lpstr>1. Define Architectures and Capabilities</vt:lpstr>
      <vt:lpstr>Example - SmallSat Class Options</vt:lpstr>
      <vt:lpstr>2. Value Effectiveness at Meeting Decadal Objectives</vt:lpstr>
      <vt:lpstr>PowerPoint Presentation</vt:lpstr>
      <vt:lpstr>3. Cost Effectiveness Comparisons</vt:lpstr>
      <vt:lpstr>Value Framework Overview</vt:lpstr>
      <vt:lpstr>Using a Detailed Architecture Option Spreadsheet to track and document down-select decisions</vt:lpstr>
      <vt:lpstr>PowerPoint Presentation</vt:lpstr>
      <vt:lpstr>Updated Assessment Approach – Design Sessions</vt:lpstr>
      <vt:lpstr>Identifying Design Study Candidates (1 of 2)</vt:lpstr>
      <vt:lpstr>Identifying Design Study Candidates (2 of 2)</vt:lpstr>
      <vt:lpstr>Information Used for Evaluation</vt:lpstr>
      <vt:lpstr>SBG RFI Update</vt:lpstr>
      <vt:lpstr>SBG Assessment Path Forward</vt:lpstr>
      <vt:lpstr>Questions?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Pavlick, Ryan P (US 382B)</cp:lastModifiedBy>
  <cp:revision>659</cp:revision>
  <cp:lastPrinted>2018-11-02T16:09:44Z</cp:lastPrinted>
  <dcterms:created xsi:type="dcterms:W3CDTF">2017-10-04T20:17:07Z</dcterms:created>
  <dcterms:modified xsi:type="dcterms:W3CDTF">2020-03-26T18:54:32Z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0x010100B6D657835287F849A494F96D8AF17209</vt:lpwstr>
  </property>
</Properties>
</file>