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3942" r:id="rId5"/>
    <p:sldId id="257" r:id="rId6"/>
    <p:sldId id="3949" r:id="rId7"/>
    <p:sldId id="550" r:id="rId8"/>
    <p:sldId id="3950" r:id="rId9"/>
    <p:sldId id="3951" r:id="rId10"/>
    <p:sldId id="3952" r:id="rId11"/>
    <p:sldId id="555" r:id="rId12"/>
    <p:sldId id="3968" r:id="rId13"/>
    <p:sldId id="556" r:id="rId14"/>
    <p:sldId id="3953" r:id="rId15"/>
    <p:sldId id="3956" r:id="rId16"/>
    <p:sldId id="3964" r:id="rId17"/>
    <p:sldId id="3965" r:id="rId18"/>
    <p:sldId id="563" r:id="rId19"/>
    <p:sldId id="565" r:id="rId20"/>
    <p:sldId id="3943" r:id="rId21"/>
    <p:sldId id="3967" r:id="rId22"/>
    <p:sldId id="3957" r:id="rId23"/>
    <p:sldId id="3944" r:id="rId24"/>
    <p:sldId id="3962" r:id="rId25"/>
    <p:sldId id="3958" r:id="rId26"/>
    <p:sldId id="39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B76"/>
    <a:srgbClr val="FEFF00"/>
    <a:srgbClr val="FFBD00"/>
    <a:srgbClr val="00FFFC"/>
    <a:srgbClr val="00FF00"/>
    <a:srgbClr val="9100FF"/>
    <a:srgbClr val="0100FF"/>
    <a:srgbClr val="EB99A3"/>
    <a:srgbClr val="C99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/>
    <p:restoredTop sz="69308"/>
  </p:normalViewPr>
  <p:slideViewPr>
    <p:cSldViewPr snapToGrid="0" snapToObjects="1">
      <p:cViewPr>
        <p:scale>
          <a:sx n="95" d="100"/>
          <a:sy n="95" d="100"/>
        </p:scale>
        <p:origin x="16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F43C-3C17-6B4C-B9E9-A2C04B4141E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FB527-7395-3040-AF8A-18775DA3C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1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43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4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3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0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3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7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0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9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A720-B99E-A047-9078-53ACED58AD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FB527-7395-3040-AF8A-18775DA3C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871CC-3FF9-5A43-963C-6415431A5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BD164E-5A75-F846-A39B-E8D7A972B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6B1BFB-4E3A-F44A-83E7-4F2CB37C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1E5-316B-4D40-A49A-8D00443CC114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2F6591-1CCB-3C41-BF55-DA4CA3F7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3D720-3EB7-D442-AC19-38774C3A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570B3-5B49-354B-87A1-22BC36B0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E48BEF-CD5D-414F-96B3-D817ED6C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146A7D-62BB-6342-A8FF-370A7755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FEF1-AD4B-5B49-B4CD-B87CC53237D2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86781F-3459-B54A-A4A3-9ACE6925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953D05-1993-404C-B012-EA917585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7C3426-364A-594E-BFA2-0C7D0305C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6C1921-2CA3-A045-9B12-4255C43EA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7DAE6-3250-264A-904C-28020F39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B4E7-2F7F-FE42-8F2D-0E03AFC8B565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A85A9-AB83-2B49-839C-34F01815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8FF0B-E286-7A4B-88EE-B3C12C3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20" y="4953136"/>
            <a:ext cx="6880655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New Static Science Mission</a:t>
            </a:r>
            <a:br>
              <a:rPr lang="en-US" dirty="0"/>
            </a:br>
            <a:r>
              <a:rPr lang="en-US" dirty="0"/>
              <a:t>Directorate Template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429445"/>
            <a:ext cx="2990088" cy="196060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67304" y="2429445"/>
            <a:ext cx="2990088" cy="196060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4608" y="2429445"/>
            <a:ext cx="2990088" cy="196060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201912" y="2429445"/>
            <a:ext cx="2990088" cy="196060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6" tIns="45718" rIns="91236" bIns="45718"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9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056" marR="0" lvl="0" indent="-228056" algn="r" defTabSz="9120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572"/>
            <a:ext cx="4071939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9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6"/>
            <a:ext cx="4071939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5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5979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2pPr>
            <a:lvl3pPr marL="912088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3pPr>
            <a:lvl4pPr marL="1368132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4pPr>
            <a:lvl5pPr marL="1824176" indent="0" algn="r">
              <a:buFont typeface="Arial" charset="0"/>
              <a:buNone/>
              <a:defRPr sz="19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97809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1B2D1-1E16-6844-96B2-7BF18E7E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9692D-83D2-F143-A379-954FDE5A8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07939-5912-9E45-B0AE-1975C227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8077-6286-A641-96B0-F8C26463A81A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DB850E-021D-AF4B-B989-78CCF39B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7A5F4E-13E1-0845-9799-CDCCB39C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37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6E4CA4F-74C5-3640-8F2C-45FB83DDE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119A9-8C16-3C41-95AD-7755C737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75380-0747-9D4E-91F7-51485F27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8621A1-FE03-9749-97E4-CF172153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8D92-3192-7740-B080-4F5E7CF252E1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D08C7E-65C5-9A44-A24B-D375ED36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03F310-CDBE-3D4B-938D-204F130A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46" y="6407059"/>
            <a:ext cx="2743200" cy="365125"/>
          </a:xfrm>
        </p:spPr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4FE51-22C0-4944-9343-6108A4BE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3A4312-625B-A146-950B-341DD0EE1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EAD372-C9B7-CF4F-B612-D2FEBDBCD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29958E-6613-784E-93B3-A79866AA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BE43-ABF9-7841-82F7-04E836C7FA63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6F524A-C3BE-D941-A486-5ACF0AB0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CB279F-19F2-9540-9A42-A645BAEF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49275-4353-2740-8E92-38B30FD6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E4F59-98B3-AB40-BBAD-A38EFBCE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88F4C-2C99-5547-94FA-408D653E0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376450-2C82-9F4E-9000-607389D9A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D8DEE5-F2E4-7D4D-9D7A-CE0C58E79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2C0BB3-FC58-AE4B-B309-30172966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7D50-69D1-D846-AC75-98F61E857D58}" type="datetime1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F59C9D-1B8F-3C47-BF83-0C02908E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6F5108-A03F-C546-9358-FCE4A84F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431C1-0CC6-C246-8A2C-CF0F25E6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DC66EA-2B57-9F42-BBBD-719505F3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1F66-AD12-C34A-B930-6D67F173BDD0}" type="datetime1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866FB9-4F85-0644-9FF3-15EDBD74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89BE61-7C25-B148-8B1B-BAC068D2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E0D2B0-BD28-2A43-ADF6-3FD72C20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587E-2BBC-4647-966B-888A74CEA2CA}" type="datetime1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01AA80-1DB1-5A4A-A4C6-6C287C4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143034-3514-6645-9812-3DE3FE1F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94741-11D4-C945-95FF-8F3D25DB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BD8B9C-3FBC-C040-AD7B-8D097D35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BF4331-2369-244F-A99A-0C2F811E9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2222C8-90F8-A648-BCFC-57E641DD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5830-02B6-D34A-9578-616AC34BE2B9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7430B7-FE66-1444-8107-D36EEE8F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942998-18DC-A841-881B-75E7C37A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817FA-8D6A-E849-8D79-7A1CC2AB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8232C2-9D42-4E43-B1FF-4F8733225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662816-6F3D-7E4C-9057-688850256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AC2BB3-3202-5D4C-ABBC-EC1F74D4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D192-B0D1-7E43-8185-17B56EBC9503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09E87E-C42B-DC40-97B0-8472C8A5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5DF4B3-1568-8049-AE10-9FB5A8AC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7CFBF3-0F9C-E54E-A541-707C9143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D8FE34-98B2-5F43-A249-4732E548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CF57C1-941A-774D-B73D-81B72FED2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150A-1BF6-6B4C-BA47-6F37A01BA325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16A299-337B-CD44-B621-469A6DFBD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45AFC1-FE94-4C4C-871E-7FE1CF6E4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7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29D-AC12-214F-A518-9B2095D2F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sbgwebina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862" y="5011459"/>
            <a:ext cx="10276944" cy="584771"/>
          </a:xfrm>
          <a:prstGeom prst="rect">
            <a:avLst/>
          </a:prstGeom>
          <a:noFill/>
        </p:spPr>
        <p:txBody>
          <a:bodyPr wrap="square" lIns="91236" tIns="45718" rIns="91236" bIns="45718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SBG Research and Applications Support </a:t>
            </a:r>
            <a:r>
              <a:rPr lang="en-US" sz="32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for Architecture</a:t>
            </a:r>
            <a:endParaRPr lang="en-US" sz="32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9431" y="5613380"/>
            <a:ext cx="3774141" cy="1077214"/>
          </a:xfrm>
          <a:prstGeom prst="rect">
            <a:avLst/>
          </a:prstGeom>
          <a:noFill/>
        </p:spPr>
        <p:txBody>
          <a:bodyPr wrap="square" lIns="91236" tIns="45718" rIns="91236" bIns="45718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Dave Schimel, JPL/Caltech</a:t>
            </a:r>
          </a:p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Ben Poulter, GSFC</a:t>
            </a:r>
          </a:p>
          <a:p>
            <a:pPr algn="r">
              <a:spcAft>
                <a:spcPts val="600"/>
              </a:spcAft>
            </a:pPr>
            <a:r>
              <a:rPr lang="en-US" dirty="0">
                <a:solidFill>
                  <a:srgbClr val="244D60"/>
                </a:solidFill>
                <a:latin typeface="Arial Narrow" charset="0"/>
                <a:ea typeface="Arial Narrow" charset="0"/>
                <a:cs typeface="Arial Narrow" charset="0"/>
              </a:rPr>
              <a:t>Co-leads</a:t>
            </a:r>
          </a:p>
        </p:txBody>
      </p:sp>
    </p:spTree>
    <p:extLst>
      <p:ext uri="{BB962C8B-B14F-4D97-AF65-F5344CB8AC3E}">
        <p14:creationId xmlns:p14="http://schemas.microsoft.com/office/powerpoint/2010/main" val="131537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0" y="0"/>
            <a:ext cx="8975457" cy="1602888"/>
          </a:xfrm>
        </p:spPr>
        <p:txBody>
          <a:bodyPr>
            <a:normAutofit/>
          </a:bodyPr>
          <a:lstStyle/>
          <a:p>
            <a:r>
              <a:rPr lang="en-US" sz="2800" dirty="0"/>
              <a:t>Improving VSWIR temporal with event-driven and low latency capability would enable 100% of SBG SATM capabilities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4464A4-F18B-404D-B1CB-B19C71C241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86" y="1541031"/>
            <a:ext cx="9342945" cy="49381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273C1A5F-0F52-CC47-97B4-FBE265B0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8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5ECAFC7-9ADE-464E-8D56-9114F7AAF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2" t="12038" r="7699"/>
          <a:stretch/>
        </p:blipFill>
        <p:spPr>
          <a:xfrm>
            <a:off x="2565394" y="1279923"/>
            <a:ext cx="9537583" cy="5489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7" y="95291"/>
            <a:ext cx="8975457" cy="1262921"/>
          </a:xfrm>
        </p:spPr>
        <p:txBody>
          <a:bodyPr>
            <a:normAutofit/>
          </a:bodyPr>
          <a:lstStyle/>
          <a:p>
            <a:r>
              <a:rPr lang="en-US" sz="2800" dirty="0"/>
              <a:t>ABAA/ABBA with &lt;24 </a:t>
            </a:r>
            <a:r>
              <a:rPr lang="en-US" sz="2800" dirty="0" err="1"/>
              <a:t>hr</a:t>
            </a:r>
            <a:r>
              <a:rPr lang="en-US" sz="2800" dirty="0"/>
              <a:t> latency and event-driven capability enables 77% applications (38 of 49 total) evenly distributed across disciplines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5BD290-3360-1641-9411-AE42EDE8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8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603926"/>
              <a:ext cx="5595776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EEE0BB-E8CE-8A42-9E61-2EDC901D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D4DF25-31F1-B347-B9BE-B1042C14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310" y="1442910"/>
            <a:ext cx="5488577" cy="411941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F089C37E-2F0C-3049-9992-3EDB0925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503" y="213403"/>
            <a:ext cx="9198974" cy="917477"/>
          </a:xfrm>
        </p:spPr>
        <p:txBody>
          <a:bodyPr>
            <a:normAutofit/>
          </a:bodyPr>
          <a:lstStyle/>
          <a:p>
            <a:r>
              <a:rPr lang="en-US" sz="2800" dirty="0"/>
              <a:t>Modeling WG conducted uncertainty quantification using different VSWIR and TIR instrument models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B0DB7E-9E7E-3140-BA37-0D819A76A241}"/>
              </a:ext>
            </a:extLst>
          </p:cNvPr>
          <p:cNvSpPr txBox="1"/>
          <p:nvPr/>
        </p:nvSpPr>
        <p:spPr>
          <a:xfrm>
            <a:off x="3049833" y="5542420"/>
            <a:ext cx="873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(left) example of VSWIR instrument models and how SNR varies with respect to wavelength</a:t>
            </a:r>
          </a:p>
          <a:p>
            <a:r>
              <a:rPr lang="en-US" dirty="0"/>
              <a:t>(right) example of TIR instrument model, with switching of band placement</a:t>
            </a:r>
          </a:p>
        </p:txBody>
      </p:sp>
      <p:pic>
        <p:nvPicPr>
          <p:cNvPr id="28" name="Picture 27" descr="HyspIRI_band_v2.jpg">
            <a:extLst>
              <a:ext uri="{FF2B5EF4-FFF2-40B4-BE49-F238E27FC236}">
                <a16:creationId xmlns:a16="http://schemas.microsoft.com/office/drawing/2014/main" xmlns="" id="{20635545-999E-734F-82C9-C6F4AC09EFD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/>
        </p:blipFill>
        <p:spPr bwMode="auto">
          <a:xfrm>
            <a:off x="7749287" y="2061882"/>
            <a:ext cx="4353450" cy="319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84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7" y="96954"/>
            <a:ext cx="9198974" cy="917477"/>
          </a:xfrm>
        </p:spPr>
        <p:txBody>
          <a:bodyPr>
            <a:normAutofit/>
          </a:bodyPr>
          <a:lstStyle/>
          <a:p>
            <a:r>
              <a:rPr lang="en-US" sz="2800" dirty="0"/>
              <a:t>Modeling WG conducted uncertainty quantification for VSWIR instrument models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23538A33-40CF-224D-B08B-781DC090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561" y="6063963"/>
            <a:ext cx="2743200" cy="365125"/>
          </a:xfrm>
        </p:spPr>
        <p:txBody>
          <a:bodyPr/>
          <a:lstStyle/>
          <a:p>
            <a:fld id="{96E4CA4F-74C5-3640-8F2C-45FB83DDE4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E47006-D11D-F14F-A7B9-EA24A2D0C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24"/>
          <a:stretch/>
        </p:blipFill>
        <p:spPr>
          <a:xfrm>
            <a:off x="2809783" y="2307312"/>
            <a:ext cx="8372670" cy="402580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78F1F6D-0ADA-384A-A056-BE413801A4CF}"/>
              </a:ext>
            </a:extLst>
          </p:cNvPr>
          <p:cNvSpPr txBox="1"/>
          <p:nvPr/>
        </p:nvSpPr>
        <p:spPr>
          <a:xfrm>
            <a:off x="2759786" y="959515"/>
            <a:ext cx="94034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HYPERTRACE software developed to evaluate VSWIR instrument model performance for different research areas under varying atmospheres, sun-sensor geometries, and retrieval algorithms.</a:t>
            </a:r>
          </a:p>
          <a:p>
            <a:endParaRPr lang="en-US" dirty="0"/>
          </a:p>
          <a:p>
            <a:r>
              <a:rPr lang="en-US" dirty="0"/>
              <a:t>Instrument model SNR defined by integration Time = f(SNR by band, altitude, GSD, F#, pixel pitch)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AE7EB8F-631C-C342-B316-5151735B0390}"/>
              </a:ext>
            </a:extLst>
          </p:cNvPr>
          <p:cNvSpPr/>
          <p:nvPr/>
        </p:nvSpPr>
        <p:spPr>
          <a:xfrm>
            <a:off x="4730184" y="2892087"/>
            <a:ext cx="2045230" cy="2835442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</a:rPr>
              <a:t>SBG Class 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F3550D1-FB97-DC49-B583-001DEE8B0728}"/>
              </a:ext>
            </a:extLst>
          </p:cNvPr>
          <p:cNvSpPr/>
          <p:nvPr/>
        </p:nvSpPr>
        <p:spPr>
          <a:xfrm>
            <a:off x="9094265" y="2892087"/>
            <a:ext cx="1894216" cy="2857191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</a:rPr>
              <a:t>SBG Class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A6A5EB-A25D-2E47-A85C-8071332547FD}"/>
              </a:ext>
            </a:extLst>
          </p:cNvPr>
          <p:cNvSpPr txBox="1"/>
          <p:nvPr/>
        </p:nvSpPr>
        <p:spPr>
          <a:xfrm>
            <a:off x="6097299" y="6229033"/>
            <a:ext cx="223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Signal to noise ratio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FFBE30-0975-384F-9568-0DC1F5BCEC59}"/>
              </a:ext>
            </a:extLst>
          </p:cNvPr>
          <p:cNvSpPr txBox="1"/>
          <p:nvPr/>
        </p:nvSpPr>
        <p:spPr>
          <a:xfrm rot="16200000">
            <a:off x="5960577" y="3985814"/>
            <a:ext cx="24404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RMSE by endmember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32B51B-0811-3940-817B-84E10CB3A611}"/>
              </a:ext>
            </a:extLst>
          </p:cNvPr>
          <p:cNvSpPr txBox="1"/>
          <p:nvPr/>
        </p:nvSpPr>
        <p:spPr>
          <a:xfrm rot="16200000">
            <a:off x="1782688" y="4078677"/>
            <a:ext cx="24404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RMSE by endmember</a:t>
            </a:r>
          </a:p>
        </p:txBody>
      </p:sp>
    </p:spTree>
    <p:extLst>
      <p:ext uri="{BB962C8B-B14F-4D97-AF65-F5344CB8AC3E}">
        <p14:creationId xmlns:p14="http://schemas.microsoft.com/office/powerpoint/2010/main" val="353658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228B5-0E22-D447-A98E-569AC402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787" y="96954"/>
            <a:ext cx="9198974" cy="917477"/>
          </a:xfrm>
        </p:spPr>
        <p:txBody>
          <a:bodyPr>
            <a:normAutofit/>
          </a:bodyPr>
          <a:lstStyle/>
          <a:p>
            <a:r>
              <a:rPr lang="en-US" sz="2800" dirty="0"/>
              <a:t>Modeling WG conducted uncertainty quantification for TIR instrument models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74C5A3-FE9D-A24C-B5AA-24B3CBCF9605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1D4331-80BE-D447-96BE-D98DEF4A543C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478176-0BF1-DB47-9465-4457236200C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15AAB0-EAB2-934E-9480-3CFCFB36D11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BC0039-FD7E-F645-B9BC-A40441DA3CC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8F021F-5183-164D-8629-6679C9C6476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63F29B8-7FA5-2048-B32C-68CD6978CE5A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216D92-C9F3-F942-BB20-E5BE39A0A54A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AAEE483-7558-3F4C-A5D2-F12235236047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62281C9E-0165-7947-9BA3-EA18B2A3DAF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FFC29F1-438D-9E42-933E-98318FDEABCC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07F6406-FEB9-7C40-8C1C-EF4A7C189FA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4B5F52CC-0186-9F4E-B8AC-8D8C36BB2D64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EE73CD3A-00A4-434E-AD23-23B4D29AFBBB}"/>
                </a:ext>
              </a:extLst>
            </p:cNvPr>
            <p:cNvCxnSpPr>
              <a:stCxn id="13" idx="2"/>
              <a:endCxn id="10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5C77A085-91B4-F848-9474-A12AF67D2397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E3159726-58C0-5241-AD2E-32D1BCD46A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2CD39B-0D40-1B4A-B055-BDAB623FC842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F8A2C8C-221C-D642-BC8B-807A282A34C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23538A33-40CF-224D-B08B-781DC090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78F1F6D-0ADA-384A-A056-BE413801A4CF}"/>
              </a:ext>
            </a:extLst>
          </p:cNvPr>
          <p:cNvSpPr txBox="1"/>
          <p:nvPr/>
        </p:nvSpPr>
        <p:spPr>
          <a:xfrm>
            <a:off x="2759786" y="959515"/>
            <a:ext cx="94034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TEUsim</a:t>
            </a:r>
            <a:r>
              <a:rPr lang="en-US" dirty="0"/>
              <a:t> software adapted to evaluate TIR instrument model performance for the ECOLIB spectral library, using MODTRAN and the </a:t>
            </a:r>
            <a:r>
              <a:rPr lang="en-US" dirty="0" err="1"/>
              <a:t>SeeBor</a:t>
            </a:r>
            <a:r>
              <a:rPr lang="en-US" dirty="0"/>
              <a:t> V4.0 radiosonde profiles, and three sensor view angles.</a:t>
            </a:r>
          </a:p>
          <a:p>
            <a:endParaRPr lang="en-US" dirty="0"/>
          </a:p>
          <a:p>
            <a:r>
              <a:rPr lang="en-US" dirty="0"/>
              <a:t>Instrument model SNR defined by per-band </a:t>
            </a:r>
            <a:r>
              <a:rPr lang="en-US" dirty="0" err="1"/>
              <a:t>NEdT</a:t>
            </a:r>
            <a:r>
              <a:rPr lang="en-US" dirty="0"/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4F85DCA-9DA3-4947-9036-C70BCAFC6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4" y="2356434"/>
            <a:ext cx="4624148" cy="380528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AE7EB8F-631C-C342-B316-5151735B0390}"/>
              </a:ext>
            </a:extLst>
          </p:cNvPr>
          <p:cNvSpPr/>
          <p:nvPr/>
        </p:nvSpPr>
        <p:spPr>
          <a:xfrm>
            <a:off x="3228059" y="2648607"/>
            <a:ext cx="1306286" cy="2934277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SBG Class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C13A46-EE37-264E-AE6A-928A4FD4F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593" y="2307312"/>
            <a:ext cx="4845547" cy="38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22EB5-2884-E149-8E36-810B8560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952" y="317186"/>
            <a:ext cx="9056606" cy="1268147"/>
          </a:xfrm>
        </p:spPr>
        <p:txBody>
          <a:bodyPr>
            <a:noAutofit/>
          </a:bodyPr>
          <a:lstStyle/>
          <a:p>
            <a:r>
              <a:rPr lang="en-US" sz="3200" dirty="0" err="1"/>
              <a:t>CalVal</a:t>
            </a:r>
            <a:r>
              <a:rPr lang="en-US" sz="3200" dirty="0"/>
              <a:t> WG provided calibration strategies for achieving desired uncertainty tolerance as input to design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4F7B30-0B69-DB4C-9808-F606D1AB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952" y="1770748"/>
            <a:ext cx="9417048" cy="272052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</a:rPr>
              <a:t>Calibration: Radiometric (R), Thermal (T), Spectral (S), &amp; Geometric (G)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</a:rPr>
              <a:t>Calibration strategy recommendations for architectures assumed: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Accuracy	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0000"/>
                </a:solidFill>
              </a:rPr>
              <a:t> 5% rel. uncertainty surface reflectance, </a:t>
            </a:r>
            <a:r>
              <a:rPr lang="en-US" b="1" dirty="0" err="1">
                <a:solidFill>
                  <a:srgbClr val="000000"/>
                </a:solidFill>
              </a:rPr>
              <a:t>inc.</a:t>
            </a:r>
            <a:r>
              <a:rPr lang="en-US" b="1" dirty="0">
                <a:solidFill>
                  <a:srgbClr val="000000"/>
                </a:solidFill>
              </a:rPr>
              <a:t> dark targets</a:t>
            </a:r>
          </a:p>
          <a:p>
            <a:pPr marL="1828800" lvl="4" indent="0">
              <a:buNone/>
            </a:pPr>
            <a:r>
              <a:rPr lang="en-US" sz="2400" b="1" dirty="0">
                <a:solidFill>
                  <a:srgbClr val="000000"/>
                </a:solidFill>
                <a:sym typeface="Wingdings" pitchFamily="2" charset="2"/>
              </a:rPr>
              <a:t> ≤ 1°K abs. uncertainty surface temperature</a:t>
            </a:r>
            <a:endParaRPr lang="en-US" b="1" dirty="0">
              <a:solidFill>
                <a:srgbClr val="000000"/>
              </a:solidFill>
            </a:endParaRPr>
          </a:p>
          <a:p>
            <a:pPr marL="1828800" lvl="4" indent="0">
              <a:buNone/>
            </a:pPr>
            <a:r>
              <a:rPr lang="en-US" sz="2400" b="1" dirty="0">
                <a:solidFill>
                  <a:srgbClr val="000000"/>
                </a:solidFill>
                <a:sym typeface="Wingdings" pitchFamily="2" charset="2"/>
              </a:rPr>
              <a:t> Pointing knowledge for subpixel geometric accuracy</a:t>
            </a: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Stability	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0000"/>
                </a:solidFill>
              </a:rPr>
              <a:t> Change detection, geolocation and global mosaicking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9FBF739-B15E-A846-972A-3DD0C00BB6C8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84D4624-8B08-CE40-96D5-972F736FFEC1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9DDDC58-E91C-6D44-B800-EDF0394DE0F6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1BC095F-C876-6045-9332-D275D356D2E1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2140897-99B1-A146-84E1-324D382F33F1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84E3C07-AB01-F74C-9B5A-4EB860D3D31D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83A0FEF-4733-CF4E-BFE2-1C212F080099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D5721E4-351C-8041-9406-04C45D6D7E7E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49C70FF-26AC-9D4A-AC6A-EBEA1A68F362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DD685B2C-7419-3045-8336-F3B4E5C4AABF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27DDD04A-CA6B-8244-8B47-9F64CBFDE37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3CFBF58D-23A3-A743-AAD0-EC244C5FD90A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9AF69F82-6C10-384F-8A8A-E6A0C7D202A7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3C78BCEE-15AE-0A46-80C3-6B6F1668E7D0}"/>
                </a:ext>
              </a:extLst>
            </p:cNvPr>
            <p:cNvCxnSpPr>
              <a:stCxn id="12" idx="2"/>
              <a:endCxn id="9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D1E59D37-4F21-804D-B95F-0165EFF9B39B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43B5A984-FE30-6442-960B-4195F4889129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7D0C539-53C8-6C49-9BFE-219B346A6B96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FF6A55B-A2A4-E74D-8300-4D4F330CEBD6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1DD775C7-57C5-8448-BE17-D8595051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537" y="6381750"/>
            <a:ext cx="2743200" cy="365125"/>
          </a:xfrm>
        </p:spPr>
        <p:txBody>
          <a:bodyPr/>
          <a:lstStyle/>
          <a:p>
            <a:fld id="{96E4CA4F-74C5-3640-8F2C-45FB83DDE4A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D5997E71-4938-D84C-B033-5AAEB9B5A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59618"/>
              </p:ext>
            </p:extLst>
          </p:nvPr>
        </p:nvGraphicFramePr>
        <p:xfrm>
          <a:off x="2998828" y="4454463"/>
          <a:ext cx="85481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099">
                  <a:extLst>
                    <a:ext uri="{9D8B030D-6E8A-4147-A177-3AD203B41FA5}">
                      <a16:colId xmlns:a16="http://schemas.microsoft.com/office/drawing/2014/main" xmlns="" val="3355535388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xmlns="" val="2990623190"/>
                    </a:ext>
                  </a:extLst>
                </a:gridCol>
                <a:gridCol w="2932589">
                  <a:extLst>
                    <a:ext uri="{9D8B030D-6E8A-4147-A177-3AD203B41FA5}">
                      <a16:colId xmlns:a16="http://schemas.microsoft.com/office/drawing/2014/main" xmlns="" val="3112474730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xmlns="" val="699155922"/>
                    </a:ext>
                  </a:extLst>
                </a:gridCol>
              </a:tblGrid>
              <a:tr h="308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Guidance to Architecture Team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2711083"/>
                  </a:ext>
                </a:extLst>
              </a:tr>
              <a:tr h="308465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On-Orbit Calibration and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Lunar Calibration (R,S,G)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| Stability (long-term)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246103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Calibration (R,S)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|  Stability (short-term)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583515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Black Body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Accuracy | </a:t>
                      </a:r>
                      <a:r>
                        <a:rPr lang="en-US" strike="noStrike" dirty="0"/>
                        <a:t> Stability (short-term)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020878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Stellar Navigation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Maneuvers, Geolocation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2581582"/>
                  </a:ext>
                </a:extLst>
              </a:tr>
              <a:tr h="308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Vicarious Calibration (R,T,S,G)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|  Stability (long-term)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8961567"/>
                  </a:ext>
                </a:extLst>
              </a:tr>
            </a:tbl>
          </a:graphicData>
        </a:graphic>
      </p:graphicFrame>
      <p:grpSp>
        <p:nvGrpSpPr>
          <p:cNvPr id="63" name="Group 30">
            <a:extLst>
              <a:ext uri="{FF2B5EF4-FFF2-40B4-BE49-F238E27FC236}">
                <a16:creationId xmlns:a16="http://schemas.microsoft.com/office/drawing/2014/main" xmlns="" id="{2D20F1E4-7D1A-6844-B0D1-51EF9904BCB5}"/>
              </a:ext>
            </a:extLst>
          </p:cNvPr>
          <p:cNvGrpSpPr/>
          <p:nvPr/>
        </p:nvGrpSpPr>
        <p:grpSpPr>
          <a:xfrm>
            <a:off x="3493640" y="4819419"/>
            <a:ext cx="1753462" cy="1828675"/>
            <a:chOff x="3493640" y="4489219"/>
            <a:chExt cx="1753462" cy="1828675"/>
          </a:xfrm>
        </p:grpSpPr>
        <p:pic>
          <p:nvPicPr>
            <p:cNvPr id="26" name="Graphic 25" descr="Earth globe Americas">
              <a:extLst>
                <a:ext uri="{FF2B5EF4-FFF2-40B4-BE49-F238E27FC236}">
                  <a16:creationId xmlns:a16="http://schemas.microsoft.com/office/drawing/2014/main" xmlns="" id="{0B4F4DA0-B15C-224A-B360-1F51CB6DD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852038" y="5952768"/>
              <a:ext cx="365126" cy="365126"/>
            </a:xfrm>
            <a:prstGeom prst="rect">
              <a:avLst/>
            </a:prstGeom>
          </p:spPr>
        </p:pic>
        <p:pic>
          <p:nvPicPr>
            <p:cNvPr id="30" name="Graphic 29" descr="Sun">
              <a:extLst>
                <a:ext uri="{FF2B5EF4-FFF2-40B4-BE49-F238E27FC236}">
                  <a16:creationId xmlns:a16="http://schemas.microsoft.com/office/drawing/2014/main" xmlns="" id="{D42B3C95-4DF2-0444-9B74-C743A7336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22100" y="4834652"/>
              <a:ext cx="425002" cy="425002"/>
            </a:xfrm>
            <a:prstGeom prst="rect">
              <a:avLst/>
            </a:prstGeom>
          </p:spPr>
        </p:pic>
        <p:pic>
          <p:nvPicPr>
            <p:cNvPr id="34" name="Graphic 33" descr="Lightbulb and gear">
              <a:extLst>
                <a:ext uri="{FF2B5EF4-FFF2-40B4-BE49-F238E27FC236}">
                  <a16:creationId xmlns:a16="http://schemas.microsoft.com/office/drawing/2014/main" xmlns="" id="{631DF830-E9B7-5043-8D77-C8EF92382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834689" y="5205481"/>
              <a:ext cx="399824" cy="399824"/>
            </a:xfrm>
            <a:prstGeom prst="rect">
              <a:avLst/>
            </a:prstGeom>
          </p:spPr>
        </p:pic>
        <p:pic>
          <p:nvPicPr>
            <p:cNvPr id="36" name="Graphic 35" descr="Stars">
              <a:extLst>
                <a:ext uri="{FF2B5EF4-FFF2-40B4-BE49-F238E27FC236}">
                  <a16:creationId xmlns:a16="http://schemas.microsoft.com/office/drawing/2014/main" xmlns="" id="{A2A5D24F-27D4-5441-B3C1-E5492ECF8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40276" y="5571761"/>
              <a:ext cx="388651" cy="388651"/>
            </a:xfrm>
            <a:prstGeom prst="rect">
              <a:avLst/>
            </a:prstGeom>
          </p:spPr>
        </p:pic>
        <p:pic>
          <p:nvPicPr>
            <p:cNvPr id="38" name="Graphic 37" descr="Moon">
              <a:extLst>
                <a:ext uri="{FF2B5EF4-FFF2-40B4-BE49-F238E27FC236}">
                  <a16:creationId xmlns:a16="http://schemas.microsoft.com/office/drawing/2014/main" xmlns="" id="{1DDD0001-D2E9-4545-AE8F-4F1AD91C7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862347" y="4489219"/>
              <a:ext cx="344509" cy="344509"/>
            </a:xfrm>
            <a:prstGeom prst="rect">
              <a:avLst/>
            </a:prstGeom>
          </p:spPr>
        </p:pic>
        <p:pic>
          <p:nvPicPr>
            <p:cNvPr id="42" name="Graphic 41" descr="Solar system">
              <a:extLst>
                <a:ext uri="{FF2B5EF4-FFF2-40B4-BE49-F238E27FC236}">
                  <a16:creationId xmlns:a16="http://schemas.microsoft.com/office/drawing/2014/main" xmlns="" id="{1DAB379C-780B-F248-88DB-5689ADE9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493640" y="5344474"/>
              <a:ext cx="920689" cy="920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51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13298-5417-D54D-9C6A-769968F7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435" y="211184"/>
            <a:ext cx="8489365" cy="2228781"/>
          </a:xfrm>
        </p:spPr>
        <p:txBody>
          <a:bodyPr>
            <a:normAutofit/>
          </a:bodyPr>
          <a:lstStyle/>
          <a:p>
            <a:r>
              <a:rPr lang="en-US" sz="3600" dirty="0"/>
              <a:t>All synthesized capabilities were used as direct input and constraints considered by the sub-system engineers in design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1BCB5-776C-1641-9891-287C0F87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3" y="2307312"/>
            <a:ext cx="8395447" cy="4292426"/>
          </a:xfrm>
        </p:spPr>
        <p:txBody>
          <a:bodyPr>
            <a:normAutofit/>
          </a:bodyPr>
          <a:lstStyle/>
          <a:p>
            <a:r>
              <a:rPr lang="en-US" dirty="0"/>
              <a:t>Key areas of influence were:</a:t>
            </a:r>
          </a:p>
          <a:p>
            <a:pPr lvl="1"/>
            <a:r>
              <a:rPr lang="en-US" dirty="0"/>
              <a:t>Costing of architectural elements versus constellations (e.g., to meet temporal revisit capability)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Latency (downlink and compression)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Flight altitude and orbit effects on spatial resolution and mission lifetime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Calibration and validation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91957B2-068B-824C-9AA4-425D8F4ECE91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66E5177-E92A-194C-9FCE-87C68FA95EAA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1CF2B6F-9C19-A146-A05D-4D757EBBE562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C07F50D-3756-3D48-A00C-A50F2BB1F95C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9436C92-71A4-6F41-94BF-664B6B2151EC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D07790C-48E9-2D42-9BA2-701FDAAE1186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48FF661-0E9C-4840-8E17-99844FE5F7E2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369DA38-6DBA-1348-BFD5-D5B2E809E5EF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DF5240D-89A2-3C4E-80C6-CB750F46C62C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3E26C378-1169-6A4C-A0CA-71E35C5137F2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7A1145C7-DC8F-1646-A74B-D03B76B27C2D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B2E022B9-F7BC-7944-BFDC-D80C0815BB9A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D27146A-249D-5D46-8E3A-1E303A68B2B5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11D1762C-5C7A-ED40-A636-622AD64D7158}"/>
                </a:ext>
              </a:extLst>
            </p:cNvPr>
            <p:cNvCxnSpPr>
              <a:stCxn id="12" idx="2"/>
              <a:endCxn id="9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3146474C-9453-E74F-8955-56EF3E876F4C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EAF10505-2D50-1B4D-BE14-53B86C396D73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C98D417-0573-D14C-B835-5D39EA0B2794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C57059C-2CD7-F54A-A630-04639CBA2250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xmlns="" id="{DA1EF7A3-C492-AF43-AFB9-1986CC1B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3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45D93-8668-0848-84E4-41451AD2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808" y="523497"/>
            <a:ext cx="8597153" cy="1625442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Community Webinar will solicit community perspectives on 3 Candidate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818007-8000-1844-B64F-4CA9C199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631" y="2558423"/>
            <a:ext cx="7843330" cy="33907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Soliciting community perspective on science and applications impact of the 3 recommended architectures</a:t>
            </a:r>
          </a:p>
          <a:p>
            <a:endParaRPr lang="en-US" dirty="0"/>
          </a:p>
          <a:p>
            <a:r>
              <a:rPr lang="en-US" dirty="0"/>
              <a:t>Form and materials provided to those who register in advance: </a:t>
            </a:r>
            <a:r>
              <a:rPr lang="en-US" b="1" u="sng" dirty="0">
                <a:hlinkClick r:id="rId3"/>
              </a:rPr>
              <a:t>https://tinyurl.com/sbgwebinar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When: July 15</a:t>
            </a:r>
            <a:r>
              <a:rPr lang="en-US" baseline="30000" dirty="0"/>
              <a:t>th</a:t>
            </a:r>
            <a:r>
              <a:rPr lang="en-US" dirty="0"/>
              <a:t>, 9 AM Pacific/12 pm Eastern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0EA9EE2-D4EB-714E-BB1C-84E9B43C053B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46EE01C-11F7-2547-AB50-517121940C41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3A22C23-E88A-5741-85AE-80AB2BCC5808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DECAE13-58F0-EE45-80CD-FB83740AB235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F87C33-5EE6-9D45-A84F-90472879C12B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3404C4D-8087-1445-9738-F8C7D77C7E20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7C67DFC-C741-DA4E-955A-CD436975D34E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D78B9B6-E2CF-CF41-8330-3D0AA1FFF93B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009FF5F-2851-144E-8CC1-13AB323F87F2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B62E558E-43A9-A645-8B07-CFE1AE07003E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46673D50-BC41-3B43-861D-3CA584BF1470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82DB50AF-709D-404A-8480-34D7E2D2BE03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BAB55B87-4F11-1C4D-BCE3-6BBBE78E5F1D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817C2A4F-C493-6E42-8012-D7B0BD3E5F22}"/>
                </a:ext>
              </a:extLst>
            </p:cNvPr>
            <p:cNvCxnSpPr>
              <a:stCxn id="12" idx="2"/>
              <a:endCxn id="9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4DC848F1-2B80-C74A-BA88-A16ACD21DFD0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28198ADF-3B2D-C845-A5C0-DE51C6DAD014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35AB84E-C09B-9746-8AC2-736C2FE22EF1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5BCFC16-B76B-5E47-91C9-CBCB1C034F7B}"/>
                </a:ext>
              </a:extLst>
            </p:cNvPr>
            <p:cNvSpPr txBox="1"/>
            <p:nvPr/>
          </p:nvSpPr>
          <p:spPr>
            <a:xfrm rot="16200000">
              <a:off x="-2231363" y="3603926"/>
              <a:ext cx="5595776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0FB82E43-B80B-1940-8001-4B97691A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9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E13BC-DE63-9245-BF3D-B84BC5F7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SBG is here in its mission life cycle…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E320F9-7ADD-3343-817E-4245611A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B3C4BE0-8037-1F4E-B6B2-C4117251C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69472"/>
              </p:ext>
            </p:extLst>
          </p:nvPr>
        </p:nvGraphicFramePr>
        <p:xfrm>
          <a:off x="717551" y="1719352"/>
          <a:ext cx="1063624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xmlns="" val="224969769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72525004"/>
                    </a:ext>
                  </a:extLst>
                </a:gridCol>
                <a:gridCol w="1374768">
                  <a:extLst>
                    <a:ext uri="{9D8B030D-6E8A-4147-A177-3AD203B41FA5}">
                      <a16:colId xmlns:a16="http://schemas.microsoft.com/office/drawing/2014/main" xmlns="" val="4287330720"/>
                    </a:ext>
                  </a:extLst>
                </a:gridCol>
                <a:gridCol w="1611759">
                  <a:extLst>
                    <a:ext uri="{9D8B030D-6E8A-4147-A177-3AD203B41FA5}">
                      <a16:colId xmlns:a16="http://schemas.microsoft.com/office/drawing/2014/main" xmlns="" val="4094909623"/>
                    </a:ext>
                  </a:extLst>
                </a:gridCol>
                <a:gridCol w="1448543">
                  <a:extLst>
                    <a:ext uri="{9D8B030D-6E8A-4147-A177-3AD203B41FA5}">
                      <a16:colId xmlns:a16="http://schemas.microsoft.com/office/drawing/2014/main" xmlns="" val="3864406506"/>
                    </a:ext>
                  </a:extLst>
                </a:gridCol>
                <a:gridCol w="1327101">
                  <a:extLst>
                    <a:ext uri="{9D8B030D-6E8A-4147-A177-3AD203B41FA5}">
                      <a16:colId xmlns:a16="http://schemas.microsoft.com/office/drawing/2014/main" xmlns="" val="1584027931"/>
                    </a:ext>
                  </a:extLst>
                </a:gridCol>
                <a:gridCol w="1865814">
                  <a:extLst>
                    <a:ext uri="{9D8B030D-6E8A-4147-A177-3AD203B41FA5}">
                      <a16:colId xmlns:a16="http://schemas.microsoft.com/office/drawing/2014/main" xmlns="" val="4172734523"/>
                    </a:ext>
                  </a:extLst>
                </a:gridCol>
                <a:gridCol w="1173114">
                  <a:extLst>
                    <a:ext uri="{9D8B030D-6E8A-4147-A177-3AD203B41FA5}">
                      <a16:colId xmlns:a16="http://schemas.microsoft.com/office/drawing/2014/main" xmlns="" val="17292064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Advanced Studies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Formulation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699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Pre-phase 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65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 Mission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MCR Prep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Mission and System 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Preliminary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Design &amp; Build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Assembly, Test &amp; Launch 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Closeout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32713"/>
                  </a:ext>
                </a:extLst>
              </a:tr>
            </a:tbl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E457B45D-A3B8-934E-911D-BAB50BF88657}"/>
              </a:ext>
            </a:extLst>
          </p:cNvPr>
          <p:cNvSpPr/>
          <p:nvPr/>
        </p:nvSpPr>
        <p:spPr>
          <a:xfrm>
            <a:off x="1395162" y="1065422"/>
            <a:ext cx="361950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2F0F3A-0643-DB4D-9B69-2746F8645B41}"/>
              </a:ext>
            </a:extLst>
          </p:cNvPr>
          <p:cNvSpPr txBox="1"/>
          <p:nvPr/>
        </p:nvSpPr>
        <p:spPr>
          <a:xfrm>
            <a:off x="944144" y="3710886"/>
            <a:ext cx="101830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approved by NASA, there will be many opportunities for the R&amp;A community to engage throughout the mission lifecycle, 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and driving requirements will be reassessed in Phase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Applications Community Assessment Report will be finished in Phase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and Validation strategy definition in Phase A/B and implementation in Phases C-E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 selection and testing in Phases A-D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Competed Science Team at some point in the mission lifecycle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956AC6E-FBFE-4848-9A1A-4EC1250FE8AF}"/>
              </a:ext>
            </a:extLst>
          </p:cNvPr>
          <p:cNvCxnSpPr>
            <a:cxnSpLocks/>
          </p:cNvCxnSpPr>
          <p:nvPr/>
        </p:nvCxnSpPr>
        <p:spPr>
          <a:xfrm>
            <a:off x="1576137" y="2401766"/>
            <a:ext cx="0" cy="115146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2CBDA4-7B2E-764E-9562-2DE6C3F1BC7A}"/>
              </a:ext>
            </a:extLst>
          </p:cNvPr>
          <p:cNvSpPr txBox="1"/>
          <p:nvPr/>
        </p:nvSpPr>
        <p:spPr>
          <a:xfrm>
            <a:off x="717551" y="5899865"/>
            <a:ext cx="1021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activities: DO Study WGs, MEET-SBG and SISTER</a:t>
            </a:r>
          </a:p>
        </p:txBody>
      </p:sp>
    </p:spTree>
    <p:extLst>
      <p:ext uri="{BB962C8B-B14F-4D97-AF65-F5344CB8AC3E}">
        <p14:creationId xmlns:p14="http://schemas.microsoft.com/office/powerpoint/2010/main" val="243545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AF79CFC-3933-284D-8796-DBC2C8D1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33FC0A-644D-C140-9E62-CBD8DA3E2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A359431-9A5D-8A44-A197-483CAE59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F3777-8A56-904C-8263-154EE7A3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37" y="-120414"/>
            <a:ext cx="10515600" cy="1325563"/>
          </a:xfrm>
        </p:spPr>
        <p:txBody>
          <a:bodyPr/>
          <a:lstStyle/>
          <a:p>
            <a:r>
              <a:rPr lang="en-US" b="1" dirty="0">
                <a:latin typeface="Athelas" panose="02000503000000020003" pitchFamily="2" charset="77"/>
                <a:cs typeface="Al Tarikh" pitchFamily="2" charset="-78"/>
              </a:rPr>
              <a:t>SBG Research and Applications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38B3A8-8E28-E248-8357-FEC713EE33EC}"/>
              </a:ext>
            </a:extLst>
          </p:cNvPr>
          <p:cNvSpPr/>
          <p:nvPr/>
        </p:nvSpPr>
        <p:spPr>
          <a:xfrm>
            <a:off x="7591318" y="2969119"/>
            <a:ext cx="2277034" cy="107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Science Systems Engineering</a:t>
            </a:r>
          </a:p>
          <a:p>
            <a:pPr algn="ctr"/>
            <a:r>
              <a:rPr lang="en-US" sz="1200" dirty="0"/>
              <a:t>Ryan Pavlick</a:t>
            </a:r>
          </a:p>
          <a:p>
            <a:pPr algn="ctr"/>
            <a:r>
              <a:rPr lang="en-US" sz="1200" dirty="0"/>
              <a:t>Natasha Stavros</a:t>
            </a:r>
          </a:p>
          <a:p>
            <a:pPr algn="ctr"/>
            <a:r>
              <a:rPr lang="en-US" sz="1200" dirty="0"/>
              <a:t>Shannon </a:t>
            </a:r>
            <a:r>
              <a:rPr lang="en-US" sz="1200" dirty="0" err="1"/>
              <a:t>Zareh</a:t>
            </a:r>
            <a:endParaRPr lang="en-US" sz="1200" dirty="0"/>
          </a:p>
          <a:p>
            <a:pPr algn="ctr"/>
            <a:r>
              <a:rPr lang="en-US" sz="1200" dirty="0"/>
              <a:t>David Thompson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8ECD8F-78A6-4241-9B98-6463673E0B34}"/>
              </a:ext>
            </a:extLst>
          </p:cNvPr>
          <p:cNvSpPr/>
          <p:nvPr/>
        </p:nvSpPr>
        <p:spPr>
          <a:xfrm>
            <a:off x="4898314" y="978946"/>
            <a:ext cx="2251935" cy="1311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Jamie </a:t>
            </a:r>
            <a:r>
              <a:rPr lang="en-US" dirty="0" err="1"/>
              <a:t>Nastal</a:t>
            </a:r>
            <a:endParaRPr lang="en-US" dirty="0"/>
          </a:p>
          <a:p>
            <a:pPr algn="ctr"/>
            <a:r>
              <a:rPr lang="en-US" sz="1400" dirty="0"/>
              <a:t>Study Lead</a:t>
            </a:r>
          </a:p>
          <a:p>
            <a:pPr algn="ctr"/>
            <a:r>
              <a:rPr lang="en-US" dirty="0"/>
              <a:t>Chip Miller</a:t>
            </a:r>
          </a:p>
          <a:p>
            <a:pPr algn="ctr"/>
            <a:r>
              <a:rPr lang="en-US" sz="1400" dirty="0"/>
              <a:t>International Coordination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FD6FB5-C676-6E49-9E17-4F771304FEA4}"/>
              </a:ext>
            </a:extLst>
          </p:cNvPr>
          <p:cNvSpPr/>
          <p:nvPr/>
        </p:nvSpPr>
        <p:spPr>
          <a:xfrm>
            <a:off x="5059679" y="2642795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Dave Schimel</a:t>
            </a:r>
          </a:p>
          <a:p>
            <a:pPr algn="ctr"/>
            <a:r>
              <a:rPr lang="en-US" dirty="0"/>
              <a:t>Ben Poulter</a:t>
            </a:r>
          </a:p>
          <a:p>
            <a:pPr algn="ctr"/>
            <a:r>
              <a:rPr lang="en-US" dirty="0"/>
              <a:t>RA Co-leads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4B605B-42CA-374D-8AB1-B9C9A5C0875C}"/>
              </a:ext>
            </a:extLst>
          </p:cNvPr>
          <p:cNvSpPr/>
          <p:nvPr/>
        </p:nvSpPr>
        <p:spPr>
          <a:xfrm>
            <a:off x="8674248" y="458813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Modeling</a:t>
            </a:r>
          </a:p>
          <a:p>
            <a:pPr algn="ctr"/>
            <a:r>
              <a:rPr lang="en-US" sz="1200" dirty="0"/>
              <a:t>Ben Poulter</a:t>
            </a:r>
          </a:p>
          <a:p>
            <a:pPr algn="ctr"/>
            <a:r>
              <a:rPr lang="en-US" sz="1200" dirty="0"/>
              <a:t>Shawn Serbin</a:t>
            </a:r>
          </a:p>
          <a:p>
            <a:pPr algn="ctr"/>
            <a:r>
              <a:rPr lang="en-US" sz="1200" dirty="0" err="1"/>
              <a:t>Weile</a:t>
            </a:r>
            <a:r>
              <a:rPr lang="en-US" sz="1200" dirty="0"/>
              <a:t> Wang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70FA2-859C-244A-A2DD-F36648BDF793}"/>
              </a:ext>
            </a:extLst>
          </p:cNvPr>
          <p:cNvSpPr/>
          <p:nvPr/>
        </p:nvSpPr>
        <p:spPr>
          <a:xfrm>
            <a:off x="6352390" y="461861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Applications</a:t>
            </a:r>
          </a:p>
          <a:p>
            <a:pPr algn="ctr"/>
            <a:r>
              <a:rPr lang="en-US" sz="1200" dirty="0"/>
              <a:t>Jeff </a:t>
            </a:r>
            <a:r>
              <a:rPr lang="en-US" sz="1200" dirty="0" err="1"/>
              <a:t>Luval</a:t>
            </a:r>
            <a:endParaRPr lang="en-US" sz="1200" dirty="0"/>
          </a:p>
          <a:p>
            <a:pPr algn="ctr"/>
            <a:r>
              <a:rPr lang="en-US" sz="1200" dirty="0"/>
              <a:t>Christine Lee</a:t>
            </a:r>
          </a:p>
          <a:p>
            <a:pPr algn="ctr"/>
            <a:r>
              <a:rPr lang="en-US" sz="1200" dirty="0"/>
              <a:t>Stephanie </a:t>
            </a:r>
            <a:r>
              <a:rPr lang="en-US" sz="1200" dirty="0" err="1"/>
              <a:t>Uz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51D51B-CEA3-EE4F-A265-0EDBAB485DA8}"/>
              </a:ext>
            </a:extLst>
          </p:cNvPr>
          <p:cNvSpPr/>
          <p:nvPr/>
        </p:nvSpPr>
        <p:spPr>
          <a:xfrm>
            <a:off x="4052047" y="461861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Cal/Val</a:t>
            </a:r>
          </a:p>
          <a:p>
            <a:pPr algn="ctr"/>
            <a:r>
              <a:rPr lang="en-US" sz="1200" dirty="0"/>
              <a:t>Kevin </a:t>
            </a:r>
            <a:r>
              <a:rPr lang="en-US" sz="1200" dirty="0" err="1"/>
              <a:t>Turpie</a:t>
            </a:r>
            <a:endParaRPr lang="en-US" sz="1200" dirty="0"/>
          </a:p>
          <a:p>
            <a:pPr algn="ctr"/>
            <a:r>
              <a:rPr lang="en-US" sz="1200" dirty="0"/>
              <a:t>Ray </a:t>
            </a:r>
            <a:r>
              <a:rPr lang="en-US" sz="1200" dirty="0" err="1"/>
              <a:t>Kokaly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63E052-217A-3048-8ED6-7EC908469D3B}"/>
              </a:ext>
            </a:extLst>
          </p:cNvPr>
          <p:cNvSpPr/>
          <p:nvPr/>
        </p:nvSpPr>
        <p:spPr>
          <a:xfrm>
            <a:off x="1692537" y="4618617"/>
            <a:ext cx="2043953" cy="80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Algorithms</a:t>
            </a:r>
          </a:p>
          <a:p>
            <a:pPr algn="ctr"/>
            <a:r>
              <a:rPr lang="en-US" sz="1200" dirty="0"/>
              <a:t>Kerry </a:t>
            </a:r>
            <a:r>
              <a:rPr lang="en-US" sz="1200" dirty="0" err="1"/>
              <a:t>Cawse</a:t>
            </a:r>
            <a:r>
              <a:rPr lang="en-US" sz="1200" dirty="0"/>
              <a:t>-Nicholson</a:t>
            </a:r>
          </a:p>
          <a:p>
            <a:pPr algn="ctr"/>
            <a:r>
              <a:rPr lang="en-US" sz="1200" dirty="0"/>
              <a:t>Phil Townsend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A06C7AF-0456-DF4F-9EBC-61CFD24690C7}"/>
              </a:ext>
            </a:extLst>
          </p:cNvPr>
          <p:cNvCxnSpPr/>
          <p:nvPr/>
        </p:nvCxnSpPr>
        <p:spPr>
          <a:xfrm>
            <a:off x="2485016" y="4200862"/>
            <a:ext cx="700322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D4EB953-C29F-9943-9F6B-5FA1B8856F80}"/>
              </a:ext>
            </a:extLst>
          </p:cNvPr>
          <p:cNvCxnSpPr/>
          <p:nvPr/>
        </p:nvCxnSpPr>
        <p:spPr>
          <a:xfrm>
            <a:off x="2485016" y="4195482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F3CC993-0427-EB48-B55A-0EF23D6B9688}"/>
              </a:ext>
            </a:extLst>
          </p:cNvPr>
          <p:cNvCxnSpPr/>
          <p:nvPr/>
        </p:nvCxnSpPr>
        <p:spPr>
          <a:xfrm>
            <a:off x="5075815" y="4232237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46BA1FC-645B-E744-A0DC-946F77531A90}"/>
              </a:ext>
            </a:extLst>
          </p:cNvPr>
          <p:cNvCxnSpPr/>
          <p:nvPr/>
        </p:nvCxnSpPr>
        <p:spPr>
          <a:xfrm>
            <a:off x="7410224" y="4195481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DC445BC-02EF-6D49-A037-FC7B44D446A6}"/>
              </a:ext>
            </a:extLst>
          </p:cNvPr>
          <p:cNvCxnSpPr/>
          <p:nvPr/>
        </p:nvCxnSpPr>
        <p:spPr>
          <a:xfrm>
            <a:off x="9488245" y="4225962"/>
            <a:ext cx="0" cy="39265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5E8838C-FDBD-FC4E-B98A-09EA2FCE766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076276" y="2321856"/>
            <a:ext cx="5380" cy="32093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2BED80F-3518-0B4C-AD80-AA10219D3B85}"/>
              </a:ext>
            </a:extLst>
          </p:cNvPr>
          <p:cNvCxnSpPr>
            <a:cxnSpLocks/>
          </p:cNvCxnSpPr>
          <p:nvPr/>
        </p:nvCxnSpPr>
        <p:spPr>
          <a:xfrm>
            <a:off x="6070898" y="3449619"/>
            <a:ext cx="10757" cy="71986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70A978B-F2D3-0A4D-AE50-DD840EA91D54}"/>
              </a:ext>
            </a:extLst>
          </p:cNvPr>
          <p:cNvCxnSpPr>
            <a:cxnSpLocks/>
          </p:cNvCxnSpPr>
          <p:nvPr/>
        </p:nvCxnSpPr>
        <p:spPr>
          <a:xfrm flipH="1">
            <a:off x="6070898" y="3641463"/>
            <a:ext cx="149172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D0E0C93-28F6-9845-AE20-0C40ABFD2EFE}"/>
              </a:ext>
            </a:extLst>
          </p:cNvPr>
          <p:cNvSpPr/>
          <p:nvPr/>
        </p:nvSpPr>
        <p:spPr>
          <a:xfrm>
            <a:off x="811756" y="2482326"/>
            <a:ext cx="10597180" cy="3818964"/>
          </a:xfrm>
          <a:prstGeom prst="rect">
            <a:avLst/>
          </a:prstGeom>
          <a:solidFill>
            <a:srgbClr val="4472C4">
              <a:alpha val="16863"/>
            </a:srgb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Research and Applications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21124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FB3DCDB-85D8-EF44-83EA-CA40BD82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742B38-991E-D34B-910E-D50F12F94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93B104E-2AC2-D849-82B2-9E13A79C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129D-AC12-214F-A518-9B2095D2FF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617F2-8F05-6B43-ABF9-205EC02B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45890" y="2745889"/>
            <a:ext cx="6858001" cy="1366221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Defining the Capability Needs - Architecture </a:t>
            </a:r>
            <a:r>
              <a:rPr lang="en-US" dirty="0" err="1"/>
              <a:t>Tradespace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D727129-ED0F-DF43-8839-97DBA233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378867-B182-CE49-8D77-FD5F0F24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62" y="-18931"/>
            <a:ext cx="10589339" cy="68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017F19-7CF0-CF47-9B46-3C255EC6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A24EA4B-9BFA-084E-BAA3-6549D5CD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365125"/>
            <a:ext cx="11456895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+mn-lt"/>
              </a:rPr>
              <a:t>Modeling Study –</a:t>
            </a:r>
            <a:r>
              <a:rPr lang="en-US" sz="3800" dirty="0">
                <a:latin typeface="+mn-lt"/>
              </a:rPr>
              <a:t> </a:t>
            </a:r>
            <a:br>
              <a:rPr lang="en-US" sz="3800" dirty="0">
                <a:latin typeface="+mn-lt"/>
              </a:rPr>
            </a:br>
            <a:r>
              <a:rPr lang="en-US" sz="3800" i="1" dirty="0">
                <a:latin typeface="+mn-lt"/>
              </a:rPr>
              <a:t>Modeling End-To-End Traceability for SBG </a:t>
            </a:r>
            <a:r>
              <a:rPr lang="en-US" sz="3800" i="1" dirty="0"/>
              <a:t>(MEET-SBG)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30800D9-7416-4644-B79F-5815C63E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825624"/>
            <a:ext cx="11456895" cy="4822601"/>
          </a:xfrm>
        </p:spPr>
        <p:txBody>
          <a:bodyPr>
            <a:noAutofit/>
          </a:bodyPr>
          <a:lstStyle/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MEET-SBG provides a framework to quantify L2 uncertainty </a:t>
            </a: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error propagation from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surface to atmosphere to sensor, and the roles of retrieval methods to support end-to-end traceability of SBG.</a:t>
            </a: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 modeling activity is a collaboration between JPL, ARC, GSFC, DOE-BNL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industry, academic institutions, and non-profit organizations. Tasks will be re-evaluated throughout the study to align with the direction and needs of SBG. </a:t>
            </a:r>
          </a:p>
          <a:p>
            <a:pPr marL="9525" indent="-9525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MEET-SBG tasks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VSWIR uncertainty quantification via the SBG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Hypertrace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software package for representative cases of SBG focal areas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TIR uncertainty quantification via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TEUsim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instrument modeling approach for representative cases of SBG focal areas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Land-surface model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improvements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Regional to global scale Observing System Simulation Experiment (OSSE) to evaluate Simulation of SBG spectra from existing hyperspectral and multispectral instruments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Engaging and advancing model theoretical algorithms to incorporate SBG L3 products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Providing SBG modeling and evaluation (HYPERTRACE and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TEUsim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) tools to the research and applications community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9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31724-D609-8F45-A13A-69CCC8F0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8" y="236337"/>
            <a:ext cx="11456895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+mn-lt"/>
              </a:rPr>
              <a:t>Data Pathfinder Study -</a:t>
            </a:r>
            <a:r>
              <a:rPr lang="en-US" sz="3800" dirty="0">
                <a:latin typeface="+mn-lt"/>
              </a:rPr>
              <a:t> </a:t>
            </a:r>
            <a:r>
              <a:rPr lang="en-US" sz="3800" i="1" dirty="0">
                <a:latin typeface="+mn-lt"/>
              </a:rPr>
              <a:t>SBG Space-based Imaging Spectroscopy and Thermal </a:t>
            </a:r>
            <a:r>
              <a:rPr lang="en-US" sz="3800" i="1" dirty="0" err="1">
                <a:latin typeface="+mn-lt"/>
              </a:rPr>
              <a:t>pathfindER</a:t>
            </a:r>
            <a:r>
              <a:rPr lang="en-US" sz="3800" i="1" dirty="0">
                <a:latin typeface="+mn-lt"/>
              </a:rPr>
              <a:t> (SISTER)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F11788-8799-E349-A1D2-2DFACB2B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2" y="1799062"/>
            <a:ext cx="11456895" cy="4822601"/>
          </a:xfrm>
        </p:spPr>
        <p:txBody>
          <a:bodyPr>
            <a:noAutofit/>
          </a:bodyPr>
          <a:lstStyle/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The purpose of SISTER is to prepare the science community for SBG products, and identify and reduce risks in the ground segment. </a:t>
            </a: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</a:endParaRPr>
          </a:p>
          <a:p>
            <a:pPr marL="9525" indent="-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SISTER is an active collaboration between JPL, ARC, GSFC, industry, academic institutions, and non-profit organizations. </a:t>
            </a:r>
          </a:p>
          <a:p>
            <a:pPr marL="9525" indent="-9525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The proposed SISTER tasks, which will be re-evaluated throughout the study to align with the direction and needs of SBG, include: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Adapt and refine existing workflows and architectures as prototype(s) for the SBG science data system;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Examine existing atmospheric correction algorithms for standardized use in a global context for SBG target objectives*;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Examine L2b and L3 algorithm robustness for standardized use in a global context;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Produce pseudo-SBG datasets and identify algorithm and data system challenges for at-scale global production;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Distribute large pseudo-SBG datasets to the user community for evaluation;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Deliver an assessment of approaches for data product calibration and validation and make recommendations to the SBG project, and international partners, regarding value, cost and risk of </a:t>
            </a:r>
            <a:r>
              <a:rPr lang="en-US" sz="1700" dirty="0" err="1">
                <a:latin typeface="+mn-lt"/>
              </a:rPr>
              <a:t>cal</a:t>
            </a:r>
            <a:r>
              <a:rPr lang="en-US" sz="1700" dirty="0">
                <a:latin typeface="+mn-lt"/>
              </a:rPr>
              <a:t>/</a:t>
            </a:r>
            <a:r>
              <a:rPr lang="en-US" sz="1700" dirty="0" err="1">
                <a:latin typeface="+mn-lt"/>
              </a:rPr>
              <a:t>val</a:t>
            </a:r>
            <a:r>
              <a:rPr lang="en-US" sz="1700" dirty="0">
                <a:latin typeface="+mn-lt"/>
              </a:rPr>
              <a:t> approaches for SBG science focus areas;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Educate a new generation of users to VSWIR and TIR data;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+mn-lt"/>
              </a:rPr>
              <a:t>Develop an early engagement strategy plan.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+mn-lt"/>
              </a:rPr>
              <a:t>*SBG target objectives include terrestrial and marine ecosystems, geology, snow/ice, thermal, and other potential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358915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A6F7B-EB89-7A44-A7DC-4BAEEF14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491" y="286680"/>
            <a:ext cx="7135362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D4562-CAA8-534F-B11D-3126ABA3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209" y="2052122"/>
            <a:ext cx="7403926" cy="496932"/>
          </a:xfrm>
        </p:spPr>
        <p:txBody>
          <a:bodyPr>
            <a:noAutofit/>
          </a:bodyPr>
          <a:lstStyle/>
          <a:p>
            <a:r>
              <a:rPr lang="en-US" sz="2400" dirty="0"/>
              <a:t>Process for Integrating Community Needs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xmlns="" id="{E35C5081-9895-3646-B087-0BAC0228D921}"/>
              </a:ext>
            </a:extLst>
          </p:cNvPr>
          <p:cNvSpPr/>
          <p:nvPr/>
        </p:nvSpPr>
        <p:spPr>
          <a:xfrm>
            <a:off x="2976907" y="227483"/>
            <a:ext cx="618063" cy="2966113"/>
          </a:xfrm>
          <a:prstGeom prst="rightBrace">
            <a:avLst>
              <a:gd name="adj1" fmla="val 8333"/>
              <a:gd name="adj2" fmla="val 6731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9D9B833-76C5-1940-93ED-3C546BC1B0E0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FD37F62-7ADF-E34B-9D72-C410B1692B28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4FD8FB-41E9-5C42-AF10-290B8D85AB40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F1B94F3-A0CD-BE4D-98DE-2FEF6F5F33B5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C9871BC-69A5-F84F-ABE8-0759274AB9FD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9092CE2-DEDB-DE4E-8735-50D7D5BF9F42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BF2FE11-47F0-E24C-9945-4CC0B2E5BE77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3B97645-1E1E-2043-9F4A-B7A95811E05F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DC2706F-6246-444F-9603-C94807168214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14A1941B-937C-3446-969A-12428019FA8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B4616C85-9655-F048-BB5A-6F21685C6E72}"/>
                </a:ext>
              </a:extLst>
            </p:cNvPr>
            <p:cNvCxnSpPr>
              <a:stCxn id="30" idx="2"/>
              <a:endCxn id="31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271CE32C-438B-3F4F-968B-D1F47F11E4D1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EB4FB4F4-6FD6-204C-9C3F-1C7E6E0CECD8}"/>
                </a:ext>
              </a:extLst>
            </p:cNvPr>
            <p:cNvCxnSpPr>
              <a:cxnSpLocks/>
              <a:stCxn id="32" idx="2"/>
              <a:endCxn id="36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BC06B65C-8F4F-D64C-BB80-8ACB1E15892F}"/>
                </a:ext>
              </a:extLst>
            </p:cNvPr>
            <p:cNvCxnSpPr>
              <a:stCxn id="36" idx="2"/>
              <a:endCxn id="33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0A7E9C5B-9ABF-474C-AC13-7D55DA2D0A85}"/>
                </a:ext>
              </a:extLst>
            </p:cNvPr>
            <p:cNvCxnSpPr>
              <a:stCxn id="33" idx="2"/>
              <a:endCxn id="34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72E0637A-65E6-9A40-BECC-485EB29B9D10}"/>
                </a:ext>
              </a:extLst>
            </p:cNvPr>
            <p:cNvCxnSpPr>
              <a:stCxn id="34" idx="2"/>
              <a:endCxn id="35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604BEEF-BDDF-E340-B78B-38B944648DD1}"/>
                </a:ext>
              </a:extLst>
            </p:cNvPr>
            <p:cNvSpPr txBox="1"/>
            <p:nvPr/>
          </p:nvSpPr>
          <p:spPr>
            <a:xfrm rot="16200000">
              <a:off x="-869551" y="1079826"/>
              <a:ext cx="220256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F137617-DC9D-D947-9C2E-1CBFF2687792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6" name="Right Brace 45">
            <a:extLst>
              <a:ext uri="{FF2B5EF4-FFF2-40B4-BE49-F238E27FC236}">
                <a16:creationId xmlns:a16="http://schemas.microsoft.com/office/drawing/2014/main" xmlns="" id="{7DF1226E-51EA-6B4F-A365-94F2E7856F50}"/>
              </a:ext>
            </a:extLst>
          </p:cNvPr>
          <p:cNvSpPr/>
          <p:nvPr/>
        </p:nvSpPr>
        <p:spPr>
          <a:xfrm>
            <a:off x="2992024" y="3193596"/>
            <a:ext cx="618063" cy="830997"/>
          </a:xfrm>
          <a:prstGeom prst="rightBrace">
            <a:avLst>
              <a:gd name="adj1" fmla="val 8333"/>
              <a:gd name="adj2" fmla="val 6731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6D92A8B8-CF64-3843-BCC5-1E00E3E35BFE}"/>
              </a:ext>
            </a:extLst>
          </p:cNvPr>
          <p:cNvCxnSpPr/>
          <p:nvPr/>
        </p:nvCxnSpPr>
        <p:spPr>
          <a:xfrm>
            <a:off x="3594970" y="2225041"/>
            <a:ext cx="553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3F2459BF-54F1-AD4F-B2FB-3F5B25D079AE}"/>
              </a:ext>
            </a:extLst>
          </p:cNvPr>
          <p:cNvCxnSpPr/>
          <p:nvPr/>
        </p:nvCxnSpPr>
        <p:spPr>
          <a:xfrm>
            <a:off x="3610087" y="3755543"/>
            <a:ext cx="553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xmlns="" id="{B3CFC81C-361C-6747-809B-C65F7F8CF48A}"/>
              </a:ext>
            </a:extLst>
          </p:cNvPr>
          <p:cNvSpPr/>
          <p:nvPr/>
        </p:nvSpPr>
        <p:spPr>
          <a:xfrm>
            <a:off x="2976907" y="4260449"/>
            <a:ext cx="618063" cy="1688705"/>
          </a:xfrm>
          <a:prstGeom prst="rightBrace">
            <a:avLst>
              <a:gd name="adj1" fmla="val 8333"/>
              <a:gd name="adj2" fmla="val 6731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ACDCA904-40BA-5841-A55A-FAD536B85EC0}"/>
              </a:ext>
            </a:extLst>
          </p:cNvPr>
          <p:cNvSpPr txBox="1">
            <a:spLocks/>
          </p:cNvSpPr>
          <p:nvPr/>
        </p:nvSpPr>
        <p:spPr>
          <a:xfrm>
            <a:off x="4143082" y="3533600"/>
            <a:ext cx="7403926" cy="77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Outcomes of Research and Applications input to Design Sessions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2D5E3775-47DA-1C4D-8221-9E34A5923A73}"/>
              </a:ext>
            </a:extLst>
          </p:cNvPr>
          <p:cNvSpPr txBox="1">
            <a:spLocks/>
          </p:cNvSpPr>
          <p:nvPr/>
        </p:nvSpPr>
        <p:spPr>
          <a:xfrm>
            <a:off x="4143082" y="5188704"/>
            <a:ext cx="7403926" cy="1182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Next Steps:</a:t>
            </a:r>
          </a:p>
          <a:p>
            <a:pPr lvl="1"/>
            <a:r>
              <a:rPr lang="en-US" sz="2000" dirty="0"/>
              <a:t>Gather input on community perspective of architecture</a:t>
            </a:r>
          </a:p>
          <a:p>
            <a:pPr lvl="1"/>
            <a:r>
              <a:rPr lang="en-US" sz="2000" dirty="0"/>
              <a:t>Research and Applications involvement going forward</a:t>
            </a:r>
          </a:p>
          <a:p>
            <a:pPr lvl="1"/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0085AED6-0267-AF4E-A396-6F6C6E4CE7CD}"/>
              </a:ext>
            </a:extLst>
          </p:cNvPr>
          <p:cNvCxnSpPr/>
          <p:nvPr/>
        </p:nvCxnSpPr>
        <p:spPr>
          <a:xfrm>
            <a:off x="3589960" y="5395546"/>
            <a:ext cx="5531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FB4C0B-21B9-1544-B37E-3235764D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1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514" y="70337"/>
            <a:ext cx="8471286" cy="15289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Defining the Capability Needs – SBG Observing System Architecture </a:t>
            </a:r>
            <a:r>
              <a:rPr lang="en-US" sz="3600" dirty="0" err="1"/>
              <a:t>Tradespace</a:t>
            </a:r>
            <a:r>
              <a:rPr lang="en-US" sz="3600" dirty="0"/>
              <a:t> helped to determine: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869551" y="1079826"/>
              <a:ext cx="220256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6A6F1E-8A46-BC40-857D-DBCC8A6C8399}"/>
              </a:ext>
            </a:extLst>
          </p:cNvPr>
          <p:cNvSpPr txBox="1"/>
          <p:nvPr/>
        </p:nvSpPr>
        <p:spPr>
          <a:xfrm>
            <a:off x="6992699" y="5716635"/>
            <a:ext cx="455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 Back-Up material (Slide 20) for more detail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FF6089EF-6CBC-2D4F-BE32-F6E41529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1F44FB0-3C53-1945-95B1-C4D47904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87" y="1456413"/>
            <a:ext cx="6542032" cy="42602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74447-271E-C842-89F8-329E2C9D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255" y="1783458"/>
            <a:ext cx="3056342" cy="4573959"/>
          </a:xfrm>
        </p:spPr>
        <p:txBody>
          <a:bodyPr>
            <a:noAutofit/>
          </a:bodyPr>
          <a:lstStyle/>
          <a:p>
            <a:r>
              <a:rPr lang="en-US" dirty="0"/>
              <a:t>What capability needs influence the value of the data</a:t>
            </a:r>
          </a:p>
          <a:p>
            <a:r>
              <a:rPr lang="en-US" dirty="0"/>
              <a:t>Any trades among capabilities</a:t>
            </a:r>
          </a:p>
          <a:p>
            <a:r>
              <a:rPr lang="en-US" dirty="0"/>
              <a:t>How architectural elements affect those capability needs</a:t>
            </a:r>
          </a:p>
        </p:txBody>
      </p:sp>
    </p:spTree>
    <p:extLst>
      <p:ext uri="{BB962C8B-B14F-4D97-AF65-F5344CB8AC3E}">
        <p14:creationId xmlns:p14="http://schemas.microsoft.com/office/powerpoint/2010/main" val="337988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2F6D89D-5793-B545-832C-BCB2B97C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248" y="2708127"/>
            <a:ext cx="9014317" cy="4082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435" y="1"/>
            <a:ext cx="8471286" cy="11005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Public WGs gathered community input to directly inform the input parameters for design sessions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875814" y="1086089"/>
              <a:ext cx="2215092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3E702C-1587-2243-AA19-3B055056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74447-271E-C842-89F8-329E2C9D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842" y="1100518"/>
            <a:ext cx="9111723" cy="179156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Applications assessed decision-support and applied science capabilities</a:t>
            </a:r>
          </a:p>
          <a:p>
            <a:r>
              <a:rPr lang="en-US" sz="2000" dirty="0">
                <a:solidFill>
                  <a:srgbClr val="E85B76"/>
                </a:solidFill>
              </a:rPr>
              <a:t>Algorithms verified capabilities identified in ESAS based on algorithms review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Modeling conducted uncertainty quantification and instrument sensitivity analyses</a:t>
            </a:r>
          </a:p>
          <a:p>
            <a:r>
              <a:rPr lang="en-US" sz="2000" dirty="0" err="1">
                <a:solidFill>
                  <a:schemeClr val="accent6"/>
                </a:solidFill>
              </a:rPr>
              <a:t>CalVal</a:t>
            </a:r>
            <a:r>
              <a:rPr lang="en-US" sz="2000" dirty="0">
                <a:solidFill>
                  <a:schemeClr val="accent6"/>
                </a:solidFill>
              </a:rPr>
              <a:t> provided strategies for pre-launch and on-orbit </a:t>
            </a:r>
            <a:r>
              <a:rPr lang="en-US" sz="2000" dirty="0" err="1">
                <a:solidFill>
                  <a:schemeClr val="accent6"/>
                </a:solidFill>
              </a:rPr>
              <a:t>cal</a:t>
            </a:r>
            <a:r>
              <a:rPr lang="en-US" sz="2000" dirty="0">
                <a:solidFill>
                  <a:schemeClr val="accent6"/>
                </a:solidFill>
              </a:rPr>
              <a:t>/</a:t>
            </a:r>
            <a:r>
              <a:rPr lang="en-US" sz="2000" dirty="0" err="1">
                <a:solidFill>
                  <a:schemeClr val="accent6"/>
                </a:solidFill>
              </a:rPr>
              <a:t>val</a:t>
            </a:r>
            <a:r>
              <a:rPr lang="en-US" sz="2000" dirty="0">
                <a:solidFill>
                  <a:schemeClr val="accent6"/>
                </a:solidFill>
              </a:rPr>
              <a:t> activities as input to design sessions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6B9F8AD-51EF-FB44-948B-D4CE2FCA7B97}"/>
              </a:ext>
            </a:extLst>
          </p:cNvPr>
          <p:cNvSpPr/>
          <p:nvPr/>
        </p:nvSpPr>
        <p:spPr>
          <a:xfrm>
            <a:off x="3797448" y="4407963"/>
            <a:ext cx="1217773" cy="6024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CF35F3E-6697-3B4E-B417-16167C359552}"/>
              </a:ext>
            </a:extLst>
          </p:cNvPr>
          <p:cNvSpPr/>
          <p:nvPr/>
        </p:nvSpPr>
        <p:spPr>
          <a:xfrm>
            <a:off x="5429610" y="4747200"/>
            <a:ext cx="3340935" cy="301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5033EA9-FB39-7D4E-8002-00B2601A2310}"/>
              </a:ext>
            </a:extLst>
          </p:cNvPr>
          <p:cNvSpPr/>
          <p:nvPr/>
        </p:nvSpPr>
        <p:spPr>
          <a:xfrm>
            <a:off x="5556633" y="5135514"/>
            <a:ext cx="3340935" cy="4453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C0B53F0-EA55-C945-8412-8DA03A8791F4}"/>
              </a:ext>
            </a:extLst>
          </p:cNvPr>
          <p:cNvSpPr/>
          <p:nvPr/>
        </p:nvSpPr>
        <p:spPr>
          <a:xfrm>
            <a:off x="6016124" y="5554720"/>
            <a:ext cx="1083953" cy="4453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8336989-E242-6949-96E5-CEC2E00195CA}"/>
              </a:ext>
            </a:extLst>
          </p:cNvPr>
          <p:cNvSpPr/>
          <p:nvPr/>
        </p:nvSpPr>
        <p:spPr>
          <a:xfrm>
            <a:off x="5556633" y="4270954"/>
            <a:ext cx="3213912" cy="4283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70337"/>
            <a:ext cx="8109559" cy="1528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Capability Needs were transcribed into Capability Codes for the Science and Application Traceability Matrix (SATM)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875814" y="1086089"/>
              <a:ext cx="2215092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B6526A-3AC1-8F4A-A9CF-D9D59757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D168E-7644-3D41-B127-AB6E513A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919" y="1683015"/>
            <a:ext cx="9217817" cy="44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8660C-D1F8-0C45-980F-3E54A78D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240" y="169204"/>
            <a:ext cx="8109559" cy="19476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Phase 1 conducted an analysis to find the capability code combination to satisfy ≧70% of science and application needs based on the Decadal Survey (ESAS 2017)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F09256-97FC-9D46-8DDD-43DD2A26F8B4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F58E00E-E228-8847-B028-CB489C143DFE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E386CEB-D2F8-7440-863B-B96C4D15C75F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F3549C8-37FF-E44D-9C00-46692223207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A6D07F4-9536-5545-AC9C-DAFAC2C23D13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3E0442F-FDB3-D742-9EFA-4EC9349FF2B3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A1E9D0A-8DA3-7841-B811-6CA6477D2CF1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2CD5A47-9704-2F46-AC45-D4C0EDD158B2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9EAE17E-CFD3-B34A-985C-4E5E0B3EC7D5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D655289D-63A9-7D48-98FB-852C848ACE4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46BCD7A4-8056-5C41-8681-B6F8E8C5866D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D5A857E-3802-A242-9D29-F0AB8FEAFA1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A800C8B6-2519-7C47-A0ED-33097F35167B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4E55D8D4-F89A-2F43-8FD1-89275A27D7B9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927647B1-9202-9C4F-A890-FA5091CEE4B3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221C543A-D4C2-624A-84EC-A63D2DB0AF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4D67C54-380A-FC46-8C18-311ACE03599B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20B1B48-24E4-DA4A-B039-6E47BC3612A1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FCADCAD-5498-A749-8DF8-801E93326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22" y="2381927"/>
            <a:ext cx="7705951" cy="3852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07660B-A018-EC46-9202-4F3F7B44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0B7BE6-120B-8843-8CED-5B1EE03D20EB}"/>
              </a:ext>
            </a:extLst>
          </p:cNvPr>
          <p:cNvSpPr/>
          <p:nvPr/>
        </p:nvSpPr>
        <p:spPr>
          <a:xfrm>
            <a:off x="10050405" y="2492679"/>
            <a:ext cx="883920" cy="399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F7C433-A8EF-3D41-96A8-CA2D627B48DF}"/>
              </a:ext>
            </a:extLst>
          </p:cNvPr>
          <p:cNvSpPr txBox="1"/>
          <p:nvPr/>
        </p:nvSpPr>
        <p:spPr>
          <a:xfrm>
            <a:off x="9986897" y="2543710"/>
            <a:ext cx="112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coincidence</a:t>
            </a:r>
          </a:p>
        </p:txBody>
      </p:sp>
    </p:spTree>
    <p:extLst>
      <p:ext uri="{BB962C8B-B14F-4D97-AF65-F5344CB8AC3E}">
        <p14:creationId xmlns:p14="http://schemas.microsoft.com/office/powerpoint/2010/main" val="224300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D068BA7-9FC4-F840-B5C0-575D68503438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48ABE48-6D44-0B4C-8F76-1E1FF2DC0090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8BA8B8F-19DF-414F-8BE2-89DBEB67CE9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FC0C1EB-FEC6-B84A-9EDE-01F79B1DE7C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E381DDE-F5EF-974C-BF63-2AC14D8A6D55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45F4307-3053-C547-9B07-0AF3989BD52E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89CEBE-27AF-844F-A4BB-22EDE552C089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FFB756-1925-C841-9711-C429B5248054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ED4134C-46AC-304F-85B8-0EF4F6D97FB1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094A2823-9403-5449-83FF-3D766B45687C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522A763F-6774-524C-BE6E-8CA9C268300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086B2B1C-32F5-784C-996D-B5AE4927128E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41E6D533-07B6-1A4B-AA35-891E3ABD4ED3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2A8C3732-AD3E-A74C-992F-3E6CDFBC9D8C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7F3705CE-D873-3144-9990-BDD18BD250FA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B7F57BE2-EAC1-6148-B9FA-61981327E7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2787B93-8062-9445-9A49-A5C5754C1946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0061ACA-8F46-A348-9B69-57650E1D9D43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379E105-330E-2046-9874-C660B82D5FED}"/>
              </a:ext>
            </a:extLst>
          </p:cNvPr>
          <p:cNvSpPr/>
          <p:nvPr/>
        </p:nvSpPr>
        <p:spPr>
          <a:xfrm>
            <a:off x="2775175" y="0"/>
            <a:ext cx="93275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 WG verified Phase 1 ESAS Assessment for optimal capability code combination by analyzing across 125 (of the 273 identified)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 final product suites were identified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Based on algorithm maturity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And decadal survey science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Algorithm requirements listed in terms of SATM capability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following capabilities meet all cliff requirements (i.e. the full set of algorithms is not possible to implement with ABAA-ABBA):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xmlns="" id="{0CB1AAB2-BD84-394F-9844-6FC697DFBF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574037"/>
                  </p:ext>
                </p:extLst>
              </p:nvPr>
            </p:nvGraphicFramePr>
            <p:xfrm>
              <a:off x="2864438" y="4434467"/>
              <a:ext cx="9160059" cy="22499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249">
                      <a:extLst>
                        <a:ext uri="{9D8B030D-6E8A-4147-A177-3AD203B41FA5}">
                          <a16:colId xmlns:a16="http://schemas.microsoft.com/office/drawing/2014/main" xmlns="" val="4272010107"/>
                        </a:ext>
                      </a:extLst>
                    </a:gridCol>
                    <a:gridCol w="1212138">
                      <a:extLst>
                        <a:ext uri="{9D8B030D-6E8A-4147-A177-3AD203B41FA5}">
                          <a16:colId xmlns:a16="http://schemas.microsoft.com/office/drawing/2014/main" xmlns="" val="1060080190"/>
                        </a:ext>
                      </a:extLst>
                    </a:gridCol>
                    <a:gridCol w="1560627">
                      <a:extLst>
                        <a:ext uri="{9D8B030D-6E8A-4147-A177-3AD203B41FA5}">
                          <a16:colId xmlns:a16="http://schemas.microsoft.com/office/drawing/2014/main" xmlns="" val="3244028991"/>
                        </a:ext>
                      </a:extLst>
                    </a:gridCol>
                    <a:gridCol w="2272758">
                      <a:extLst>
                        <a:ext uri="{9D8B030D-6E8A-4147-A177-3AD203B41FA5}">
                          <a16:colId xmlns:a16="http://schemas.microsoft.com/office/drawing/2014/main" xmlns="" val="1240802117"/>
                        </a:ext>
                      </a:extLst>
                    </a:gridCol>
                    <a:gridCol w="3261287">
                      <a:extLst>
                        <a:ext uri="{9D8B030D-6E8A-4147-A177-3AD203B41FA5}">
                          <a16:colId xmlns:a16="http://schemas.microsoft.com/office/drawing/2014/main" xmlns="" val="3286422758"/>
                        </a:ext>
                      </a:extLst>
                    </a:gridCol>
                  </a:tblGrid>
                  <a:tr h="42110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Spatial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Temporal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Range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Sensitivity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36480781"/>
                      </a:ext>
                    </a:extLst>
                  </a:tr>
                  <a:tr h="257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VSWIR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30m (A)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 16 days (B)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Range 380-2500 nm,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dirty="0"/>
                            <a:t>10 nm, sampling (A)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SNR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dirty="0"/>
                            <a:t> 400 VNIR, SWIR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dirty="0"/>
                            <a:t> 250</a:t>
                          </a:r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 10% absolute radiometric accuracy (A)</a:t>
                          </a: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71914328"/>
                      </a:ext>
                    </a:extLst>
                  </a:tr>
                  <a:tr h="2577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&lt;60 m (A)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/>
                            <a:t> 3 days global coverage (B)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 </m:t>
                              </m:r>
                            </m:oMath>
                          </a14:m>
                          <a:r>
                            <a:rPr lang="en-US" dirty="0"/>
                            <a:t>5 bands in 8-12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m, and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dirty="0"/>
                            <a:t> 1 band in 3-5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m (A)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dirty="0"/>
                            <a:t>1K absolute accuracy,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 </m:t>
                              </m:r>
                            </m:oMath>
                          </a14:m>
                          <a:r>
                            <a:rPr lang="en-US" dirty="0"/>
                            <a:t>0.2K </a:t>
                          </a:r>
                          <a:r>
                            <a:rPr lang="en-US" dirty="0" err="1"/>
                            <a:t>NEdT</a:t>
                          </a:r>
                          <a:r>
                            <a:rPr lang="en-US" dirty="0"/>
                            <a:t> per band (A)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48913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CB1AAB2-BD84-394F-9844-6FC697DFBF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574037"/>
                  </p:ext>
                </p:extLst>
              </p:nvPr>
            </p:nvGraphicFramePr>
            <p:xfrm>
              <a:off x="2864438" y="4434467"/>
              <a:ext cx="9160059" cy="22499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249">
                      <a:extLst>
                        <a:ext uri="{9D8B030D-6E8A-4147-A177-3AD203B41FA5}">
                          <a16:colId xmlns:a16="http://schemas.microsoft.com/office/drawing/2014/main" val="4272010107"/>
                        </a:ext>
                      </a:extLst>
                    </a:gridCol>
                    <a:gridCol w="1212138">
                      <a:extLst>
                        <a:ext uri="{9D8B030D-6E8A-4147-A177-3AD203B41FA5}">
                          <a16:colId xmlns:a16="http://schemas.microsoft.com/office/drawing/2014/main" val="1060080190"/>
                        </a:ext>
                      </a:extLst>
                    </a:gridCol>
                    <a:gridCol w="1560627">
                      <a:extLst>
                        <a:ext uri="{9D8B030D-6E8A-4147-A177-3AD203B41FA5}">
                          <a16:colId xmlns:a16="http://schemas.microsoft.com/office/drawing/2014/main" val="3244028991"/>
                        </a:ext>
                      </a:extLst>
                    </a:gridCol>
                    <a:gridCol w="2272758">
                      <a:extLst>
                        <a:ext uri="{9D8B030D-6E8A-4147-A177-3AD203B41FA5}">
                          <a16:colId xmlns:a16="http://schemas.microsoft.com/office/drawing/2014/main" val="1240802117"/>
                        </a:ext>
                      </a:extLst>
                    </a:gridCol>
                    <a:gridCol w="3261287">
                      <a:extLst>
                        <a:ext uri="{9D8B030D-6E8A-4147-A177-3AD203B41FA5}">
                          <a16:colId xmlns:a16="http://schemas.microsoft.com/office/drawing/2014/main" val="3286422758"/>
                        </a:ext>
                      </a:extLst>
                    </a:gridCol>
                  </a:tblGrid>
                  <a:tr h="42110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Spatial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Temporal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Range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Sensitivity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648078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VSWIR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833" t="-47945" r="-583333" b="-1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33" t="-47945" r="-355285" b="-1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335" t="-47945" r="-144134" b="-1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323" t="-47945" r="-389" b="-1082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91432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TIR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&lt;60 m (A)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3333" t="-150000" r="-355285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335" t="-150000" r="-144134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1323" t="-150000" r="-389" b="-9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9139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18BF9ED-B16A-204F-A579-2EFF05EC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C3B09E4-F9C2-254B-B350-47F803CD5156}"/>
              </a:ext>
            </a:extLst>
          </p:cNvPr>
          <p:cNvSpPr/>
          <p:nvPr/>
        </p:nvSpPr>
        <p:spPr>
          <a:xfrm>
            <a:off x="6492240" y="5760720"/>
            <a:ext cx="2286000" cy="923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C6083E0-F9E1-F844-B99A-A8D3AFE0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078" y="1058481"/>
            <a:ext cx="9238659" cy="51421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D068BA7-9FC4-F840-B5C0-575D68503438}"/>
              </a:ext>
            </a:extLst>
          </p:cNvPr>
          <p:cNvGrpSpPr/>
          <p:nvPr/>
        </p:nvGrpSpPr>
        <p:grpSpPr>
          <a:xfrm>
            <a:off x="-2688" y="227483"/>
            <a:ext cx="2557998" cy="6403033"/>
            <a:chOff x="42217" y="168058"/>
            <a:chExt cx="2863821" cy="64030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48ABE48-6D44-0B4C-8F76-1E1FF2DC0090}"/>
                </a:ext>
              </a:extLst>
            </p:cNvPr>
            <p:cNvSpPr txBox="1"/>
            <p:nvPr/>
          </p:nvSpPr>
          <p:spPr>
            <a:xfrm>
              <a:off x="767331" y="168059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Define Capability Needs- Architecture </a:t>
              </a:r>
              <a:r>
                <a:rPr lang="en-US" sz="1600" dirty="0" err="1"/>
                <a:t>Tradespace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8BA8B8F-19DF-414F-8BE2-89DBEB67CE99}"/>
                </a:ext>
              </a:extLst>
            </p:cNvPr>
            <p:cNvSpPr txBox="1"/>
            <p:nvPr/>
          </p:nvSpPr>
          <p:spPr>
            <a:xfrm>
              <a:off x="767331" y="1346367"/>
              <a:ext cx="213870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Community Inputs via Working Groups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FC0C1EB-FEC6-B84A-9EDE-01F79B1DE7CB}"/>
                </a:ext>
              </a:extLst>
            </p:cNvPr>
            <p:cNvSpPr txBox="1"/>
            <p:nvPr/>
          </p:nvSpPr>
          <p:spPr>
            <a:xfrm>
              <a:off x="767331" y="2247887"/>
              <a:ext cx="21387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Synthesized Capability Needs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E381DDE-F5EF-974C-BF63-2AC14D8A6D55}"/>
                </a:ext>
              </a:extLst>
            </p:cNvPr>
            <p:cNvSpPr txBox="1"/>
            <p:nvPr/>
          </p:nvSpPr>
          <p:spPr>
            <a:xfrm>
              <a:off x="767331" y="3134171"/>
              <a:ext cx="2138707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Architecture Element Design Session Participation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45F4307-3053-C547-9B07-0AF3989BD52E}"/>
                </a:ext>
              </a:extLst>
            </p:cNvPr>
            <p:cNvSpPr txBox="1"/>
            <p:nvPr/>
          </p:nvSpPr>
          <p:spPr>
            <a:xfrm>
              <a:off x="767331" y="4862744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89CEBE-27AF-844F-A4BB-22EDE552C089}"/>
                </a:ext>
              </a:extLst>
            </p:cNvPr>
            <p:cNvSpPr txBox="1"/>
            <p:nvPr/>
          </p:nvSpPr>
          <p:spPr>
            <a:xfrm>
              <a:off x="767331" y="555117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 Recommendations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FFB756-1925-C841-9711-C429B5248054}"/>
                </a:ext>
              </a:extLst>
            </p:cNvPr>
            <p:cNvSpPr txBox="1"/>
            <p:nvPr/>
          </p:nvSpPr>
          <p:spPr>
            <a:xfrm>
              <a:off x="767331" y="6201759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HQ Selection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ED4134C-46AC-304F-85B8-0EF4F6D97FB1}"/>
                </a:ext>
              </a:extLst>
            </p:cNvPr>
            <p:cNvSpPr txBox="1"/>
            <p:nvPr/>
          </p:nvSpPr>
          <p:spPr>
            <a:xfrm>
              <a:off x="767331" y="4249555"/>
              <a:ext cx="2138707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Assess Instruments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094A2823-9403-5449-83FF-3D766B45687C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836685" y="999056"/>
              <a:ext cx="0" cy="3473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522A763F-6774-524C-BE6E-8CA9C268300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1836685" y="1931142"/>
              <a:ext cx="0" cy="31674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086B2B1C-32F5-784C-996D-B5AE4927128E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836685" y="2832662"/>
              <a:ext cx="0" cy="30150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41E6D533-07B6-1A4B-AA35-891E3ABD4ED3}"/>
                </a:ext>
              </a:extLst>
            </p:cNvPr>
            <p:cNvCxnSpPr>
              <a:cxnSpLocks/>
              <a:stCxn id="10" idx="2"/>
              <a:endCxn id="14" idx="0"/>
            </p:cNvCxnSpPr>
            <p:nvPr/>
          </p:nvCxnSpPr>
          <p:spPr>
            <a:xfrm>
              <a:off x="1836685" y="3965168"/>
              <a:ext cx="0" cy="28438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2A8C3732-AD3E-A74C-992F-3E6CDFBC9D8C}"/>
                </a:ext>
              </a:extLst>
            </p:cNvPr>
            <p:cNvCxnSpPr>
              <a:stCxn id="14" idx="2"/>
              <a:endCxn id="11" idx="0"/>
            </p:cNvCxnSpPr>
            <p:nvPr/>
          </p:nvCxnSpPr>
          <p:spPr>
            <a:xfrm>
              <a:off x="1836685" y="4588109"/>
              <a:ext cx="0" cy="2746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7F3705CE-D873-3144-9990-BDD18BD250FA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1836685" y="5201298"/>
              <a:ext cx="0" cy="34987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B7F57BE2-EAC1-6148-B9FA-61981327E7A2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1836685" y="5889729"/>
              <a:ext cx="0" cy="31203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2787B93-8062-9445-9A49-A5C5754C1946}"/>
                </a:ext>
              </a:extLst>
            </p:cNvPr>
            <p:cNvSpPr txBox="1"/>
            <p:nvPr/>
          </p:nvSpPr>
          <p:spPr>
            <a:xfrm rot="16200000">
              <a:off x="-900866" y="1111141"/>
              <a:ext cx="2265196" cy="3790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0061ACA-8F46-A348-9B69-57650E1D9D43}"/>
                </a:ext>
              </a:extLst>
            </p:cNvPr>
            <p:cNvSpPr txBox="1"/>
            <p:nvPr/>
          </p:nvSpPr>
          <p:spPr>
            <a:xfrm rot="16200000">
              <a:off x="-2231363" y="3583688"/>
              <a:ext cx="5595776" cy="3790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Phase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B379E105-330E-2046-9874-C660B82D5FED}"/>
                  </a:ext>
                </a:extLst>
              </p:cNvPr>
              <p:cNvSpPr/>
              <p:nvPr/>
            </p:nvSpPr>
            <p:spPr>
              <a:xfrm>
                <a:off x="2864078" y="136525"/>
                <a:ext cx="88096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/>
                  <a:t>Primary Finding: </a:t>
                </a:r>
                <a:r>
                  <a:rPr lang="en-US" sz="2400" dirty="0"/>
                  <a:t>Adding a 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m band would allow existing </a:t>
                </a:r>
                <a:r>
                  <a:rPr lang="en-US" sz="2400" u="sng" dirty="0"/>
                  <a:t>algorithms </a:t>
                </a:r>
                <a:r>
                  <a:rPr lang="en-US" sz="2400" dirty="0"/>
                  <a:t>to be implemented for volcano suites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379E105-330E-2046-9874-C660B82D5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78" y="136525"/>
                <a:ext cx="8809613" cy="830997"/>
              </a:xfrm>
              <a:prstGeom prst="rect">
                <a:avLst/>
              </a:prstGeom>
              <a:blipFill>
                <a:blip r:embed="rId4"/>
                <a:stretch>
                  <a:fillRect l="-1153" t="-4545" r="-129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0AE287-152B-164F-95E8-C6A9C3595674}"/>
              </a:ext>
            </a:extLst>
          </p:cNvPr>
          <p:cNvSpPr txBox="1"/>
          <p:nvPr/>
        </p:nvSpPr>
        <p:spPr>
          <a:xfrm>
            <a:off x="2981798" y="6275913"/>
            <a:ext cx="651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 blank box indicates no algorithm dependency on that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38F49B-61F6-3B4F-9ADE-BA761522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CA4F-74C5-3640-8F2C-45FB83DDE4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B181791-B43F-5E42-81A0-C302748FF67F}"/>
              </a:ext>
            </a:extLst>
          </p:cNvPr>
          <p:cNvSpPr/>
          <p:nvPr/>
        </p:nvSpPr>
        <p:spPr>
          <a:xfrm>
            <a:off x="10279053" y="1360081"/>
            <a:ext cx="904168" cy="4796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657835287F849A494F96D8AF17209" ma:contentTypeVersion="1" ma:contentTypeDescription="Create a new document." ma:contentTypeScope="" ma:versionID="74cd98b16be24c9fb902882c08c996c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c1958f689284e262d1fa84b900a385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FC2B5-E02F-43D5-8D3B-ABAA8FC37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9499AB-6BB9-424B-B7FE-AFDBA78066A8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355406-07D3-46AC-B994-8AC929D9B5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1979</Words>
  <Application>Microsoft Office PowerPoint</Application>
  <PresentationFormat>Widescreen</PresentationFormat>
  <Paragraphs>388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SBG Research and Applications Team</vt:lpstr>
      <vt:lpstr>Outline</vt:lpstr>
      <vt:lpstr>Defining the Capability Needs – SBG Observing System Architecture Tradespace helped to determine:</vt:lpstr>
      <vt:lpstr>Public WGs gathered community input to directly inform the input parameters for design sessions</vt:lpstr>
      <vt:lpstr>Capability Needs were transcribed into Capability Codes for the Science and Application Traceability Matrix (SATM)</vt:lpstr>
      <vt:lpstr>Phase 1 conducted an analysis to find the capability code combination to satisfy ≧70% of science and application needs based on the Decadal Survey (ESAS 2017)</vt:lpstr>
      <vt:lpstr>PowerPoint Presentation</vt:lpstr>
      <vt:lpstr>PowerPoint Presentation</vt:lpstr>
      <vt:lpstr>Improving VSWIR temporal with event-driven and low latency capability would enable 100% of SBG SATM capabilities</vt:lpstr>
      <vt:lpstr>ABAA/ABBA with &lt;24 hr latency and event-driven capability enables 77% applications (38 of 49 total) evenly distributed across disciplines</vt:lpstr>
      <vt:lpstr>Modeling WG conducted uncertainty quantification using different VSWIR and TIR instrument models</vt:lpstr>
      <vt:lpstr>Modeling WG conducted uncertainty quantification for VSWIR instrument models</vt:lpstr>
      <vt:lpstr>Modeling WG conducted uncertainty quantification for TIR instrument models</vt:lpstr>
      <vt:lpstr>CalVal WG provided calibration strategies for achieving desired uncertainty tolerance as input to design sessions</vt:lpstr>
      <vt:lpstr>All synthesized capabilities were used as direct input and constraints considered by the sub-system engineers in design sessions</vt:lpstr>
      <vt:lpstr>3rd Community Webinar will solicit community perspectives on 3 Candidate Architectures</vt:lpstr>
      <vt:lpstr>SBG is here in its mission life cycle…</vt:lpstr>
      <vt:lpstr>Questions?</vt:lpstr>
      <vt:lpstr>Back-Up</vt:lpstr>
      <vt:lpstr>Defining the Capability Needs - Architecture Tradespace</vt:lpstr>
      <vt:lpstr>Modeling Study –  Modeling End-To-End Traceability for SBG (MEET-SBG) </vt:lpstr>
      <vt:lpstr>Data Pathfinder Study - SBG Space-based Imaging Spectroscopy and Thermal pathfindER (SISTER) </vt:lpstr>
    </vt:vector>
  </TitlesOfParts>
  <Company/>
  <LinksUpToDate>false</LinksUpToDate>
  <SharedDoc>false</SharedDoc>
  <HLinks>
    <vt:vector size="6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https://tinyurl.com/sbgwebinar</vt:lpwstr>
      </vt:variant>
      <vt:variant>
        <vt:lpwstr/>
      </vt:variant>
    </vt:vector>
  </HLinks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Research and Application needs into the SBG Designated Observable Architecture Study</dc:title>
  <dc:creator>E. Natasha Stavros</dc:creator>
  <cp:lastModifiedBy>E. Natasha Stavros</cp:lastModifiedBy>
  <cp:revision>97</cp:revision>
  <dcterms:created xsi:type="dcterms:W3CDTF">2020-04-15T18:44:46Z</dcterms:created>
  <dcterms:modified xsi:type="dcterms:W3CDTF">2020-05-26T21:12:35Z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0x010100B6D657835287F849A494F96D8AF17209</vt:lpwstr>
  </property>
</Properties>
</file>