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</p:sldMasterIdLst>
  <p:notesMasterIdLst>
    <p:notesMasterId r:id="rId46"/>
  </p:notesMasterIdLst>
  <p:sldIdLst>
    <p:sldId id="256" r:id="rId5"/>
    <p:sldId id="3942" r:id="rId6"/>
    <p:sldId id="257" r:id="rId7"/>
    <p:sldId id="3949" r:id="rId8"/>
    <p:sldId id="550" r:id="rId9"/>
    <p:sldId id="3950" r:id="rId10"/>
    <p:sldId id="3951" r:id="rId11"/>
    <p:sldId id="3952" r:id="rId12"/>
    <p:sldId id="555" r:id="rId13"/>
    <p:sldId id="3968" r:id="rId14"/>
    <p:sldId id="556" r:id="rId15"/>
    <p:sldId id="3953" r:id="rId16"/>
    <p:sldId id="3956" r:id="rId17"/>
    <p:sldId id="3964" r:id="rId18"/>
    <p:sldId id="3965" r:id="rId19"/>
    <p:sldId id="563" r:id="rId20"/>
    <p:sldId id="565" r:id="rId21"/>
    <p:sldId id="3943" r:id="rId22"/>
    <p:sldId id="3967" r:id="rId23"/>
    <p:sldId id="3639" r:id="rId24"/>
    <p:sldId id="3969" r:id="rId25"/>
    <p:sldId id="3977" r:id="rId26"/>
    <p:sldId id="3978" r:id="rId27"/>
    <p:sldId id="3979" r:id="rId28"/>
    <p:sldId id="3981" r:id="rId29"/>
    <p:sldId id="3768" r:id="rId30"/>
    <p:sldId id="3812" r:id="rId31"/>
    <p:sldId id="3982" r:id="rId32"/>
    <p:sldId id="3838" r:id="rId33"/>
    <p:sldId id="3983" r:id="rId34"/>
    <p:sldId id="3784" r:id="rId35"/>
    <p:sldId id="3980" r:id="rId36"/>
    <p:sldId id="3774" r:id="rId37"/>
    <p:sldId id="3971" r:id="rId38"/>
    <p:sldId id="3842" r:id="rId39"/>
    <p:sldId id="3976" r:id="rId40"/>
    <p:sldId id="3973" r:id="rId41"/>
    <p:sldId id="3944" r:id="rId42"/>
    <p:sldId id="3962" r:id="rId43"/>
    <p:sldId id="3958" r:id="rId44"/>
    <p:sldId id="396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B76"/>
    <a:srgbClr val="FEFF00"/>
    <a:srgbClr val="FFBD00"/>
    <a:srgbClr val="00FFFC"/>
    <a:srgbClr val="00FF00"/>
    <a:srgbClr val="9100FF"/>
    <a:srgbClr val="0100FF"/>
    <a:srgbClr val="EB99A3"/>
    <a:srgbClr val="C99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6"/>
    <p:restoredTop sz="85020"/>
  </p:normalViewPr>
  <p:slideViewPr>
    <p:cSldViewPr snapToGrid="0" snapToObjects="1">
      <p:cViewPr varScale="1">
        <p:scale>
          <a:sx n="106" d="100"/>
          <a:sy n="106" d="100"/>
        </p:scale>
        <p:origin x="1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A97D3-99BB-44CC-B873-3BB356CFF82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80D558-65E4-49C0-94A9-E455EDB51CD2}">
      <dgm:prSet phldrT="[Text]" custT="1"/>
      <dgm:spPr/>
      <dgm:t>
        <a:bodyPr/>
        <a:lstStyle/>
        <a:p>
          <a:r>
            <a:rPr lang="en-US" sz="1400" b="1" u="sng" dirty="0"/>
            <a:t>Define Arch. Elements</a:t>
          </a:r>
        </a:p>
      </dgm:t>
    </dgm:pt>
    <dgm:pt modelId="{ACDC4241-81D0-41EA-ADDA-9F84F9B614FF}" type="parTrans" cxnId="{D22641B2-F523-45E1-98A8-FF9CD5285ABB}">
      <dgm:prSet/>
      <dgm:spPr/>
      <dgm:t>
        <a:bodyPr/>
        <a:lstStyle/>
        <a:p>
          <a:endParaRPr lang="en-US" sz="2800"/>
        </a:p>
      </dgm:t>
    </dgm:pt>
    <dgm:pt modelId="{5B2C59DD-07C0-428C-88AC-E12EAAC5432E}" type="sibTrans" cxnId="{D22641B2-F523-45E1-98A8-FF9CD5285ABB}">
      <dgm:prSet custT="1"/>
      <dgm:spPr/>
      <dgm:t>
        <a:bodyPr/>
        <a:lstStyle/>
        <a:p>
          <a:endParaRPr lang="en-US" sz="1100"/>
        </a:p>
      </dgm:t>
    </dgm:pt>
    <dgm:pt modelId="{09340F93-3548-4561-ADA6-31D27DFBFF42}">
      <dgm:prSet phldrT="[Text]" custT="1"/>
      <dgm:spPr/>
      <dgm:t>
        <a:bodyPr/>
        <a:lstStyle/>
        <a:p>
          <a:r>
            <a:rPr lang="en-US" sz="1400" b="1" u="sng" dirty="0"/>
            <a:t>Choose Instruments</a:t>
          </a:r>
        </a:p>
      </dgm:t>
    </dgm:pt>
    <dgm:pt modelId="{68A88E22-9C69-4CFC-8928-D0579E169C9F}" type="parTrans" cxnId="{20AB20A9-9449-41B4-8EBE-7E7F17C2FD8D}">
      <dgm:prSet/>
      <dgm:spPr/>
      <dgm:t>
        <a:bodyPr/>
        <a:lstStyle/>
        <a:p>
          <a:endParaRPr lang="en-US" sz="2800"/>
        </a:p>
      </dgm:t>
    </dgm:pt>
    <dgm:pt modelId="{25E761B3-4657-4B0C-AD6B-266883DF8367}" type="sibTrans" cxnId="{20AB20A9-9449-41B4-8EBE-7E7F17C2FD8D}">
      <dgm:prSet custT="1"/>
      <dgm:spPr/>
      <dgm:t>
        <a:bodyPr/>
        <a:lstStyle/>
        <a:p>
          <a:endParaRPr lang="en-US" sz="1100"/>
        </a:p>
      </dgm:t>
    </dgm:pt>
    <dgm:pt modelId="{68F711A0-F042-478E-84F2-BB646C998CF2}">
      <dgm:prSet phldrT="[Text]" custT="1"/>
      <dgm:spPr/>
      <dgm:t>
        <a:bodyPr/>
        <a:lstStyle/>
        <a:p>
          <a:r>
            <a:rPr lang="en-US" sz="1400" b="1" u="sng" dirty="0"/>
            <a:t>Instrument Capability</a:t>
          </a:r>
        </a:p>
      </dgm:t>
    </dgm:pt>
    <dgm:pt modelId="{3FB77ED4-664E-4CCD-9096-0B3202C6AF42}" type="parTrans" cxnId="{3AA314B4-9AF0-4DAB-8C15-93D461365E5C}">
      <dgm:prSet/>
      <dgm:spPr/>
      <dgm:t>
        <a:bodyPr/>
        <a:lstStyle/>
        <a:p>
          <a:endParaRPr lang="en-US" sz="2800"/>
        </a:p>
      </dgm:t>
    </dgm:pt>
    <dgm:pt modelId="{23ECA6CF-A307-42DD-9DF7-490716B3A44C}" type="sibTrans" cxnId="{3AA314B4-9AF0-4DAB-8C15-93D461365E5C}">
      <dgm:prSet custT="1"/>
      <dgm:spPr/>
      <dgm:t>
        <a:bodyPr/>
        <a:lstStyle/>
        <a:p>
          <a:endParaRPr lang="en-US" sz="1100"/>
        </a:p>
      </dgm:t>
    </dgm:pt>
    <dgm:pt modelId="{A17643E0-C9A0-46BC-9FF5-6D33B1BC3CCE}">
      <dgm:prSet phldrT="[Text]" custT="1"/>
      <dgm:spPr/>
      <dgm:t>
        <a:bodyPr/>
        <a:lstStyle/>
        <a:p>
          <a:r>
            <a:rPr lang="en-US" sz="1400" b="1" u="sng" dirty="0"/>
            <a:t>Size Systems</a:t>
          </a:r>
        </a:p>
      </dgm:t>
    </dgm:pt>
    <dgm:pt modelId="{EAFA2F73-3E36-4371-829A-0CB285BA3786}" type="parTrans" cxnId="{2BBCE076-234F-4CCF-9244-F301C45888B2}">
      <dgm:prSet/>
      <dgm:spPr/>
      <dgm:t>
        <a:bodyPr/>
        <a:lstStyle/>
        <a:p>
          <a:endParaRPr lang="en-US" sz="2800"/>
        </a:p>
      </dgm:t>
    </dgm:pt>
    <dgm:pt modelId="{29D985FA-6D0C-4AD5-AF5C-C59037135C19}" type="sibTrans" cxnId="{2BBCE076-234F-4CCF-9244-F301C45888B2}">
      <dgm:prSet custT="1"/>
      <dgm:spPr/>
      <dgm:t>
        <a:bodyPr/>
        <a:lstStyle/>
        <a:p>
          <a:endParaRPr lang="en-US" sz="1100"/>
        </a:p>
      </dgm:t>
    </dgm:pt>
    <dgm:pt modelId="{AD19CED2-480C-432B-B8E4-02D9C120F427}">
      <dgm:prSet phldrT="[Text]" custT="1"/>
      <dgm:spPr/>
      <dgm:t>
        <a:bodyPr/>
        <a:lstStyle/>
        <a:p>
          <a:r>
            <a:rPr lang="en-US" sz="1200" dirty="0"/>
            <a:t>number, type</a:t>
          </a:r>
        </a:p>
      </dgm:t>
    </dgm:pt>
    <dgm:pt modelId="{218B4299-2A1F-4502-AEB6-544141601097}" type="parTrans" cxnId="{C702004A-5CC1-4051-87AE-D507B237C0AB}">
      <dgm:prSet/>
      <dgm:spPr/>
      <dgm:t>
        <a:bodyPr/>
        <a:lstStyle/>
        <a:p>
          <a:endParaRPr lang="en-US" sz="2800"/>
        </a:p>
      </dgm:t>
    </dgm:pt>
    <dgm:pt modelId="{020E8AE8-FFA6-4091-ACE2-73ECD52DE4DD}" type="sibTrans" cxnId="{C702004A-5CC1-4051-87AE-D507B237C0AB}">
      <dgm:prSet/>
      <dgm:spPr/>
      <dgm:t>
        <a:bodyPr/>
        <a:lstStyle/>
        <a:p>
          <a:endParaRPr lang="en-US" sz="2800"/>
        </a:p>
      </dgm:t>
    </dgm:pt>
    <dgm:pt modelId="{8ADD4FA5-6976-446B-93F9-A6563590ECAA}">
      <dgm:prSet custT="1"/>
      <dgm:spPr/>
      <dgm:t>
        <a:bodyPr/>
        <a:lstStyle/>
        <a:p>
          <a:r>
            <a:rPr lang="en-US" sz="1200" dirty="0"/>
            <a:t>Use capability levels (A, B, C) as outlined in the SATM</a:t>
          </a:r>
        </a:p>
      </dgm:t>
    </dgm:pt>
    <dgm:pt modelId="{121849E3-55D2-4DC9-8835-7F1CAA766493}" type="parTrans" cxnId="{B5021576-6431-4B70-A3C9-B749A88D3490}">
      <dgm:prSet/>
      <dgm:spPr/>
      <dgm:t>
        <a:bodyPr/>
        <a:lstStyle/>
        <a:p>
          <a:endParaRPr lang="en-US" sz="2800"/>
        </a:p>
      </dgm:t>
    </dgm:pt>
    <dgm:pt modelId="{BF311528-DC1D-4D28-B4DD-273E78E1F1AD}" type="sibTrans" cxnId="{B5021576-6431-4B70-A3C9-B749A88D3490}">
      <dgm:prSet/>
      <dgm:spPr/>
      <dgm:t>
        <a:bodyPr/>
        <a:lstStyle/>
        <a:p>
          <a:endParaRPr lang="en-US" sz="2800"/>
        </a:p>
      </dgm:t>
    </dgm:pt>
    <dgm:pt modelId="{6C5CC979-106A-4168-9BC2-8AF96C4AC543}">
      <dgm:prSet phldrT="[Text]" custT="1"/>
      <dgm:spPr/>
      <dgm:t>
        <a:bodyPr/>
        <a:lstStyle/>
        <a:p>
          <a:r>
            <a:rPr lang="en-US" sz="1400" b="1" u="sng" dirty="0"/>
            <a:t>Estimate Cost</a:t>
          </a:r>
        </a:p>
      </dgm:t>
    </dgm:pt>
    <dgm:pt modelId="{3529C14B-AEFE-4852-8AE3-6D1D56343030}" type="parTrans" cxnId="{65E81365-2FDC-4078-B025-336AB50E21F2}">
      <dgm:prSet/>
      <dgm:spPr/>
      <dgm:t>
        <a:bodyPr/>
        <a:lstStyle/>
        <a:p>
          <a:endParaRPr lang="en-US" sz="2800"/>
        </a:p>
      </dgm:t>
    </dgm:pt>
    <dgm:pt modelId="{55FCB4D4-CFA7-497A-B7BF-C0758252151E}" type="sibTrans" cxnId="{65E81365-2FDC-4078-B025-336AB50E21F2}">
      <dgm:prSet custT="1"/>
      <dgm:spPr/>
      <dgm:t>
        <a:bodyPr/>
        <a:lstStyle/>
        <a:p>
          <a:endParaRPr lang="en-US" sz="1100"/>
        </a:p>
      </dgm:t>
    </dgm:pt>
    <dgm:pt modelId="{90544587-D00E-4255-9A24-72D44F39C9A7}">
      <dgm:prSet custT="1"/>
      <dgm:spPr/>
      <dgm:t>
        <a:bodyPr/>
        <a:lstStyle/>
        <a:p>
          <a:r>
            <a:rPr lang="en-US" sz="1200" dirty="0"/>
            <a:t>Multiple capabilities within an architecture family</a:t>
          </a:r>
        </a:p>
      </dgm:t>
    </dgm:pt>
    <dgm:pt modelId="{26979FFF-1D0D-4BA8-B183-257C3F52BA88}" type="parTrans" cxnId="{4A954B55-7DE2-4B5C-A864-176D0A61A8F4}">
      <dgm:prSet/>
      <dgm:spPr/>
      <dgm:t>
        <a:bodyPr/>
        <a:lstStyle/>
        <a:p>
          <a:endParaRPr lang="en-US" sz="2800"/>
        </a:p>
      </dgm:t>
    </dgm:pt>
    <dgm:pt modelId="{AD61C28E-A10A-49A3-B8DF-33C0E3268255}" type="sibTrans" cxnId="{4A954B55-7DE2-4B5C-A864-176D0A61A8F4}">
      <dgm:prSet/>
      <dgm:spPr/>
      <dgm:t>
        <a:bodyPr/>
        <a:lstStyle/>
        <a:p>
          <a:endParaRPr lang="en-US" sz="2800"/>
        </a:p>
      </dgm:t>
    </dgm:pt>
    <dgm:pt modelId="{196AC69E-8536-4489-ADC9-94F10769187E}">
      <dgm:prSet phldrT="[Text]" custT="1"/>
      <dgm:spPr/>
      <dgm:t>
        <a:bodyPr/>
        <a:lstStyle/>
        <a:p>
          <a:r>
            <a:rPr lang="en-US" sz="1200" dirty="0"/>
            <a:t>Instrument – </a:t>
          </a:r>
          <a:r>
            <a:rPr lang="en-US" sz="1200" dirty="0" err="1"/>
            <a:t>parametrics</a:t>
          </a:r>
          <a:endParaRPr lang="en-US" sz="1200" dirty="0"/>
        </a:p>
      </dgm:t>
    </dgm:pt>
    <dgm:pt modelId="{738244EE-BAC2-4455-8324-F5165E08A200}" type="parTrans" cxnId="{DECBF072-7F66-4DB3-AA21-7F43985D1A61}">
      <dgm:prSet/>
      <dgm:spPr/>
      <dgm:t>
        <a:bodyPr/>
        <a:lstStyle/>
        <a:p>
          <a:endParaRPr lang="en-US" sz="2800"/>
        </a:p>
      </dgm:t>
    </dgm:pt>
    <dgm:pt modelId="{FA371AFE-0EC3-4B98-BFA5-A4064F8CE416}" type="sibTrans" cxnId="{DECBF072-7F66-4DB3-AA21-7F43985D1A61}">
      <dgm:prSet/>
      <dgm:spPr/>
      <dgm:t>
        <a:bodyPr/>
        <a:lstStyle/>
        <a:p>
          <a:endParaRPr lang="en-US" sz="2800"/>
        </a:p>
      </dgm:t>
    </dgm:pt>
    <dgm:pt modelId="{5BFB4CB2-AAC0-44E8-B928-D0A76207D029}">
      <dgm:prSet phldrT="[Text]" custT="1"/>
      <dgm:spPr/>
      <dgm:t>
        <a:bodyPr/>
        <a:lstStyle/>
        <a:p>
          <a:r>
            <a:rPr lang="en-US" sz="1200" dirty="0"/>
            <a:t>Spacecraft – S/M/L heuristics</a:t>
          </a:r>
        </a:p>
      </dgm:t>
    </dgm:pt>
    <dgm:pt modelId="{7239F4C7-8162-4CD3-89AF-43F6061B72CA}" type="parTrans" cxnId="{4FFF443F-AF56-4DB4-8F1D-3185E2682978}">
      <dgm:prSet/>
      <dgm:spPr/>
      <dgm:t>
        <a:bodyPr/>
        <a:lstStyle/>
        <a:p>
          <a:endParaRPr lang="en-US" sz="2800"/>
        </a:p>
      </dgm:t>
    </dgm:pt>
    <dgm:pt modelId="{8204CCF3-136C-425D-94FE-52A749608801}" type="sibTrans" cxnId="{4FFF443F-AF56-4DB4-8F1D-3185E2682978}">
      <dgm:prSet/>
      <dgm:spPr/>
      <dgm:t>
        <a:bodyPr/>
        <a:lstStyle/>
        <a:p>
          <a:endParaRPr lang="en-US" sz="2800"/>
        </a:p>
      </dgm:t>
    </dgm:pt>
    <dgm:pt modelId="{A44663FC-A49A-4DF1-B411-966AE7FD7C0B}">
      <dgm:prSet phldrT="[Text]" custT="1"/>
      <dgm:spPr/>
      <dgm:t>
        <a:bodyPr/>
        <a:lstStyle/>
        <a:p>
          <a:r>
            <a:rPr lang="en-US" sz="1200" dirty="0"/>
            <a:t>Percentage wraps for other elements</a:t>
          </a:r>
        </a:p>
      </dgm:t>
    </dgm:pt>
    <dgm:pt modelId="{5C342E75-FFFB-47C4-B76D-78BAB4AF8005}" type="parTrans" cxnId="{19F03E9F-10F6-46EF-A537-BEDBC607D6EA}">
      <dgm:prSet/>
      <dgm:spPr/>
      <dgm:t>
        <a:bodyPr/>
        <a:lstStyle/>
        <a:p>
          <a:endParaRPr lang="en-US" sz="2800"/>
        </a:p>
      </dgm:t>
    </dgm:pt>
    <dgm:pt modelId="{7C14839F-A698-46BC-AC8C-143F293B79BF}" type="sibTrans" cxnId="{19F03E9F-10F6-46EF-A537-BEDBC607D6EA}">
      <dgm:prSet/>
      <dgm:spPr/>
      <dgm:t>
        <a:bodyPr/>
        <a:lstStyle/>
        <a:p>
          <a:endParaRPr lang="en-US" sz="2800"/>
        </a:p>
      </dgm:t>
    </dgm:pt>
    <dgm:pt modelId="{594A691D-CC98-4BD3-9361-0F25272EDBF7}">
      <dgm:prSet phldrT="[Text]" custT="1"/>
      <dgm:spPr/>
      <dgm:t>
        <a:bodyPr/>
        <a:lstStyle/>
        <a:p>
          <a:r>
            <a:rPr lang="en-US" sz="1200" dirty="0"/>
            <a:t>Launch – table of options</a:t>
          </a:r>
        </a:p>
      </dgm:t>
    </dgm:pt>
    <dgm:pt modelId="{DCFA2CBD-4444-4F3A-A56A-6CC61C443050}" type="parTrans" cxnId="{FA96B5E7-ACE1-460A-B03D-728A7B5DDF47}">
      <dgm:prSet/>
      <dgm:spPr/>
      <dgm:t>
        <a:bodyPr/>
        <a:lstStyle/>
        <a:p>
          <a:endParaRPr lang="en-US" sz="2800"/>
        </a:p>
      </dgm:t>
    </dgm:pt>
    <dgm:pt modelId="{2731E93D-FBDB-45FF-891A-4DFDF106F447}" type="sibTrans" cxnId="{FA96B5E7-ACE1-460A-B03D-728A7B5DDF47}">
      <dgm:prSet/>
      <dgm:spPr/>
      <dgm:t>
        <a:bodyPr/>
        <a:lstStyle/>
        <a:p>
          <a:endParaRPr lang="en-US" sz="2800"/>
        </a:p>
      </dgm:t>
    </dgm:pt>
    <dgm:pt modelId="{BFB22E60-7EC6-4CBC-B68A-6DBEF329225B}">
      <dgm:prSet custT="1"/>
      <dgm:spPr/>
      <dgm:t>
        <a:bodyPr/>
        <a:lstStyle/>
        <a:p>
          <a:r>
            <a:rPr lang="en-US" sz="1400" b="1" u="sng" dirty="0"/>
            <a:t>Map to Decadal Priorities</a:t>
          </a:r>
        </a:p>
      </dgm:t>
    </dgm:pt>
    <dgm:pt modelId="{D19A2977-71F8-49E2-9A1D-00EF2A7EB320}" type="parTrans" cxnId="{1BF8A5EF-539D-4BD7-8B53-FFD8C6C000C5}">
      <dgm:prSet/>
      <dgm:spPr/>
      <dgm:t>
        <a:bodyPr/>
        <a:lstStyle/>
        <a:p>
          <a:endParaRPr lang="en-US" sz="2800"/>
        </a:p>
      </dgm:t>
    </dgm:pt>
    <dgm:pt modelId="{17F3E15D-40BF-4D80-AE5D-179419B4DA66}" type="sibTrans" cxnId="{1BF8A5EF-539D-4BD7-8B53-FFD8C6C000C5}">
      <dgm:prSet custT="1"/>
      <dgm:spPr/>
      <dgm:t>
        <a:bodyPr/>
        <a:lstStyle/>
        <a:p>
          <a:endParaRPr lang="en-US" sz="1100"/>
        </a:p>
      </dgm:t>
    </dgm:pt>
    <dgm:pt modelId="{16D587C3-2A8B-49A7-8C95-7CFEF8B5475D}">
      <dgm:prSet phldrT="[Text]" custT="1"/>
      <dgm:spPr/>
      <dgm:t>
        <a:bodyPr/>
        <a:lstStyle/>
        <a:p>
          <a:r>
            <a:rPr lang="en-US" sz="1100" dirty="0" err="1"/>
            <a:t>Smallsat</a:t>
          </a:r>
          <a:r>
            <a:rPr lang="en-US" sz="1100" dirty="0"/>
            <a:t>, constellations</a:t>
          </a:r>
        </a:p>
      </dgm:t>
    </dgm:pt>
    <dgm:pt modelId="{C3258B81-6869-4A25-A799-E7C7F2E65BE9}" type="parTrans" cxnId="{3E1843CC-86AF-41CA-BD78-0E88CCC53E04}">
      <dgm:prSet/>
      <dgm:spPr/>
      <dgm:t>
        <a:bodyPr/>
        <a:lstStyle/>
        <a:p>
          <a:endParaRPr lang="en-US" sz="2800"/>
        </a:p>
      </dgm:t>
    </dgm:pt>
    <dgm:pt modelId="{14B07798-A88B-4ACC-BA99-CD15B4B817F8}" type="sibTrans" cxnId="{3E1843CC-86AF-41CA-BD78-0E88CCC53E04}">
      <dgm:prSet/>
      <dgm:spPr/>
      <dgm:t>
        <a:bodyPr/>
        <a:lstStyle/>
        <a:p>
          <a:endParaRPr lang="en-US" sz="2800"/>
        </a:p>
      </dgm:t>
    </dgm:pt>
    <dgm:pt modelId="{57F7D8A9-520B-4D06-86B5-BF5AEAAF37C1}">
      <dgm:prSet phldrT="[Text]" custT="1"/>
      <dgm:spPr/>
      <dgm:t>
        <a:bodyPr/>
        <a:lstStyle/>
        <a:p>
          <a:r>
            <a:rPr lang="en-US" sz="1100" dirty="0"/>
            <a:t>Combinations, etc.</a:t>
          </a:r>
        </a:p>
      </dgm:t>
    </dgm:pt>
    <dgm:pt modelId="{0BB7186D-5EA6-44F7-A071-F1FE7EA1317B}" type="parTrans" cxnId="{39F711E1-3597-4D25-8E97-2E72B051161B}">
      <dgm:prSet/>
      <dgm:spPr/>
      <dgm:t>
        <a:bodyPr/>
        <a:lstStyle/>
        <a:p>
          <a:endParaRPr lang="en-US" sz="2800"/>
        </a:p>
      </dgm:t>
    </dgm:pt>
    <dgm:pt modelId="{A9A51373-5B9E-43DD-9A40-B64049972694}" type="sibTrans" cxnId="{39F711E1-3597-4D25-8E97-2E72B051161B}">
      <dgm:prSet/>
      <dgm:spPr/>
      <dgm:t>
        <a:bodyPr/>
        <a:lstStyle/>
        <a:p>
          <a:endParaRPr lang="en-US" sz="2800"/>
        </a:p>
      </dgm:t>
    </dgm:pt>
    <dgm:pt modelId="{9F18DBF1-B83A-4944-82DE-DD9C60DE66E6}">
      <dgm:prSet phldrT="[Text]" custT="1"/>
      <dgm:spPr/>
      <dgm:t>
        <a:bodyPr/>
        <a:lstStyle/>
        <a:p>
          <a:r>
            <a:rPr lang="en-US" sz="1200" dirty="0"/>
            <a:t>TIR, VSWIR</a:t>
          </a:r>
        </a:p>
      </dgm:t>
    </dgm:pt>
    <dgm:pt modelId="{ADC93B2C-7373-49DF-81D6-39AA1AB8B085}" type="parTrans" cxnId="{120C2D3B-0182-41AC-9C52-08BEDCCF3D8E}">
      <dgm:prSet/>
      <dgm:spPr/>
      <dgm:t>
        <a:bodyPr/>
        <a:lstStyle/>
        <a:p>
          <a:endParaRPr lang="en-US" sz="2800"/>
        </a:p>
      </dgm:t>
    </dgm:pt>
    <dgm:pt modelId="{4BEAA70D-7E93-473E-8180-6473778BD3C1}" type="sibTrans" cxnId="{120C2D3B-0182-41AC-9C52-08BEDCCF3D8E}">
      <dgm:prSet/>
      <dgm:spPr/>
      <dgm:t>
        <a:bodyPr/>
        <a:lstStyle/>
        <a:p>
          <a:endParaRPr lang="en-US" sz="2800"/>
        </a:p>
      </dgm:t>
    </dgm:pt>
    <dgm:pt modelId="{D6A96997-51E4-4ACC-A48D-2A1CD1668677}">
      <dgm:prSet custT="1"/>
      <dgm:spPr/>
      <dgm:t>
        <a:bodyPr/>
        <a:lstStyle/>
        <a:p>
          <a:r>
            <a:rPr lang="en-US" sz="1200" dirty="0"/>
            <a:t>Objectives met by system: MI/VI/I</a:t>
          </a:r>
        </a:p>
      </dgm:t>
    </dgm:pt>
    <dgm:pt modelId="{6E600BE9-2C64-40DD-B5F8-531B4D445CD6}" type="parTrans" cxnId="{278903BB-D29D-45B2-9CF9-AEAE4136BAC0}">
      <dgm:prSet/>
      <dgm:spPr/>
      <dgm:t>
        <a:bodyPr/>
        <a:lstStyle/>
        <a:p>
          <a:endParaRPr lang="en-US" sz="2800"/>
        </a:p>
      </dgm:t>
    </dgm:pt>
    <dgm:pt modelId="{CCA80C1C-9749-4310-BC84-753C02C6CAF1}" type="sibTrans" cxnId="{278903BB-D29D-45B2-9CF9-AEAE4136BAC0}">
      <dgm:prSet/>
      <dgm:spPr/>
      <dgm:t>
        <a:bodyPr/>
        <a:lstStyle/>
        <a:p>
          <a:endParaRPr lang="en-US" sz="2800"/>
        </a:p>
      </dgm:t>
    </dgm:pt>
    <dgm:pt modelId="{2C9770AE-A878-4E65-A1E7-2C80D325A1C9}">
      <dgm:prSet phldrT="[Text]" custT="1"/>
      <dgm:spPr/>
      <dgm:t>
        <a:bodyPr/>
        <a:lstStyle/>
        <a:p>
          <a:r>
            <a:rPr lang="en-US" sz="1400" b="1" u="sng" dirty="0"/>
            <a:t>Plot Value vs. Cost</a:t>
          </a:r>
        </a:p>
      </dgm:t>
    </dgm:pt>
    <dgm:pt modelId="{EBA8C77A-FEA2-4927-9A6E-1160F0AFC7A4}" type="parTrans" cxnId="{1955B68D-3025-43CF-962F-FFDD3AF1C94A}">
      <dgm:prSet/>
      <dgm:spPr/>
      <dgm:t>
        <a:bodyPr/>
        <a:lstStyle/>
        <a:p>
          <a:endParaRPr lang="en-US" sz="2800"/>
        </a:p>
      </dgm:t>
    </dgm:pt>
    <dgm:pt modelId="{AA08211A-7C36-4189-99EE-C004E98E6F6D}" type="sibTrans" cxnId="{1955B68D-3025-43CF-962F-FFDD3AF1C94A}">
      <dgm:prSet/>
      <dgm:spPr/>
      <dgm:t>
        <a:bodyPr/>
        <a:lstStyle/>
        <a:p>
          <a:endParaRPr lang="en-US" sz="2800"/>
        </a:p>
      </dgm:t>
    </dgm:pt>
    <dgm:pt modelId="{A83708C5-34F9-4917-B3BA-F43ED620DFD5}">
      <dgm:prSet phldrT="[Text]" custT="1"/>
      <dgm:spPr/>
      <dgm:t>
        <a:bodyPr/>
        <a:lstStyle/>
        <a:p>
          <a:r>
            <a:rPr lang="en-US" sz="1200" dirty="0"/>
            <a:t>Compare with threshold (80%) and baseline (100%)</a:t>
          </a:r>
        </a:p>
      </dgm:t>
    </dgm:pt>
    <dgm:pt modelId="{151FD0B1-AC4A-43E3-B4B4-79B6891F2840}" type="parTrans" cxnId="{E8936FE1-0844-4416-B22F-32F2FED0D94F}">
      <dgm:prSet/>
      <dgm:spPr/>
      <dgm:t>
        <a:bodyPr/>
        <a:lstStyle/>
        <a:p>
          <a:endParaRPr lang="en-US" sz="2800"/>
        </a:p>
      </dgm:t>
    </dgm:pt>
    <dgm:pt modelId="{EB4B32D4-2401-4EE1-A947-D5911D0E13EC}" type="sibTrans" cxnId="{E8936FE1-0844-4416-B22F-32F2FED0D94F}">
      <dgm:prSet/>
      <dgm:spPr/>
      <dgm:t>
        <a:bodyPr/>
        <a:lstStyle/>
        <a:p>
          <a:endParaRPr lang="en-US" sz="2800"/>
        </a:p>
      </dgm:t>
    </dgm:pt>
    <dgm:pt modelId="{F70F5003-8372-4389-86A0-314658A1ED4C}">
      <dgm:prSet phldrT="[Text]" custT="1"/>
      <dgm:spPr/>
      <dgm:t>
        <a:bodyPr/>
        <a:lstStyle/>
        <a:p>
          <a:r>
            <a:rPr lang="en-US" sz="1200" dirty="0"/>
            <a:t>Include partnerships</a:t>
          </a:r>
        </a:p>
      </dgm:t>
    </dgm:pt>
    <dgm:pt modelId="{38DD7821-8C6F-4663-AE39-4D2DB920EC49}" type="parTrans" cxnId="{96D73020-8D9A-44D0-AAEC-0662BCBAA43A}">
      <dgm:prSet/>
      <dgm:spPr/>
      <dgm:t>
        <a:bodyPr/>
        <a:lstStyle/>
        <a:p>
          <a:endParaRPr lang="en-US" sz="2800"/>
        </a:p>
      </dgm:t>
    </dgm:pt>
    <dgm:pt modelId="{2B68D81C-11F5-4F8A-8700-13E9A70C0D74}" type="sibTrans" cxnId="{96D73020-8D9A-44D0-AAEC-0662BCBAA43A}">
      <dgm:prSet/>
      <dgm:spPr/>
      <dgm:t>
        <a:bodyPr/>
        <a:lstStyle/>
        <a:p>
          <a:endParaRPr lang="en-US" sz="2800"/>
        </a:p>
      </dgm:t>
    </dgm:pt>
    <dgm:pt modelId="{87E634DC-FB13-48B1-9B19-4DEEB80FC41F}">
      <dgm:prSet phldrT="[Text]" custT="1"/>
      <dgm:spPr/>
      <dgm:t>
        <a:bodyPr/>
        <a:lstStyle/>
        <a:p>
          <a:r>
            <a:rPr lang="en-US" sz="1200" dirty="0"/>
            <a:t>Select launch vehicle</a:t>
          </a:r>
        </a:p>
        <a:p>
          <a:endParaRPr lang="en-US" sz="1000" dirty="0"/>
        </a:p>
      </dgm:t>
    </dgm:pt>
    <dgm:pt modelId="{0DF8FEF9-29EF-4AF9-8234-1B72EB474DBC}" type="parTrans" cxnId="{878E91A4-C693-42A1-AC3D-B225BFFA1962}">
      <dgm:prSet/>
      <dgm:spPr/>
      <dgm:t>
        <a:bodyPr/>
        <a:lstStyle/>
        <a:p>
          <a:endParaRPr lang="en-US" sz="2800"/>
        </a:p>
      </dgm:t>
    </dgm:pt>
    <dgm:pt modelId="{B12E1444-7CCD-4D71-BE64-184D9BC35C30}" type="sibTrans" cxnId="{878E91A4-C693-42A1-AC3D-B225BFFA1962}">
      <dgm:prSet/>
      <dgm:spPr/>
      <dgm:t>
        <a:bodyPr/>
        <a:lstStyle/>
        <a:p>
          <a:endParaRPr lang="en-US" sz="2800"/>
        </a:p>
      </dgm:t>
    </dgm:pt>
    <dgm:pt modelId="{5A17E0B9-5911-456D-92BC-E9A82788715C}">
      <dgm:prSet phldrT="[Text]" custT="1"/>
      <dgm:spPr/>
      <dgm:t>
        <a:bodyPr/>
        <a:lstStyle/>
        <a:p>
          <a:r>
            <a:rPr lang="en-US" sz="1100" dirty="0"/>
            <a:t>Flagship, </a:t>
          </a:r>
          <a:r>
            <a:rPr lang="en-US" sz="1100" dirty="0" err="1"/>
            <a:t>Largesat</a:t>
          </a:r>
          <a:r>
            <a:rPr lang="en-US" sz="1100" dirty="0"/>
            <a:t>, </a:t>
          </a:r>
          <a:r>
            <a:rPr lang="en-US" sz="1100" dirty="0" err="1"/>
            <a:t>Mediumsats</a:t>
          </a:r>
          <a:endParaRPr lang="en-US" sz="1100" dirty="0"/>
        </a:p>
      </dgm:t>
    </dgm:pt>
    <dgm:pt modelId="{018CD9CB-C697-4094-A6B6-918B12640EB6}" type="parTrans" cxnId="{06589D52-48F4-4B1B-B833-06950009A05E}">
      <dgm:prSet/>
      <dgm:spPr/>
      <dgm:t>
        <a:bodyPr/>
        <a:lstStyle/>
        <a:p>
          <a:endParaRPr lang="en-US" sz="2800"/>
        </a:p>
      </dgm:t>
    </dgm:pt>
    <dgm:pt modelId="{317E2143-4662-4DE5-A40F-E074BD307F64}" type="sibTrans" cxnId="{06589D52-48F4-4B1B-B833-06950009A05E}">
      <dgm:prSet/>
      <dgm:spPr/>
      <dgm:t>
        <a:bodyPr/>
        <a:lstStyle/>
        <a:p>
          <a:endParaRPr lang="en-US" sz="2800"/>
        </a:p>
      </dgm:t>
    </dgm:pt>
    <dgm:pt modelId="{A560671D-7786-4B22-81D0-28C450B3C41A}">
      <dgm:prSet phldrT="[Text]" custT="1"/>
      <dgm:spPr/>
      <dgm:t>
        <a:bodyPr/>
        <a:lstStyle/>
        <a:p>
          <a:r>
            <a:rPr lang="en-US" sz="1200" dirty="0" err="1"/>
            <a:t>Parametrics</a:t>
          </a:r>
          <a:r>
            <a:rPr lang="en-US" sz="1200" dirty="0"/>
            <a:t> to estimate mass, power</a:t>
          </a:r>
        </a:p>
      </dgm:t>
    </dgm:pt>
    <dgm:pt modelId="{98E0EB7D-C535-4B7A-B9AC-C351E1F1422F}" type="parTrans" cxnId="{F345A865-A972-4693-AD47-9238B4033C7B}">
      <dgm:prSet/>
      <dgm:spPr/>
      <dgm:t>
        <a:bodyPr/>
        <a:lstStyle/>
        <a:p>
          <a:endParaRPr lang="en-US" sz="2800"/>
        </a:p>
      </dgm:t>
    </dgm:pt>
    <dgm:pt modelId="{B08D287C-865D-4F28-A9B3-E8FC731E947C}" type="sibTrans" cxnId="{F345A865-A972-4693-AD47-9238B4033C7B}">
      <dgm:prSet/>
      <dgm:spPr/>
      <dgm:t>
        <a:bodyPr/>
        <a:lstStyle/>
        <a:p>
          <a:endParaRPr lang="en-US" sz="2800"/>
        </a:p>
      </dgm:t>
    </dgm:pt>
    <dgm:pt modelId="{778C2ADD-D702-4D8E-B6F6-723ED15952F0}">
      <dgm:prSet phldrT="[Text]" custT="1"/>
      <dgm:spPr/>
      <dgm:t>
        <a:bodyPr/>
        <a:lstStyle/>
        <a:p>
          <a:r>
            <a:rPr lang="en-US" sz="1100" dirty="0"/>
            <a:t>Non-space elements</a:t>
          </a:r>
        </a:p>
      </dgm:t>
    </dgm:pt>
    <dgm:pt modelId="{1FBEF936-4B1E-4FF3-9D30-8122127AD794}" type="parTrans" cxnId="{5B63E07D-C534-4CC9-A490-CB10DE397F2B}">
      <dgm:prSet/>
      <dgm:spPr/>
      <dgm:t>
        <a:bodyPr/>
        <a:lstStyle/>
        <a:p>
          <a:endParaRPr lang="en-US"/>
        </a:p>
      </dgm:t>
    </dgm:pt>
    <dgm:pt modelId="{937FC5B8-1D12-4C3A-8384-870E30571C66}" type="sibTrans" cxnId="{5B63E07D-C534-4CC9-A490-CB10DE397F2B}">
      <dgm:prSet/>
      <dgm:spPr/>
      <dgm:t>
        <a:bodyPr/>
        <a:lstStyle/>
        <a:p>
          <a:endParaRPr lang="en-US"/>
        </a:p>
      </dgm:t>
    </dgm:pt>
    <dgm:pt modelId="{EE50DC22-8A7B-400B-9301-96F6ED6228D4}">
      <dgm:prSet phldrT="[Text]" custT="1"/>
      <dgm:spPr/>
      <dgm:t>
        <a:bodyPr/>
        <a:lstStyle/>
        <a:p>
          <a:r>
            <a:rPr lang="en-US" sz="1200" dirty="0"/>
            <a:t>Assess performance: resolution, SNR, revisit, etc.</a:t>
          </a:r>
        </a:p>
      </dgm:t>
    </dgm:pt>
    <dgm:pt modelId="{00F84C2D-251B-4999-A10C-5BC971BFAD22}" type="parTrans" cxnId="{4A4AB5B9-9F0D-436C-83CB-EBE45310E985}">
      <dgm:prSet/>
      <dgm:spPr/>
      <dgm:t>
        <a:bodyPr/>
        <a:lstStyle/>
        <a:p>
          <a:endParaRPr lang="en-US"/>
        </a:p>
      </dgm:t>
    </dgm:pt>
    <dgm:pt modelId="{75474FD7-4014-4633-8C90-7AD2CE7D0635}" type="sibTrans" cxnId="{4A4AB5B9-9F0D-436C-83CB-EBE45310E985}">
      <dgm:prSet/>
      <dgm:spPr/>
      <dgm:t>
        <a:bodyPr/>
        <a:lstStyle/>
        <a:p>
          <a:endParaRPr lang="en-US"/>
        </a:p>
      </dgm:t>
    </dgm:pt>
    <dgm:pt modelId="{07DE6FFB-4A96-4626-8CDB-4B15C34349B6}">
      <dgm:prSet phldrT="[Text]" custT="1"/>
      <dgm:spPr/>
      <dgm:t>
        <a:bodyPr/>
        <a:lstStyle/>
        <a:p>
          <a:r>
            <a:rPr lang="en-US" sz="1100" dirty="0"/>
            <a:t>Number of Platforms &amp; Orbits</a:t>
          </a:r>
        </a:p>
      </dgm:t>
    </dgm:pt>
    <dgm:pt modelId="{8A951416-D472-4C44-8752-0258E9A74AEB}" type="sibTrans" cxnId="{AE2263C8-6196-4D17-837F-F1A9C1BF7CFA}">
      <dgm:prSet/>
      <dgm:spPr/>
      <dgm:t>
        <a:bodyPr/>
        <a:lstStyle/>
        <a:p>
          <a:endParaRPr lang="en-US" sz="2800"/>
        </a:p>
      </dgm:t>
    </dgm:pt>
    <dgm:pt modelId="{DFBE4C3F-31ED-4625-AFAA-F13DDA3AE9FF}" type="parTrans" cxnId="{AE2263C8-6196-4D17-837F-F1A9C1BF7CFA}">
      <dgm:prSet/>
      <dgm:spPr/>
      <dgm:t>
        <a:bodyPr/>
        <a:lstStyle/>
        <a:p>
          <a:endParaRPr lang="en-US" sz="2800"/>
        </a:p>
      </dgm:t>
    </dgm:pt>
    <dgm:pt modelId="{4BACC315-4FAF-4AD9-9DB0-4CDEBBF25696}">
      <dgm:prSet phldrT="[Text]" custT="1"/>
      <dgm:spPr/>
      <dgm:t>
        <a:bodyPr/>
        <a:lstStyle/>
        <a:p>
          <a:r>
            <a:rPr lang="en-US" sz="1400" b="1" u="sng" dirty="0"/>
            <a:t>Assess Value</a:t>
          </a:r>
        </a:p>
      </dgm:t>
    </dgm:pt>
    <dgm:pt modelId="{F6DAB22F-37BB-4BB7-A30E-3E3053B69836}" type="parTrans" cxnId="{32581317-0754-4499-8E10-57B02AF4FA6E}">
      <dgm:prSet/>
      <dgm:spPr/>
      <dgm:t>
        <a:bodyPr/>
        <a:lstStyle/>
        <a:p>
          <a:endParaRPr lang="en-US"/>
        </a:p>
      </dgm:t>
    </dgm:pt>
    <dgm:pt modelId="{B6AB36FC-CD38-4B4A-8EE5-9932FFA22BAA}" type="sibTrans" cxnId="{32581317-0754-4499-8E10-57B02AF4FA6E}">
      <dgm:prSet/>
      <dgm:spPr/>
      <dgm:t>
        <a:bodyPr/>
        <a:lstStyle/>
        <a:p>
          <a:endParaRPr lang="en-US"/>
        </a:p>
      </dgm:t>
    </dgm:pt>
    <dgm:pt modelId="{C9C01FA3-0817-4B65-A525-A8E7C62360EF}">
      <dgm:prSet custT="1"/>
      <dgm:spPr/>
      <dgm:t>
        <a:bodyPr/>
        <a:lstStyle/>
        <a:p>
          <a:r>
            <a:rPr lang="en-US" sz="1200" dirty="0"/>
            <a:t>Place highest value on most important objectives</a:t>
          </a:r>
        </a:p>
      </dgm:t>
    </dgm:pt>
    <dgm:pt modelId="{E2530577-8404-45B0-B4A1-8BBCD1E81F77}" type="parTrans" cxnId="{358C3808-4DF4-4A10-81D6-1A1170CC1AF4}">
      <dgm:prSet/>
      <dgm:spPr/>
      <dgm:t>
        <a:bodyPr/>
        <a:lstStyle/>
        <a:p>
          <a:endParaRPr lang="en-US"/>
        </a:p>
      </dgm:t>
    </dgm:pt>
    <dgm:pt modelId="{61DCD034-E2EA-4B0F-BEBD-A2670A91A59A}" type="sibTrans" cxnId="{358C3808-4DF4-4A10-81D6-1A1170CC1AF4}">
      <dgm:prSet/>
      <dgm:spPr/>
      <dgm:t>
        <a:bodyPr/>
        <a:lstStyle/>
        <a:p>
          <a:endParaRPr lang="en-US"/>
        </a:p>
      </dgm:t>
    </dgm:pt>
    <dgm:pt modelId="{D9272C9B-D560-4750-B216-F7C11AD7D721}">
      <dgm:prSet custT="1"/>
      <dgm:spPr/>
      <dgm:t>
        <a:bodyPr/>
        <a:lstStyle/>
        <a:p>
          <a:r>
            <a:rPr lang="en-US" sz="1200" dirty="0"/>
            <a:t>Include credit for applications</a:t>
          </a:r>
        </a:p>
      </dgm:t>
    </dgm:pt>
    <dgm:pt modelId="{3BB74EEB-66C0-4137-BE61-432A07969A40}" type="parTrans" cxnId="{974DEE3A-3AD0-42F0-B063-680D604171BD}">
      <dgm:prSet/>
      <dgm:spPr/>
      <dgm:t>
        <a:bodyPr/>
        <a:lstStyle/>
        <a:p>
          <a:endParaRPr lang="en-US"/>
        </a:p>
      </dgm:t>
    </dgm:pt>
    <dgm:pt modelId="{9D436F6E-25EF-4E9D-AFFE-04E5461ADD98}" type="sibTrans" cxnId="{974DEE3A-3AD0-42F0-B063-680D604171BD}">
      <dgm:prSet/>
      <dgm:spPr/>
      <dgm:t>
        <a:bodyPr/>
        <a:lstStyle/>
        <a:p>
          <a:endParaRPr lang="en-US"/>
        </a:p>
      </dgm:t>
    </dgm:pt>
    <dgm:pt modelId="{738DD714-DD8B-4224-B3DD-4691D8C4C2A8}">
      <dgm:prSet custT="1"/>
      <dgm:spPr/>
      <dgm:t>
        <a:bodyPr/>
        <a:lstStyle/>
        <a:p>
          <a:r>
            <a:rPr lang="en-US" sz="1200" dirty="0"/>
            <a:t>Parameters: Spatial, Temporal, Spectral Range &amp; Sensitivity</a:t>
          </a:r>
          <a:endParaRPr lang="en-US" sz="1800" dirty="0"/>
        </a:p>
      </dgm:t>
    </dgm:pt>
    <dgm:pt modelId="{A4EB6CAD-79A4-4437-A121-BE705332BC7F}" type="sibTrans" cxnId="{6B362785-ECD7-4CB7-A32E-9CEF8ACF7876}">
      <dgm:prSet/>
      <dgm:spPr/>
      <dgm:t>
        <a:bodyPr/>
        <a:lstStyle/>
        <a:p>
          <a:endParaRPr lang="en-US" sz="2800"/>
        </a:p>
      </dgm:t>
    </dgm:pt>
    <dgm:pt modelId="{8C12E594-9781-43E6-9157-67795DEEF3F5}" type="parTrans" cxnId="{6B362785-ECD7-4CB7-A32E-9CEF8ACF7876}">
      <dgm:prSet/>
      <dgm:spPr/>
      <dgm:t>
        <a:bodyPr/>
        <a:lstStyle/>
        <a:p>
          <a:endParaRPr lang="en-US" sz="2800"/>
        </a:p>
      </dgm:t>
    </dgm:pt>
    <dgm:pt modelId="{E96C4F2F-C309-46F2-84C7-B33B29C4093E}" type="pres">
      <dgm:prSet presAssocID="{1BDA97D3-99BB-44CC-B873-3BB356CFF82A}" presName="diagram" presStyleCnt="0">
        <dgm:presLayoutVars>
          <dgm:dir/>
          <dgm:resizeHandles val="exact"/>
        </dgm:presLayoutVars>
      </dgm:prSet>
      <dgm:spPr/>
    </dgm:pt>
    <dgm:pt modelId="{2F64B57C-8AFD-4FDF-85EB-4519245A4F2B}" type="pres">
      <dgm:prSet presAssocID="{8B80D558-65E4-49C0-94A9-E455EDB51CD2}" presName="node" presStyleLbl="node1" presStyleIdx="0" presStyleCnt="8">
        <dgm:presLayoutVars>
          <dgm:bulletEnabled val="1"/>
        </dgm:presLayoutVars>
      </dgm:prSet>
      <dgm:spPr/>
    </dgm:pt>
    <dgm:pt modelId="{1424C330-662C-4CC8-A909-394D9828A848}" type="pres">
      <dgm:prSet presAssocID="{5B2C59DD-07C0-428C-88AC-E12EAAC5432E}" presName="sibTrans" presStyleLbl="sibTrans2D1" presStyleIdx="0" presStyleCnt="7"/>
      <dgm:spPr/>
    </dgm:pt>
    <dgm:pt modelId="{190D9C5F-5115-49D8-8FC7-8AE45340F1D0}" type="pres">
      <dgm:prSet presAssocID="{5B2C59DD-07C0-428C-88AC-E12EAAC5432E}" presName="connectorText" presStyleLbl="sibTrans2D1" presStyleIdx="0" presStyleCnt="7"/>
      <dgm:spPr/>
    </dgm:pt>
    <dgm:pt modelId="{CF750531-F1A8-4173-9460-D8E0AF0F3897}" type="pres">
      <dgm:prSet presAssocID="{09340F93-3548-4561-ADA6-31D27DFBFF42}" presName="node" presStyleLbl="node1" presStyleIdx="1" presStyleCnt="8">
        <dgm:presLayoutVars>
          <dgm:bulletEnabled val="1"/>
        </dgm:presLayoutVars>
      </dgm:prSet>
      <dgm:spPr/>
    </dgm:pt>
    <dgm:pt modelId="{8CC574A3-8463-44AA-BB62-6A4FAA036F3B}" type="pres">
      <dgm:prSet presAssocID="{25E761B3-4657-4B0C-AD6B-266883DF8367}" presName="sibTrans" presStyleLbl="sibTrans2D1" presStyleIdx="1" presStyleCnt="7"/>
      <dgm:spPr/>
    </dgm:pt>
    <dgm:pt modelId="{BA1A332D-1054-4E71-97AF-B9B0CC5D72D2}" type="pres">
      <dgm:prSet presAssocID="{25E761B3-4657-4B0C-AD6B-266883DF8367}" presName="connectorText" presStyleLbl="sibTrans2D1" presStyleIdx="1" presStyleCnt="7"/>
      <dgm:spPr/>
    </dgm:pt>
    <dgm:pt modelId="{D192AF4E-236F-495F-9A8F-3454F0F7A491}" type="pres">
      <dgm:prSet presAssocID="{68F711A0-F042-478E-84F2-BB646C998CF2}" presName="node" presStyleLbl="node1" presStyleIdx="2" presStyleCnt="8">
        <dgm:presLayoutVars>
          <dgm:bulletEnabled val="1"/>
        </dgm:presLayoutVars>
      </dgm:prSet>
      <dgm:spPr/>
    </dgm:pt>
    <dgm:pt modelId="{E0D94C62-1287-4871-A030-97F7858AD713}" type="pres">
      <dgm:prSet presAssocID="{23ECA6CF-A307-42DD-9DF7-490716B3A44C}" presName="sibTrans" presStyleLbl="sibTrans2D1" presStyleIdx="2" presStyleCnt="7"/>
      <dgm:spPr/>
    </dgm:pt>
    <dgm:pt modelId="{36695D2C-5F7B-4DFE-A096-0061B0B5C58E}" type="pres">
      <dgm:prSet presAssocID="{23ECA6CF-A307-42DD-9DF7-490716B3A44C}" presName="connectorText" presStyleLbl="sibTrans2D1" presStyleIdx="2" presStyleCnt="7"/>
      <dgm:spPr/>
    </dgm:pt>
    <dgm:pt modelId="{9DA6CD72-88D9-4D0B-BD60-FFB50C9BD76E}" type="pres">
      <dgm:prSet presAssocID="{BFB22E60-7EC6-4CBC-B68A-6DBEF329225B}" presName="node" presStyleLbl="node1" presStyleIdx="3" presStyleCnt="8">
        <dgm:presLayoutVars>
          <dgm:bulletEnabled val="1"/>
        </dgm:presLayoutVars>
      </dgm:prSet>
      <dgm:spPr/>
    </dgm:pt>
    <dgm:pt modelId="{539CAE4A-F002-490D-A41A-F7DB88541360}" type="pres">
      <dgm:prSet presAssocID="{17F3E15D-40BF-4D80-AE5D-179419B4DA66}" presName="sibTrans" presStyleLbl="sibTrans2D1" presStyleIdx="3" presStyleCnt="7"/>
      <dgm:spPr/>
    </dgm:pt>
    <dgm:pt modelId="{2EF377FC-8578-47EE-963B-627C0B38DE9B}" type="pres">
      <dgm:prSet presAssocID="{17F3E15D-40BF-4D80-AE5D-179419B4DA66}" presName="connectorText" presStyleLbl="sibTrans2D1" presStyleIdx="3" presStyleCnt="7"/>
      <dgm:spPr/>
    </dgm:pt>
    <dgm:pt modelId="{D2FA6ED2-12FE-4B11-A16B-8CE1EEF0FD69}" type="pres">
      <dgm:prSet presAssocID="{4BACC315-4FAF-4AD9-9DB0-4CDEBBF25696}" presName="node" presStyleLbl="node1" presStyleIdx="4" presStyleCnt="8">
        <dgm:presLayoutVars>
          <dgm:bulletEnabled val="1"/>
        </dgm:presLayoutVars>
      </dgm:prSet>
      <dgm:spPr/>
    </dgm:pt>
    <dgm:pt modelId="{9C8C3E74-5A81-4854-ADD5-C8B47845115D}" type="pres">
      <dgm:prSet presAssocID="{B6AB36FC-CD38-4B4A-8EE5-9932FFA22BAA}" presName="sibTrans" presStyleLbl="sibTrans2D1" presStyleIdx="4" presStyleCnt="7"/>
      <dgm:spPr/>
    </dgm:pt>
    <dgm:pt modelId="{29701C74-E95A-46AA-8840-7BE17011D0DD}" type="pres">
      <dgm:prSet presAssocID="{B6AB36FC-CD38-4B4A-8EE5-9932FFA22BAA}" presName="connectorText" presStyleLbl="sibTrans2D1" presStyleIdx="4" presStyleCnt="7"/>
      <dgm:spPr/>
    </dgm:pt>
    <dgm:pt modelId="{DE30FDEC-A50F-48F8-9386-7C2283BB9BB6}" type="pres">
      <dgm:prSet presAssocID="{A17643E0-C9A0-46BC-9FF5-6D33B1BC3CCE}" presName="node" presStyleLbl="node1" presStyleIdx="5" presStyleCnt="8">
        <dgm:presLayoutVars>
          <dgm:bulletEnabled val="1"/>
        </dgm:presLayoutVars>
      </dgm:prSet>
      <dgm:spPr/>
    </dgm:pt>
    <dgm:pt modelId="{C69D994C-A697-4E00-BD54-D43B8681004C}" type="pres">
      <dgm:prSet presAssocID="{29D985FA-6D0C-4AD5-AF5C-C59037135C19}" presName="sibTrans" presStyleLbl="sibTrans2D1" presStyleIdx="5" presStyleCnt="7"/>
      <dgm:spPr/>
    </dgm:pt>
    <dgm:pt modelId="{57B85A0C-63A2-436F-8088-43DECC2BF58B}" type="pres">
      <dgm:prSet presAssocID="{29D985FA-6D0C-4AD5-AF5C-C59037135C19}" presName="connectorText" presStyleLbl="sibTrans2D1" presStyleIdx="5" presStyleCnt="7"/>
      <dgm:spPr/>
    </dgm:pt>
    <dgm:pt modelId="{9B17532C-1A03-4F67-B983-5B22830454CA}" type="pres">
      <dgm:prSet presAssocID="{6C5CC979-106A-4168-9BC2-8AF96C4AC543}" presName="node" presStyleLbl="node1" presStyleIdx="6" presStyleCnt="8">
        <dgm:presLayoutVars>
          <dgm:bulletEnabled val="1"/>
        </dgm:presLayoutVars>
      </dgm:prSet>
      <dgm:spPr/>
    </dgm:pt>
    <dgm:pt modelId="{A43486ED-7819-4635-981D-7E6EE403A9FF}" type="pres">
      <dgm:prSet presAssocID="{55FCB4D4-CFA7-497A-B7BF-C0758252151E}" presName="sibTrans" presStyleLbl="sibTrans2D1" presStyleIdx="6" presStyleCnt="7"/>
      <dgm:spPr/>
    </dgm:pt>
    <dgm:pt modelId="{92CA655E-B8B1-4F4D-817E-4BE0D2D291BF}" type="pres">
      <dgm:prSet presAssocID="{55FCB4D4-CFA7-497A-B7BF-C0758252151E}" presName="connectorText" presStyleLbl="sibTrans2D1" presStyleIdx="6" presStyleCnt="7"/>
      <dgm:spPr/>
    </dgm:pt>
    <dgm:pt modelId="{9C27DE43-E70E-49FE-980D-0B9B9805DFA4}" type="pres">
      <dgm:prSet presAssocID="{2C9770AE-A878-4E65-A1E7-2C80D325A1C9}" presName="node" presStyleLbl="node1" presStyleIdx="7" presStyleCnt="8">
        <dgm:presLayoutVars>
          <dgm:bulletEnabled val="1"/>
        </dgm:presLayoutVars>
      </dgm:prSet>
      <dgm:spPr/>
    </dgm:pt>
  </dgm:ptLst>
  <dgm:cxnLst>
    <dgm:cxn modelId="{42D49A00-EF24-4845-8AED-3C1E35B3EC5E}" type="presOf" srcId="{8B80D558-65E4-49C0-94A9-E455EDB51CD2}" destId="{2F64B57C-8AFD-4FDF-85EB-4519245A4F2B}" srcOrd="0" destOrd="0" presId="urn:microsoft.com/office/officeart/2005/8/layout/process5"/>
    <dgm:cxn modelId="{4E889002-F9DF-4A0F-B436-CF5E1DB8806F}" type="presOf" srcId="{5B2C59DD-07C0-428C-88AC-E12EAAC5432E}" destId="{1424C330-662C-4CC8-A909-394D9828A848}" srcOrd="0" destOrd="0" presId="urn:microsoft.com/office/officeart/2005/8/layout/process5"/>
    <dgm:cxn modelId="{358C3808-4DF4-4A10-81D6-1A1170CC1AF4}" srcId="{4BACC315-4FAF-4AD9-9DB0-4CDEBBF25696}" destId="{C9C01FA3-0817-4B65-A525-A8E7C62360EF}" srcOrd="0" destOrd="0" parTransId="{E2530577-8404-45B0-B4A1-8BBCD1E81F77}" sibTransId="{61DCD034-E2EA-4B0F-BEBD-A2670A91A59A}"/>
    <dgm:cxn modelId="{3398C909-EB41-4AED-8B6E-E7C8C68CB3B9}" type="presOf" srcId="{D6A96997-51E4-4ACC-A48D-2A1CD1668677}" destId="{9DA6CD72-88D9-4D0B-BD60-FFB50C9BD76E}" srcOrd="0" destOrd="1" presId="urn:microsoft.com/office/officeart/2005/8/layout/process5"/>
    <dgm:cxn modelId="{D8C3B516-F086-4EB2-A91C-43D0197EF8E5}" type="presOf" srcId="{D9272C9B-D560-4750-B216-F7C11AD7D721}" destId="{D2FA6ED2-12FE-4B11-A16B-8CE1EEF0FD69}" srcOrd="0" destOrd="2" presId="urn:microsoft.com/office/officeart/2005/8/layout/process5"/>
    <dgm:cxn modelId="{32581317-0754-4499-8E10-57B02AF4FA6E}" srcId="{1BDA97D3-99BB-44CC-B873-3BB356CFF82A}" destId="{4BACC315-4FAF-4AD9-9DB0-4CDEBBF25696}" srcOrd="4" destOrd="0" parTransId="{F6DAB22F-37BB-4BB7-A30E-3E3053B69836}" sibTransId="{B6AB36FC-CD38-4B4A-8EE5-9932FFA22BAA}"/>
    <dgm:cxn modelId="{45099A1A-7B05-4DA4-89AC-B61D62824664}" type="presOf" srcId="{5A17E0B9-5911-456D-92BC-E9A82788715C}" destId="{2F64B57C-8AFD-4FDF-85EB-4519245A4F2B}" srcOrd="0" destOrd="2" presId="urn:microsoft.com/office/officeart/2005/8/layout/process5"/>
    <dgm:cxn modelId="{5A27AB1A-A098-4747-B7BF-2B4BACF7D09C}" type="presOf" srcId="{A44663FC-A49A-4DF1-B411-966AE7FD7C0B}" destId="{9B17532C-1A03-4F67-B983-5B22830454CA}" srcOrd="0" destOrd="4" presId="urn:microsoft.com/office/officeart/2005/8/layout/process5"/>
    <dgm:cxn modelId="{96D73020-8D9A-44D0-AAEC-0662BCBAA43A}" srcId="{2C9770AE-A878-4E65-A1E7-2C80D325A1C9}" destId="{F70F5003-8372-4389-86A0-314658A1ED4C}" srcOrd="1" destOrd="0" parTransId="{38DD7821-8C6F-4663-AE39-4D2DB920EC49}" sibTransId="{2B68D81C-11F5-4F8A-8700-13E9A70C0D74}"/>
    <dgm:cxn modelId="{EC305320-7B0A-4C3E-8478-9223D414F7EF}" type="presOf" srcId="{778C2ADD-D702-4D8E-B6F6-723ED15952F0}" destId="{2F64B57C-8AFD-4FDF-85EB-4519245A4F2B}" srcOrd="0" destOrd="4" presId="urn:microsoft.com/office/officeart/2005/8/layout/process5"/>
    <dgm:cxn modelId="{1BE3F426-72FF-40E2-8535-9BB6EEA4BF3E}" type="presOf" srcId="{29D985FA-6D0C-4AD5-AF5C-C59037135C19}" destId="{57B85A0C-63A2-436F-8088-43DECC2BF58B}" srcOrd="1" destOrd="0" presId="urn:microsoft.com/office/officeart/2005/8/layout/process5"/>
    <dgm:cxn modelId="{6C5C9C2F-5F37-47C5-B8F0-57AB2925C969}" type="presOf" srcId="{9F18DBF1-B83A-4944-82DE-DD9C60DE66E6}" destId="{CF750531-F1A8-4173-9460-D8E0AF0F3897}" srcOrd="0" destOrd="2" presId="urn:microsoft.com/office/officeart/2005/8/layout/process5"/>
    <dgm:cxn modelId="{8BCC5436-7A69-4A01-AD2D-7D4F14D420C4}" type="presOf" srcId="{C9C01FA3-0817-4B65-A525-A8E7C62360EF}" destId="{D2FA6ED2-12FE-4B11-A16B-8CE1EEF0FD69}" srcOrd="0" destOrd="1" presId="urn:microsoft.com/office/officeart/2005/8/layout/process5"/>
    <dgm:cxn modelId="{52A11337-5D94-486B-A88A-9CC14DD3E50B}" type="presOf" srcId="{B6AB36FC-CD38-4B4A-8EE5-9932FFA22BAA}" destId="{29701C74-E95A-46AA-8840-7BE17011D0DD}" srcOrd="1" destOrd="0" presId="urn:microsoft.com/office/officeart/2005/8/layout/process5"/>
    <dgm:cxn modelId="{28D68638-1E36-4F40-8B64-5CEA2EEC7CFF}" type="presOf" srcId="{196AC69E-8536-4489-ADC9-94F10769187E}" destId="{9B17532C-1A03-4F67-B983-5B22830454CA}" srcOrd="0" destOrd="1" presId="urn:microsoft.com/office/officeart/2005/8/layout/process5"/>
    <dgm:cxn modelId="{974DEE3A-3AD0-42F0-B063-680D604171BD}" srcId="{4BACC315-4FAF-4AD9-9DB0-4CDEBBF25696}" destId="{D9272C9B-D560-4750-B216-F7C11AD7D721}" srcOrd="1" destOrd="0" parTransId="{3BB74EEB-66C0-4137-BE61-432A07969A40}" sibTransId="{9D436F6E-25EF-4E9D-AFFE-04E5461ADD98}"/>
    <dgm:cxn modelId="{120C2D3B-0182-41AC-9C52-08BEDCCF3D8E}" srcId="{09340F93-3548-4561-ADA6-31D27DFBFF42}" destId="{9F18DBF1-B83A-4944-82DE-DD9C60DE66E6}" srcOrd="1" destOrd="0" parTransId="{ADC93B2C-7373-49DF-81D6-39AA1AB8B085}" sibTransId="{4BEAA70D-7E93-473E-8180-6473778BD3C1}"/>
    <dgm:cxn modelId="{4FFF443F-AF56-4DB4-8F1D-3185E2682978}" srcId="{6C5CC979-106A-4168-9BC2-8AF96C4AC543}" destId="{5BFB4CB2-AAC0-44E8-B928-D0A76207D029}" srcOrd="1" destOrd="0" parTransId="{7239F4C7-8162-4CD3-89AF-43F6061B72CA}" sibTransId="{8204CCF3-136C-425D-94FE-52A749608801}"/>
    <dgm:cxn modelId="{13D29A43-007B-4942-BEEB-E5FF2E1077A3}" type="presOf" srcId="{8ADD4FA5-6976-446B-93F9-A6563590ECAA}" destId="{D192AF4E-236F-495F-9A8F-3454F0F7A491}" srcOrd="0" destOrd="1" presId="urn:microsoft.com/office/officeart/2005/8/layout/process5"/>
    <dgm:cxn modelId="{97795D47-66A3-4925-8EF7-9B6ED3F4ABB0}" type="presOf" srcId="{B6AB36FC-CD38-4B4A-8EE5-9932FFA22BAA}" destId="{9C8C3E74-5A81-4854-ADD5-C8B47845115D}" srcOrd="0" destOrd="0" presId="urn:microsoft.com/office/officeart/2005/8/layout/process5"/>
    <dgm:cxn modelId="{C702004A-5CC1-4051-87AE-D507B237C0AB}" srcId="{09340F93-3548-4561-ADA6-31D27DFBFF42}" destId="{AD19CED2-480C-432B-B8E4-02D9C120F427}" srcOrd="0" destOrd="0" parTransId="{218B4299-2A1F-4502-AEB6-544141601097}" sibTransId="{020E8AE8-FFA6-4091-ACE2-73ECD52DE4DD}"/>
    <dgm:cxn modelId="{E3A3474B-3F7A-4EEA-A37F-B527AE0C6B46}" type="presOf" srcId="{23ECA6CF-A307-42DD-9DF7-490716B3A44C}" destId="{36695D2C-5F7B-4DFE-A096-0061B0B5C58E}" srcOrd="1" destOrd="0" presId="urn:microsoft.com/office/officeart/2005/8/layout/process5"/>
    <dgm:cxn modelId="{06589D52-48F4-4B1B-B833-06950009A05E}" srcId="{8B80D558-65E4-49C0-94A9-E455EDB51CD2}" destId="{5A17E0B9-5911-456D-92BC-E9A82788715C}" srcOrd="1" destOrd="0" parTransId="{018CD9CB-C697-4094-A6B6-918B12640EB6}" sibTransId="{317E2143-4662-4DE5-A40F-E074BD307F64}"/>
    <dgm:cxn modelId="{4A954B55-7DE2-4B5C-A864-176D0A61A8F4}" srcId="{68F711A0-F042-478E-84F2-BB646C998CF2}" destId="{90544587-D00E-4255-9A24-72D44F39C9A7}" srcOrd="1" destOrd="0" parTransId="{26979FFF-1D0D-4BA8-B183-257C3F52BA88}" sibTransId="{AD61C28E-A10A-49A3-B8DF-33C0E3268255}"/>
    <dgm:cxn modelId="{B6BC705B-5397-4B0D-B80D-870FD008B7C5}" type="presOf" srcId="{25E761B3-4657-4B0C-AD6B-266883DF8367}" destId="{BA1A332D-1054-4E71-97AF-B9B0CC5D72D2}" srcOrd="1" destOrd="0" presId="urn:microsoft.com/office/officeart/2005/8/layout/process5"/>
    <dgm:cxn modelId="{60A51060-3FDB-45CF-A887-3AB93E7D7AA0}" type="presOf" srcId="{5B2C59DD-07C0-428C-88AC-E12EAAC5432E}" destId="{190D9C5F-5115-49D8-8FC7-8AE45340F1D0}" srcOrd="1" destOrd="0" presId="urn:microsoft.com/office/officeart/2005/8/layout/process5"/>
    <dgm:cxn modelId="{6D4E8461-9D01-4ED4-881B-63DF39922BBF}" type="presOf" srcId="{09340F93-3548-4561-ADA6-31D27DFBFF42}" destId="{CF750531-F1A8-4173-9460-D8E0AF0F3897}" srcOrd="0" destOrd="0" presId="urn:microsoft.com/office/officeart/2005/8/layout/process5"/>
    <dgm:cxn modelId="{59EA4364-C3A0-43D8-AC88-24B6641FCDEA}" type="presOf" srcId="{A17643E0-C9A0-46BC-9FF5-6D33B1BC3CCE}" destId="{DE30FDEC-A50F-48F8-9386-7C2283BB9BB6}" srcOrd="0" destOrd="0" presId="urn:microsoft.com/office/officeart/2005/8/layout/process5"/>
    <dgm:cxn modelId="{65E81365-2FDC-4078-B025-336AB50E21F2}" srcId="{1BDA97D3-99BB-44CC-B873-3BB356CFF82A}" destId="{6C5CC979-106A-4168-9BC2-8AF96C4AC543}" srcOrd="6" destOrd="0" parTransId="{3529C14B-AEFE-4852-8AE3-6D1D56343030}" sibTransId="{55FCB4D4-CFA7-497A-B7BF-C0758252151E}"/>
    <dgm:cxn modelId="{F345A865-A972-4693-AD47-9238B4033C7B}" srcId="{A17643E0-C9A0-46BC-9FF5-6D33B1BC3CCE}" destId="{A560671D-7786-4B22-81D0-28C450B3C41A}" srcOrd="0" destOrd="0" parTransId="{98E0EB7D-C535-4B7A-B9AC-C351E1F1422F}" sibTransId="{B08D287C-865D-4F28-A9B3-E8FC731E947C}"/>
    <dgm:cxn modelId="{C1F1F567-72AB-4B6C-8B3D-FFD27D217BAF}" type="presOf" srcId="{29D985FA-6D0C-4AD5-AF5C-C59037135C19}" destId="{C69D994C-A697-4E00-BD54-D43B8681004C}" srcOrd="0" destOrd="0" presId="urn:microsoft.com/office/officeart/2005/8/layout/process5"/>
    <dgm:cxn modelId="{EA35006F-4137-4EC3-B89A-07975BEBABBE}" type="presOf" srcId="{1BDA97D3-99BB-44CC-B873-3BB356CFF82A}" destId="{E96C4F2F-C309-46F2-84C7-B33B29C4093E}" srcOrd="0" destOrd="0" presId="urn:microsoft.com/office/officeart/2005/8/layout/process5"/>
    <dgm:cxn modelId="{DECBF072-7F66-4DB3-AA21-7F43985D1A61}" srcId="{6C5CC979-106A-4168-9BC2-8AF96C4AC543}" destId="{196AC69E-8536-4489-ADC9-94F10769187E}" srcOrd="0" destOrd="0" parTransId="{738244EE-BAC2-4455-8324-F5165E08A200}" sibTransId="{FA371AFE-0EC3-4B98-BFA5-A4064F8CE416}"/>
    <dgm:cxn modelId="{B5021576-6431-4B70-A3C9-B749A88D3490}" srcId="{68F711A0-F042-478E-84F2-BB646C998CF2}" destId="{8ADD4FA5-6976-446B-93F9-A6563590ECAA}" srcOrd="0" destOrd="0" parTransId="{121849E3-55D2-4DC9-8835-7F1CAA766493}" sibTransId="{BF311528-DC1D-4D28-B4DD-273E78E1F1AD}"/>
    <dgm:cxn modelId="{2BBCE076-234F-4CCF-9244-F301C45888B2}" srcId="{1BDA97D3-99BB-44CC-B873-3BB356CFF82A}" destId="{A17643E0-C9A0-46BC-9FF5-6D33B1BC3CCE}" srcOrd="5" destOrd="0" parTransId="{EAFA2F73-3E36-4371-829A-0CB285BA3786}" sibTransId="{29D985FA-6D0C-4AD5-AF5C-C59037135C19}"/>
    <dgm:cxn modelId="{5B63E07D-C534-4CC9-A490-CB10DE397F2B}" srcId="{8B80D558-65E4-49C0-94A9-E455EDB51CD2}" destId="{778C2ADD-D702-4D8E-B6F6-723ED15952F0}" srcOrd="3" destOrd="0" parTransId="{1FBEF936-4B1E-4FF3-9D30-8122127AD794}" sibTransId="{937FC5B8-1D12-4C3A-8384-870E30571C66}"/>
    <dgm:cxn modelId="{6B362785-ECD7-4CB7-A32E-9CEF8ACF7876}" srcId="{BFB22E60-7EC6-4CBC-B68A-6DBEF329225B}" destId="{738DD714-DD8B-4224-B3DD-4691D8C4C2A8}" srcOrd="1" destOrd="0" parTransId="{8C12E594-9781-43E6-9157-67795DEEF3F5}" sibTransId="{A4EB6CAD-79A4-4437-A121-BE705332BC7F}"/>
    <dgm:cxn modelId="{66A5DC88-332C-44D1-8E09-442C845FB338}" type="presOf" srcId="{594A691D-CC98-4BD3-9361-0F25272EDBF7}" destId="{9B17532C-1A03-4F67-B983-5B22830454CA}" srcOrd="0" destOrd="3" presId="urn:microsoft.com/office/officeart/2005/8/layout/process5"/>
    <dgm:cxn modelId="{B890D889-9FF0-4A95-A303-C5D665BCEE92}" type="presOf" srcId="{25E761B3-4657-4B0C-AD6B-266883DF8367}" destId="{8CC574A3-8463-44AA-BB62-6A4FAA036F3B}" srcOrd="0" destOrd="0" presId="urn:microsoft.com/office/officeart/2005/8/layout/process5"/>
    <dgm:cxn modelId="{1955B68D-3025-43CF-962F-FFDD3AF1C94A}" srcId="{1BDA97D3-99BB-44CC-B873-3BB356CFF82A}" destId="{2C9770AE-A878-4E65-A1E7-2C80D325A1C9}" srcOrd="7" destOrd="0" parTransId="{EBA8C77A-FEA2-4927-9A6E-1160F0AFC7A4}" sibTransId="{AA08211A-7C36-4189-99EE-C004E98E6F6D}"/>
    <dgm:cxn modelId="{B7D33894-A2FE-49EE-885A-99D7283FC929}" type="presOf" srcId="{6C5CC979-106A-4168-9BC2-8AF96C4AC543}" destId="{9B17532C-1A03-4F67-B983-5B22830454CA}" srcOrd="0" destOrd="0" presId="urn:microsoft.com/office/officeart/2005/8/layout/process5"/>
    <dgm:cxn modelId="{2CC0CE94-60FE-4E37-B984-E51D525F7DF2}" type="presOf" srcId="{5BFB4CB2-AAC0-44E8-B928-D0A76207D029}" destId="{9B17532C-1A03-4F67-B983-5B22830454CA}" srcOrd="0" destOrd="2" presId="urn:microsoft.com/office/officeart/2005/8/layout/process5"/>
    <dgm:cxn modelId="{B15ED296-2041-41D8-B7B8-E6C2B0F5CFF1}" type="presOf" srcId="{4BACC315-4FAF-4AD9-9DB0-4CDEBBF25696}" destId="{D2FA6ED2-12FE-4B11-A16B-8CE1EEF0FD69}" srcOrd="0" destOrd="0" presId="urn:microsoft.com/office/officeart/2005/8/layout/process5"/>
    <dgm:cxn modelId="{58422D9A-991F-48A4-970D-60ADA82607DD}" type="presOf" srcId="{AD19CED2-480C-432B-B8E4-02D9C120F427}" destId="{CF750531-F1A8-4173-9460-D8E0AF0F3897}" srcOrd="0" destOrd="1" presId="urn:microsoft.com/office/officeart/2005/8/layout/process5"/>
    <dgm:cxn modelId="{19F03E9F-10F6-46EF-A537-BEDBC607D6EA}" srcId="{6C5CC979-106A-4168-9BC2-8AF96C4AC543}" destId="{A44663FC-A49A-4DF1-B411-966AE7FD7C0B}" srcOrd="3" destOrd="0" parTransId="{5C342E75-FFFB-47C4-B76D-78BAB4AF8005}" sibTransId="{7C14839F-A698-46BC-AC8C-143F293B79BF}"/>
    <dgm:cxn modelId="{578D0EA1-F599-40A2-A84D-4CEACF7745E2}" type="presOf" srcId="{23ECA6CF-A307-42DD-9DF7-490716B3A44C}" destId="{E0D94C62-1287-4871-A030-97F7858AD713}" srcOrd="0" destOrd="0" presId="urn:microsoft.com/office/officeart/2005/8/layout/process5"/>
    <dgm:cxn modelId="{383B95A3-5ADA-471F-9A27-AAC6D5EE1DFF}" type="presOf" srcId="{EE50DC22-8A7B-400B-9301-96F6ED6228D4}" destId="{CF750531-F1A8-4173-9460-D8E0AF0F3897}" srcOrd="0" destOrd="3" presId="urn:microsoft.com/office/officeart/2005/8/layout/process5"/>
    <dgm:cxn modelId="{878E91A4-C693-42A1-AC3D-B225BFFA1962}" srcId="{A17643E0-C9A0-46BC-9FF5-6D33B1BC3CCE}" destId="{87E634DC-FB13-48B1-9B19-4DEEB80FC41F}" srcOrd="1" destOrd="0" parTransId="{0DF8FEF9-29EF-4AF9-8234-1B72EB474DBC}" sibTransId="{B12E1444-7CCD-4D71-BE64-184D9BC35C30}"/>
    <dgm:cxn modelId="{7B37A7A4-B62F-4EA3-AD91-36FAE1D849C8}" type="presOf" srcId="{A83708C5-34F9-4917-B3BA-F43ED620DFD5}" destId="{9C27DE43-E70E-49FE-980D-0B9B9805DFA4}" srcOrd="0" destOrd="1" presId="urn:microsoft.com/office/officeart/2005/8/layout/process5"/>
    <dgm:cxn modelId="{20AB20A9-9449-41B4-8EBE-7E7F17C2FD8D}" srcId="{1BDA97D3-99BB-44CC-B873-3BB356CFF82A}" destId="{09340F93-3548-4561-ADA6-31D27DFBFF42}" srcOrd="1" destOrd="0" parTransId="{68A88E22-9C69-4CFC-8928-D0579E169C9F}" sibTransId="{25E761B3-4657-4B0C-AD6B-266883DF8367}"/>
    <dgm:cxn modelId="{2A30E2B0-E62A-4728-9ED8-6250B1D671F4}" type="presOf" srcId="{738DD714-DD8B-4224-B3DD-4691D8C4C2A8}" destId="{9DA6CD72-88D9-4D0B-BD60-FFB50C9BD76E}" srcOrd="0" destOrd="2" presId="urn:microsoft.com/office/officeart/2005/8/layout/process5"/>
    <dgm:cxn modelId="{D22641B2-F523-45E1-98A8-FF9CD5285ABB}" srcId="{1BDA97D3-99BB-44CC-B873-3BB356CFF82A}" destId="{8B80D558-65E4-49C0-94A9-E455EDB51CD2}" srcOrd="0" destOrd="0" parTransId="{ACDC4241-81D0-41EA-ADDA-9F84F9B614FF}" sibTransId="{5B2C59DD-07C0-428C-88AC-E12EAAC5432E}"/>
    <dgm:cxn modelId="{3AA314B4-9AF0-4DAB-8C15-93D461365E5C}" srcId="{1BDA97D3-99BB-44CC-B873-3BB356CFF82A}" destId="{68F711A0-F042-478E-84F2-BB646C998CF2}" srcOrd="2" destOrd="0" parTransId="{3FB77ED4-664E-4CCD-9096-0B3202C6AF42}" sibTransId="{23ECA6CF-A307-42DD-9DF7-490716B3A44C}"/>
    <dgm:cxn modelId="{B28322B7-1C94-4E1C-82EC-1FF7DDCB89D0}" type="presOf" srcId="{2C9770AE-A878-4E65-A1E7-2C80D325A1C9}" destId="{9C27DE43-E70E-49FE-980D-0B9B9805DFA4}" srcOrd="0" destOrd="0" presId="urn:microsoft.com/office/officeart/2005/8/layout/process5"/>
    <dgm:cxn modelId="{801BAEB7-66B2-4F8B-9CE8-619B7CDE7CA3}" type="presOf" srcId="{55FCB4D4-CFA7-497A-B7BF-C0758252151E}" destId="{92CA655E-B8B1-4F4D-817E-4BE0D2D291BF}" srcOrd="1" destOrd="0" presId="urn:microsoft.com/office/officeart/2005/8/layout/process5"/>
    <dgm:cxn modelId="{4A4AB5B9-9F0D-436C-83CB-EBE45310E985}" srcId="{09340F93-3548-4561-ADA6-31D27DFBFF42}" destId="{EE50DC22-8A7B-400B-9301-96F6ED6228D4}" srcOrd="2" destOrd="0" parTransId="{00F84C2D-251B-4999-A10C-5BC971BFAD22}" sibTransId="{75474FD7-4014-4633-8C90-7AD2CE7D0635}"/>
    <dgm:cxn modelId="{2A39E1BA-8C91-4BD8-9027-7422EA38B2AF}" type="presOf" srcId="{87E634DC-FB13-48B1-9B19-4DEEB80FC41F}" destId="{DE30FDEC-A50F-48F8-9386-7C2283BB9BB6}" srcOrd="0" destOrd="2" presId="urn:microsoft.com/office/officeart/2005/8/layout/process5"/>
    <dgm:cxn modelId="{278903BB-D29D-45B2-9CF9-AEAE4136BAC0}" srcId="{BFB22E60-7EC6-4CBC-B68A-6DBEF329225B}" destId="{D6A96997-51E4-4ACC-A48D-2A1CD1668677}" srcOrd="0" destOrd="0" parTransId="{6E600BE9-2C64-40DD-B5F8-531B4D445CD6}" sibTransId="{CCA80C1C-9749-4310-BC84-753C02C6CAF1}"/>
    <dgm:cxn modelId="{AE2263C8-6196-4D17-837F-F1A9C1BF7CFA}" srcId="{8B80D558-65E4-49C0-94A9-E455EDB51CD2}" destId="{07DE6FFB-4A96-4626-8CDB-4B15C34349B6}" srcOrd="0" destOrd="0" parTransId="{DFBE4C3F-31ED-4625-AFAA-F13DDA3AE9FF}" sibTransId="{8A951416-D472-4C44-8752-0258E9A74AEB}"/>
    <dgm:cxn modelId="{336E85CA-E550-49CC-8333-EAB98BBC4286}" type="presOf" srcId="{17F3E15D-40BF-4D80-AE5D-179419B4DA66}" destId="{2EF377FC-8578-47EE-963B-627C0B38DE9B}" srcOrd="1" destOrd="0" presId="urn:microsoft.com/office/officeart/2005/8/layout/process5"/>
    <dgm:cxn modelId="{783724CC-FDF9-45B2-B42B-5F6F29BAA06C}" type="presOf" srcId="{90544587-D00E-4255-9A24-72D44F39C9A7}" destId="{D192AF4E-236F-495F-9A8F-3454F0F7A491}" srcOrd="0" destOrd="2" presId="urn:microsoft.com/office/officeart/2005/8/layout/process5"/>
    <dgm:cxn modelId="{3E1843CC-86AF-41CA-BD78-0E88CCC53E04}" srcId="{8B80D558-65E4-49C0-94A9-E455EDB51CD2}" destId="{16D587C3-2A8B-49A7-8C95-7CFEF8B5475D}" srcOrd="2" destOrd="0" parTransId="{C3258B81-6869-4A25-A799-E7C7F2E65BE9}" sibTransId="{14B07798-A88B-4ACC-BA99-CD15B4B817F8}"/>
    <dgm:cxn modelId="{C9585CCE-7323-45BB-97D0-627E3D9678B6}" type="presOf" srcId="{16D587C3-2A8B-49A7-8C95-7CFEF8B5475D}" destId="{2F64B57C-8AFD-4FDF-85EB-4519245A4F2B}" srcOrd="0" destOrd="3" presId="urn:microsoft.com/office/officeart/2005/8/layout/process5"/>
    <dgm:cxn modelId="{660217CF-8A96-462C-9AAA-12900980AEE5}" type="presOf" srcId="{68F711A0-F042-478E-84F2-BB646C998CF2}" destId="{D192AF4E-236F-495F-9A8F-3454F0F7A491}" srcOrd="0" destOrd="0" presId="urn:microsoft.com/office/officeart/2005/8/layout/process5"/>
    <dgm:cxn modelId="{8BCA90D8-CF40-4365-BF10-40615DBE369F}" type="presOf" srcId="{F70F5003-8372-4389-86A0-314658A1ED4C}" destId="{9C27DE43-E70E-49FE-980D-0B9B9805DFA4}" srcOrd="0" destOrd="2" presId="urn:microsoft.com/office/officeart/2005/8/layout/process5"/>
    <dgm:cxn modelId="{33625FDD-B3D9-422B-95DD-05DF3211D901}" type="presOf" srcId="{07DE6FFB-4A96-4626-8CDB-4B15C34349B6}" destId="{2F64B57C-8AFD-4FDF-85EB-4519245A4F2B}" srcOrd="0" destOrd="1" presId="urn:microsoft.com/office/officeart/2005/8/layout/process5"/>
    <dgm:cxn modelId="{B3C42BDF-76BF-4A90-A433-FCBA3877666B}" type="presOf" srcId="{55FCB4D4-CFA7-497A-B7BF-C0758252151E}" destId="{A43486ED-7819-4635-981D-7E6EE403A9FF}" srcOrd="0" destOrd="0" presId="urn:microsoft.com/office/officeart/2005/8/layout/process5"/>
    <dgm:cxn modelId="{39F711E1-3597-4D25-8E97-2E72B051161B}" srcId="{8B80D558-65E4-49C0-94A9-E455EDB51CD2}" destId="{57F7D8A9-520B-4D06-86B5-BF5AEAAF37C1}" srcOrd="4" destOrd="0" parTransId="{0BB7186D-5EA6-44F7-A071-F1FE7EA1317B}" sibTransId="{A9A51373-5B9E-43DD-9A40-B64049972694}"/>
    <dgm:cxn modelId="{E8936FE1-0844-4416-B22F-32F2FED0D94F}" srcId="{2C9770AE-A878-4E65-A1E7-2C80D325A1C9}" destId="{A83708C5-34F9-4917-B3BA-F43ED620DFD5}" srcOrd="0" destOrd="0" parTransId="{151FD0B1-AC4A-43E3-B4B4-79B6891F2840}" sibTransId="{EB4B32D4-2401-4EE1-A947-D5911D0E13EC}"/>
    <dgm:cxn modelId="{FA8AD6E4-12F5-4958-B566-40218DA599C0}" type="presOf" srcId="{A560671D-7786-4B22-81D0-28C450B3C41A}" destId="{DE30FDEC-A50F-48F8-9386-7C2283BB9BB6}" srcOrd="0" destOrd="1" presId="urn:microsoft.com/office/officeart/2005/8/layout/process5"/>
    <dgm:cxn modelId="{7FA8D5E6-B007-455D-A6F7-F632FDE3316A}" type="presOf" srcId="{57F7D8A9-520B-4D06-86B5-BF5AEAAF37C1}" destId="{2F64B57C-8AFD-4FDF-85EB-4519245A4F2B}" srcOrd="0" destOrd="5" presId="urn:microsoft.com/office/officeart/2005/8/layout/process5"/>
    <dgm:cxn modelId="{FA96B5E7-ACE1-460A-B03D-728A7B5DDF47}" srcId="{6C5CC979-106A-4168-9BC2-8AF96C4AC543}" destId="{594A691D-CC98-4BD3-9361-0F25272EDBF7}" srcOrd="2" destOrd="0" parTransId="{DCFA2CBD-4444-4F3A-A56A-6CC61C443050}" sibTransId="{2731E93D-FBDB-45FF-891A-4DFDF106F447}"/>
    <dgm:cxn modelId="{06BFD0EB-A3D1-4F46-A61D-4FE7C386EB9B}" type="presOf" srcId="{17F3E15D-40BF-4D80-AE5D-179419B4DA66}" destId="{539CAE4A-F002-490D-A41A-F7DB88541360}" srcOrd="0" destOrd="0" presId="urn:microsoft.com/office/officeart/2005/8/layout/process5"/>
    <dgm:cxn modelId="{F63348EC-0837-45EE-9AF3-E9736AB315D4}" type="presOf" srcId="{BFB22E60-7EC6-4CBC-B68A-6DBEF329225B}" destId="{9DA6CD72-88D9-4D0B-BD60-FFB50C9BD76E}" srcOrd="0" destOrd="0" presId="urn:microsoft.com/office/officeart/2005/8/layout/process5"/>
    <dgm:cxn modelId="{1BF8A5EF-539D-4BD7-8B53-FFD8C6C000C5}" srcId="{1BDA97D3-99BB-44CC-B873-3BB356CFF82A}" destId="{BFB22E60-7EC6-4CBC-B68A-6DBEF329225B}" srcOrd="3" destOrd="0" parTransId="{D19A2977-71F8-49E2-9A1D-00EF2A7EB320}" sibTransId="{17F3E15D-40BF-4D80-AE5D-179419B4DA66}"/>
    <dgm:cxn modelId="{4D560A8C-6758-4EE5-99B0-4C78EA7C12E6}" type="presParOf" srcId="{E96C4F2F-C309-46F2-84C7-B33B29C4093E}" destId="{2F64B57C-8AFD-4FDF-85EB-4519245A4F2B}" srcOrd="0" destOrd="0" presId="urn:microsoft.com/office/officeart/2005/8/layout/process5"/>
    <dgm:cxn modelId="{BA3CDB29-31E2-4F31-BD02-DA94E0623C62}" type="presParOf" srcId="{E96C4F2F-C309-46F2-84C7-B33B29C4093E}" destId="{1424C330-662C-4CC8-A909-394D9828A848}" srcOrd="1" destOrd="0" presId="urn:microsoft.com/office/officeart/2005/8/layout/process5"/>
    <dgm:cxn modelId="{01382E77-CA46-4BD0-BD9B-8852BEC7C2BA}" type="presParOf" srcId="{1424C330-662C-4CC8-A909-394D9828A848}" destId="{190D9C5F-5115-49D8-8FC7-8AE45340F1D0}" srcOrd="0" destOrd="0" presId="urn:microsoft.com/office/officeart/2005/8/layout/process5"/>
    <dgm:cxn modelId="{670548A6-F1C2-4D43-B321-23379DBF8A27}" type="presParOf" srcId="{E96C4F2F-C309-46F2-84C7-B33B29C4093E}" destId="{CF750531-F1A8-4173-9460-D8E0AF0F3897}" srcOrd="2" destOrd="0" presId="urn:microsoft.com/office/officeart/2005/8/layout/process5"/>
    <dgm:cxn modelId="{D7BCAE9C-B144-4C25-B9B4-292B1A8DDCFD}" type="presParOf" srcId="{E96C4F2F-C309-46F2-84C7-B33B29C4093E}" destId="{8CC574A3-8463-44AA-BB62-6A4FAA036F3B}" srcOrd="3" destOrd="0" presId="urn:microsoft.com/office/officeart/2005/8/layout/process5"/>
    <dgm:cxn modelId="{2555BAEC-1E44-4758-BB1E-FF0DC5DCAE3B}" type="presParOf" srcId="{8CC574A3-8463-44AA-BB62-6A4FAA036F3B}" destId="{BA1A332D-1054-4E71-97AF-B9B0CC5D72D2}" srcOrd="0" destOrd="0" presId="urn:microsoft.com/office/officeart/2005/8/layout/process5"/>
    <dgm:cxn modelId="{230F99C8-0987-4DAD-94B2-9E8DBDB4D1D6}" type="presParOf" srcId="{E96C4F2F-C309-46F2-84C7-B33B29C4093E}" destId="{D192AF4E-236F-495F-9A8F-3454F0F7A491}" srcOrd="4" destOrd="0" presId="urn:microsoft.com/office/officeart/2005/8/layout/process5"/>
    <dgm:cxn modelId="{45357979-2B18-45EC-BB44-FCA0CE5A1825}" type="presParOf" srcId="{E96C4F2F-C309-46F2-84C7-B33B29C4093E}" destId="{E0D94C62-1287-4871-A030-97F7858AD713}" srcOrd="5" destOrd="0" presId="urn:microsoft.com/office/officeart/2005/8/layout/process5"/>
    <dgm:cxn modelId="{910911F0-7CB5-411E-B98D-6EE50DFDE29C}" type="presParOf" srcId="{E0D94C62-1287-4871-A030-97F7858AD713}" destId="{36695D2C-5F7B-4DFE-A096-0061B0B5C58E}" srcOrd="0" destOrd="0" presId="urn:microsoft.com/office/officeart/2005/8/layout/process5"/>
    <dgm:cxn modelId="{7E80D26C-0499-456E-A832-B34F59DC0836}" type="presParOf" srcId="{E96C4F2F-C309-46F2-84C7-B33B29C4093E}" destId="{9DA6CD72-88D9-4D0B-BD60-FFB50C9BD76E}" srcOrd="6" destOrd="0" presId="urn:microsoft.com/office/officeart/2005/8/layout/process5"/>
    <dgm:cxn modelId="{3C4FB5AC-05C5-4536-8940-76F0231F23BD}" type="presParOf" srcId="{E96C4F2F-C309-46F2-84C7-B33B29C4093E}" destId="{539CAE4A-F002-490D-A41A-F7DB88541360}" srcOrd="7" destOrd="0" presId="urn:microsoft.com/office/officeart/2005/8/layout/process5"/>
    <dgm:cxn modelId="{5FDED19A-B747-4DBA-890F-943E7771D637}" type="presParOf" srcId="{539CAE4A-F002-490D-A41A-F7DB88541360}" destId="{2EF377FC-8578-47EE-963B-627C0B38DE9B}" srcOrd="0" destOrd="0" presId="urn:microsoft.com/office/officeart/2005/8/layout/process5"/>
    <dgm:cxn modelId="{D27B1DDA-BEFB-4464-B06C-40BB3F20CE19}" type="presParOf" srcId="{E96C4F2F-C309-46F2-84C7-B33B29C4093E}" destId="{D2FA6ED2-12FE-4B11-A16B-8CE1EEF0FD69}" srcOrd="8" destOrd="0" presId="urn:microsoft.com/office/officeart/2005/8/layout/process5"/>
    <dgm:cxn modelId="{F05A1F9C-5425-4B6F-B49F-B2E90281B6DF}" type="presParOf" srcId="{E96C4F2F-C309-46F2-84C7-B33B29C4093E}" destId="{9C8C3E74-5A81-4854-ADD5-C8B47845115D}" srcOrd="9" destOrd="0" presId="urn:microsoft.com/office/officeart/2005/8/layout/process5"/>
    <dgm:cxn modelId="{0B92BD6B-FF05-4BAC-84FE-5F9BC0E967CC}" type="presParOf" srcId="{9C8C3E74-5A81-4854-ADD5-C8B47845115D}" destId="{29701C74-E95A-46AA-8840-7BE17011D0DD}" srcOrd="0" destOrd="0" presId="urn:microsoft.com/office/officeart/2005/8/layout/process5"/>
    <dgm:cxn modelId="{430B6CB3-122D-40F3-8DA6-8932DAD3697D}" type="presParOf" srcId="{E96C4F2F-C309-46F2-84C7-B33B29C4093E}" destId="{DE30FDEC-A50F-48F8-9386-7C2283BB9BB6}" srcOrd="10" destOrd="0" presId="urn:microsoft.com/office/officeart/2005/8/layout/process5"/>
    <dgm:cxn modelId="{C1ECAEE3-CDE3-420C-8BD9-CAA26CCC79B3}" type="presParOf" srcId="{E96C4F2F-C309-46F2-84C7-B33B29C4093E}" destId="{C69D994C-A697-4E00-BD54-D43B8681004C}" srcOrd="11" destOrd="0" presId="urn:microsoft.com/office/officeart/2005/8/layout/process5"/>
    <dgm:cxn modelId="{06E11258-35DA-4D70-8CCC-59EAF114ABCE}" type="presParOf" srcId="{C69D994C-A697-4E00-BD54-D43B8681004C}" destId="{57B85A0C-63A2-436F-8088-43DECC2BF58B}" srcOrd="0" destOrd="0" presId="urn:microsoft.com/office/officeart/2005/8/layout/process5"/>
    <dgm:cxn modelId="{5ED70642-93FB-4030-AC6E-5AEA2E4EA989}" type="presParOf" srcId="{E96C4F2F-C309-46F2-84C7-B33B29C4093E}" destId="{9B17532C-1A03-4F67-B983-5B22830454CA}" srcOrd="12" destOrd="0" presId="urn:microsoft.com/office/officeart/2005/8/layout/process5"/>
    <dgm:cxn modelId="{81827CE5-39BF-41E6-8963-521D22DC1343}" type="presParOf" srcId="{E96C4F2F-C309-46F2-84C7-B33B29C4093E}" destId="{A43486ED-7819-4635-981D-7E6EE403A9FF}" srcOrd="13" destOrd="0" presId="urn:microsoft.com/office/officeart/2005/8/layout/process5"/>
    <dgm:cxn modelId="{467EFFD1-B21E-4703-9D09-DF9A50054F3C}" type="presParOf" srcId="{A43486ED-7819-4635-981D-7E6EE403A9FF}" destId="{92CA655E-B8B1-4F4D-817E-4BE0D2D291BF}" srcOrd="0" destOrd="0" presId="urn:microsoft.com/office/officeart/2005/8/layout/process5"/>
    <dgm:cxn modelId="{3623A77D-1EAF-48AB-9471-24073E53CFC4}" type="presParOf" srcId="{E96C4F2F-C309-46F2-84C7-B33B29C4093E}" destId="{9C27DE43-E70E-49FE-980D-0B9B9805DFA4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3BE5FA-5FFD-4DAD-A823-DF1735F5B8A2}" type="doc">
      <dgm:prSet loTypeId="urn:microsoft.com/office/officeart/2005/8/layout/hList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61AA416-678B-4FD6-8ACD-7120B2873C8B}">
      <dgm:prSet phldrT="[Text]" custT="1"/>
      <dgm:spPr/>
      <dgm:t>
        <a:bodyPr/>
        <a:lstStyle/>
        <a:p>
          <a:r>
            <a:rPr lang="en-US" sz="2000" b="1" dirty="0"/>
            <a:t>Potential Options</a:t>
          </a:r>
        </a:p>
      </dgm:t>
    </dgm:pt>
    <dgm:pt modelId="{66227480-4787-400C-A5C9-5A01478E2C0C}" type="parTrans" cxnId="{935B9E39-6738-447C-966A-53C9D704C285}">
      <dgm:prSet/>
      <dgm:spPr/>
      <dgm:t>
        <a:bodyPr/>
        <a:lstStyle/>
        <a:p>
          <a:endParaRPr lang="en-US" sz="2000"/>
        </a:p>
      </dgm:t>
    </dgm:pt>
    <dgm:pt modelId="{25EC55A1-BBEB-4002-9A79-FC5FA7FCB54D}" type="sibTrans" cxnId="{935B9E39-6738-447C-966A-53C9D704C285}">
      <dgm:prSet/>
      <dgm:spPr/>
      <dgm:t>
        <a:bodyPr/>
        <a:lstStyle/>
        <a:p>
          <a:endParaRPr lang="en-US" sz="2000"/>
        </a:p>
      </dgm:t>
    </dgm:pt>
    <dgm:pt modelId="{CBA81DBB-94A9-42AA-B296-886E20A208A2}">
      <dgm:prSet phldrT="[Text]" custT="1"/>
      <dgm:spPr/>
      <dgm:t>
        <a:bodyPr/>
        <a:lstStyle/>
        <a:p>
          <a:r>
            <a:rPr lang="en-US" sz="1600" dirty="0"/>
            <a:t>Large number of permutations</a:t>
          </a:r>
        </a:p>
      </dgm:t>
    </dgm:pt>
    <dgm:pt modelId="{DE621AFC-04DB-4082-B57A-986EB54E9DE8}" type="parTrans" cxnId="{36ED9E2E-B162-4964-A00A-0445A929AE8D}">
      <dgm:prSet/>
      <dgm:spPr/>
      <dgm:t>
        <a:bodyPr/>
        <a:lstStyle/>
        <a:p>
          <a:endParaRPr lang="en-US" sz="2000"/>
        </a:p>
      </dgm:t>
    </dgm:pt>
    <dgm:pt modelId="{2FAFFE21-5F0B-4833-9DAF-2E0A50990869}" type="sibTrans" cxnId="{36ED9E2E-B162-4964-A00A-0445A929AE8D}">
      <dgm:prSet/>
      <dgm:spPr/>
      <dgm:t>
        <a:bodyPr/>
        <a:lstStyle/>
        <a:p>
          <a:endParaRPr lang="en-US" sz="2000"/>
        </a:p>
      </dgm:t>
    </dgm:pt>
    <dgm:pt modelId="{42E92907-0D3E-4F14-9540-FB262D30396A}">
      <dgm:prSet phldrT="[Text]" custT="1"/>
      <dgm:spPr/>
      <dgm:t>
        <a:bodyPr/>
        <a:lstStyle/>
        <a:p>
          <a:endParaRPr lang="en-US" sz="1600" dirty="0"/>
        </a:p>
      </dgm:t>
    </dgm:pt>
    <dgm:pt modelId="{4E20FEBB-C969-4C13-8DF4-7F85544E1962}" type="parTrans" cxnId="{A4BD046E-D14D-4E06-8D98-9041B7294485}">
      <dgm:prSet/>
      <dgm:spPr/>
      <dgm:t>
        <a:bodyPr/>
        <a:lstStyle/>
        <a:p>
          <a:endParaRPr lang="en-US" sz="2000"/>
        </a:p>
      </dgm:t>
    </dgm:pt>
    <dgm:pt modelId="{2897FC59-A266-43EF-8697-149E631C97B3}" type="sibTrans" cxnId="{A4BD046E-D14D-4E06-8D98-9041B7294485}">
      <dgm:prSet/>
      <dgm:spPr/>
      <dgm:t>
        <a:bodyPr/>
        <a:lstStyle/>
        <a:p>
          <a:endParaRPr lang="en-US" sz="2000"/>
        </a:p>
      </dgm:t>
    </dgm:pt>
    <dgm:pt modelId="{B1A07858-D1CB-4D85-97FC-3AEAB768CD99}">
      <dgm:prSet phldrT="[Text]" custT="1"/>
      <dgm:spPr/>
      <dgm:t>
        <a:bodyPr/>
        <a:lstStyle/>
        <a:p>
          <a:r>
            <a:rPr lang="en-US" sz="2000" b="1" dirty="0"/>
            <a:t>Feasible Options</a:t>
          </a:r>
        </a:p>
      </dgm:t>
    </dgm:pt>
    <dgm:pt modelId="{7F174B8B-A1C8-4738-912A-D3560420D60B}" type="parTrans" cxnId="{DCD9433A-61BA-418D-9A3D-5DE57EFA18CD}">
      <dgm:prSet/>
      <dgm:spPr/>
      <dgm:t>
        <a:bodyPr/>
        <a:lstStyle/>
        <a:p>
          <a:endParaRPr lang="en-US" sz="2000"/>
        </a:p>
      </dgm:t>
    </dgm:pt>
    <dgm:pt modelId="{E081DE73-317D-4D25-A43F-05A354668A5A}" type="sibTrans" cxnId="{DCD9433A-61BA-418D-9A3D-5DE57EFA18CD}">
      <dgm:prSet/>
      <dgm:spPr/>
      <dgm:t>
        <a:bodyPr/>
        <a:lstStyle/>
        <a:p>
          <a:endParaRPr lang="en-US" sz="2000"/>
        </a:p>
      </dgm:t>
    </dgm:pt>
    <dgm:pt modelId="{D084FDFB-09E0-48F4-9CB6-DAADBA20546B}">
      <dgm:prSet phldrT="[Text]" custT="1"/>
      <dgm:spPr/>
      <dgm:t>
        <a:bodyPr/>
        <a:lstStyle/>
        <a:p>
          <a:r>
            <a:rPr lang="en-US" sz="1600" dirty="0"/>
            <a:t>Perform mission-level design center sessions (</a:t>
          </a:r>
          <a:r>
            <a:rPr lang="en-US" sz="1600" dirty="0" err="1"/>
            <a:t>LaRC</a:t>
          </a:r>
          <a:r>
            <a:rPr lang="en-US" sz="1600" dirty="0"/>
            <a:t>, JPL, GSFC)</a:t>
          </a:r>
        </a:p>
      </dgm:t>
    </dgm:pt>
    <dgm:pt modelId="{378F05AA-5E8C-411B-A49F-E24E425963C2}" type="parTrans" cxnId="{93BAD6DF-A42C-41BD-8C6C-709DA189B99B}">
      <dgm:prSet/>
      <dgm:spPr/>
      <dgm:t>
        <a:bodyPr/>
        <a:lstStyle/>
        <a:p>
          <a:endParaRPr lang="en-US" sz="2000"/>
        </a:p>
      </dgm:t>
    </dgm:pt>
    <dgm:pt modelId="{3F8DCE4A-180C-44BE-B48C-0B3734BBAA53}" type="sibTrans" cxnId="{93BAD6DF-A42C-41BD-8C6C-709DA189B99B}">
      <dgm:prSet/>
      <dgm:spPr/>
      <dgm:t>
        <a:bodyPr/>
        <a:lstStyle/>
        <a:p>
          <a:endParaRPr lang="en-US" sz="2000"/>
        </a:p>
      </dgm:t>
    </dgm:pt>
    <dgm:pt modelId="{EFB2FF6A-212A-42E3-9689-9FDA68F15FEE}">
      <dgm:prSet phldrT="[Text]" custT="1"/>
      <dgm:spPr/>
      <dgm:t>
        <a:bodyPr/>
        <a:lstStyle/>
        <a:p>
          <a:r>
            <a:rPr lang="en-US" sz="2000" b="1" dirty="0"/>
            <a:t>Promising Options</a:t>
          </a:r>
        </a:p>
      </dgm:t>
    </dgm:pt>
    <dgm:pt modelId="{C8E781CD-9CD6-4D9D-879D-6BE745351263}" type="parTrans" cxnId="{AF7AC083-0700-49FE-AA87-64501EABC1DE}">
      <dgm:prSet/>
      <dgm:spPr/>
      <dgm:t>
        <a:bodyPr/>
        <a:lstStyle/>
        <a:p>
          <a:endParaRPr lang="en-US" sz="2000"/>
        </a:p>
      </dgm:t>
    </dgm:pt>
    <dgm:pt modelId="{E629FE14-7B22-4756-AA8F-0617A6C1B774}" type="sibTrans" cxnId="{AF7AC083-0700-49FE-AA87-64501EABC1DE}">
      <dgm:prSet/>
      <dgm:spPr/>
      <dgm:t>
        <a:bodyPr/>
        <a:lstStyle/>
        <a:p>
          <a:endParaRPr lang="en-US" sz="2000"/>
        </a:p>
      </dgm:t>
    </dgm:pt>
    <dgm:pt modelId="{F92E8027-C51F-4386-A538-714CAB242E7F}">
      <dgm:prSet phldrT="[Text]" custT="1"/>
      <dgm:spPr/>
      <dgm:t>
        <a:bodyPr/>
        <a:lstStyle/>
        <a:p>
          <a:r>
            <a:rPr lang="en-US" sz="1600" dirty="0"/>
            <a:t>3 with 1 recommendation</a:t>
          </a:r>
        </a:p>
      </dgm:t>
    </dgm:pt>
    <dgm:pt modelId="{81276EB4-A68D-463F-A565-30798451F971}" type="parTrans" cxnId="{51617757-9964-410F-B7B1-CCA852DB7242}">
      <dgm:prSet/>
      <dgm:spPr/>
      <dgm:t>
        <a:bodyPr/>
        <a:lstStyle/>
        <a:p>
          <a:endParaRPr lang="en-US" sz="2000"/>
        </a:p>
      </dgm:t>
    </dgm:pt>
    <dgm:pt modelId="{5C42A3D0-3F46-40F1-B784-90F8BA85EF91}" type="sibTrans" cxnId="{51617757-9964-410F-B7B1-CCA852DB7242}">
      <dgm:prSet/>
      <dgm:spPr/>
      <dgm:t>
        <a:bodyPr/>
        <a:lstStyle/>
        <a:p>
          <a:endParaRPr lang="en-US" sz="2000"/>
        </a:p>
      </dgm:t>
    </dgm:pt>
    <dgm:pt modelId="{946CCA64-3CC0-468D-A993-9836119C209D}">
      <dgm:prSet phldrT="[Text]" custT="1"/>
      <dgm:spPr/>
      <dgm:t>
        <a:bodyPr/>
        <a:lstStyle/>
        <a:p>
          <a:r>
            <a:rPr lang="en-US" sz="1600" dirty="0"/>
            <a:t>Provide to HQ with supporting info</a:t>
          </a:r>
        </a:p>
      </dgm:t>
    </dgm:pt>
    <dgm:pt modelId="{E56255E6-6165-4174-BE51-1054604A2402}" type="parTrans" cxnId="{9E71CB93-958E-4696-A421-D4F0CBFA7644}">
      <dgm:prSet/>
      <dgm:spPr/>
      <dgm:t>
        <a:bodyPr/>
        <a:lstStyle/>
        <a:p>
          <a:endParaRPr lang="en-US" sz="2000"/>
        </a:p>
      </dgm:t>
    </dgm:pt>
    <dgm:pt modelId="{9BCA257E-B5FE-482B-8778-0BBC6F3AB105}" type="sibTrans" cxnId="{9E71CB93-958E-4696-A421-D4F0CBFA7644}">
      <dgm:prSet/>
      <dgm:spPr/>
      <dgm:t>
        <a:bodyPr/>
        <a:lstStyle/>
        <a:p>
          <a:endParaRPr lang="en-US" sz="2000"/>
        </a:p>
      </dgm:t>
    </dgm:pt>
    <dgm:pt modelId="{EFE6C4B0-77ED-4D07-996B-F3346C656F54}">
      <dgm:prSet phldrT="[Text]" custT="1"/>
      <dgm:spPr/>
      <dgm:t>
        <a:bodyPr/>
        <a:lstStyle/>
        <a:p>
          <a:r>
            <a:rPr lang="en-US" sz="1600" dirty="0"/>
            <a:t>Broad exploration of potential trade space</a:t>
          </a:r>
        </a:p>
      </dgm:t>
    </dgm:pt>
    <dgm:pt modelId="{01152D04-625A-462D-A657-E73A2ACECFDB}" type="parTrans" cxnId="{B54B3B32-EECD-486B-A276-F1CC683F483F}">
      <dgm:prSet/>
      <dgm:spPr/>
      <dgm:t>
        <a:bodyPr/>
        <a:lstStyle/>
        <a:p>
          <a:endParaRPr lang="en-US" sz="2000"/>
        </a:p>
      </dgm:t>
    </dgm:pt>
    <dgm:pt modelId="{2D36C5AE-46D1-474B-818B-DC828EA12822}" type="sibTrans" cxnId="{B54B3B32-EECD-486B-A276-F1CC683F483F}">
      <dgm:prSet/>
      <dgm:spPr/>
      <dgm:t>
        <a:bodyPr/>
        <a:lstStyle/>
        <a:p>
          <a:endParaRPr lang="en-US" sz="2000"/>
        </a:p>
      </dgm:t>
    </dgm:pt>
    <dgm:pt modelId="{CEC17355-A6DD-4C9A-A031-7F456538DC95}">
      <dgm:prSet phldrT="[Text]" custT="1"/>
      <dgm:spPr/>
      <dgm:t>
        <a:bodyPr/>
        <a:lstStyle/>
        <a:p>
          <a:endParaRPr lang="en-US" sz="1600" dirty="0"/>
        </a:p>
      </dgm:t>
    </dgm:pt>
    <dgm:pt modelId="{4838D12C-5971-4A0E-9E63-43FB58BA5E22}" type="parTrans" cxnId="{D5E0D9E5-6ADF-441B-A67A-5B9D269496F5}">
      <dgm:prSet/>
      <dgm:spPr/>
      <dgm:t>
        <a:bodyPr/>
        <a:lstStyle/>
        <a:p>
          <a:endParaRPr lang="en-US" sz="2000"/>
        </a:p>
      </dgm:t>
    </dgm:pt>
    <dgm:pt modelId="{73ADBC1E-A0DF-4A21-AED6-C22774B21BDA}" type="sibTrans" cxnId="{D5E0D9E5-6ADF-441B-A67A-5B9D269496F5}">
      <dgm:prSet/>
      <dgm:spPr/>
      <dgm:t>
        <a:bodyPr/>
        <a:lstStyle/>
        <a:p>
          <a:endParaRPr lang="en-US" sz="2000"/>
        </a:p>
      </dgm:t>
    </dgm:pt>
    <dgm:pt modelId="{F3AF29DE-59EC-4C31-91F5-DB607E7D30A0}">
      <dgm:prSet phldrT="[Text]" custT="1"/>
      <dgm:spPr/>
      <dgm:t>
        <a:bodyPr/>
        <a:lstStyle/>
        <a:p>
          <a:r>
            <a:rPr lang="en-US" sz="1600" dirty="0"/>
            <a:t>High-level metrics used to consolidate and prune</a:t>
          </a:r>
        </a:p>
      </dgm:t>
    </dgm:pt>
    <dgm:pt modelId="{5C997BDD-8E3A-4D1E-A372-F506A7BA09EA}" type="parTrans" cxnId="{9D67B595-6F64-4A7E-B528-358CDFF24654}">
      <dgm:prSet/>
      <dgm:spPr/>
      <dgm:t>
        <a:bodyPr/>
        <a:lstStyle/>
        <a:p>
          <a:endParaRPr lang="en-US" sz="2000"/>
        </a:p>
      </dgm:t>
    </dgm:pt>
    <dgm:pt modelId="{F02F1F22-7554-4946-9A0D-1DF7F0392A2A}" type="sibTrans" cxnId="{9D67B595-6F64-4A7E-B528-358CDFF24654}">
      <dgm:prSet/>
      <dgm:spPr/>
      <dgm:t>
        <a:bodyPr/>
        <a:lstStyle/>
        <a:p>
          <a:endParaRPr lang="en-US" sz="2000"/>
        </a:p>
      </dgm:t>
    </dgm:pt>
    <dgm:pt modelId="{BE931522-A8E7-4143-B417-508A3FCBA96D}">
      <dgm:prSet phldrT="[Text]" custT="1"/>
      <dgm:spPr/>
      <dgm:t>
        <a:bodyPr/>
        <a:lstStyle/>
        <a:p>
          <a:r>
            <a:rPr lang="en-US" sz="1600" dirty="0"/>
            <a:t>Instrument Feasibility, Science Value and Cost</a:t>
          </a:r>
        </a:p>
      </dgm:t>
    </dgm:pt>
    <dgm:pt modelId="{C471D312-A920-4918-844D-E776C0B7A6CB}" type="parTrans" cxnId="{1E0F8094-A2D4-4E15-B42A-1DEB97D3BADB}">
      <dgm:prSet/>
      <dgm:spPr/>
      <dgm:t>
        <a:bodyPr/>
        <a:lstStyle/>
        <a:p>
          <a:endParaRPr lang="en-US" sz="2000"/>
        </a:p>
      </dgm:t>
    </dgm:pt>
    <dgm:pt modelId="{B51A7252-9A18-480A-92B5-15633642356C}" type="sibTrans" cxnId="{1E0F8094-A2D4-4E15-B42A-1DEB97D3BADB}">
      <dgm:prSet/>
      <dgm:spPr/>
      <dgm:t>
        <a:bodyPr/>
        <a:lstStyle/>
        <a:p>
          <a:endParaRPr lang="en-US" sz="2000"/>
        </a:p>
      </dgm:t>
    </dgm:pt>
    <dgm:pt modelId="{B8E2185D-AECF-4741-938C-3B9550FAE188}">
      <dgm:prSet phldrT="[Text]" custT="1"/>
      <dgm:spPr/>
      <dgm:t>
        <a:bodyPr/>
        <a:lstStyle/>
        <a:p>
          <a:r>
            <a:rPr lang="en-US" sz="1600" dirty="0"/>
            <a:t>Create hybrids and combinations</a:t>
          </a:r>
        </a:p>
      </dgm:t>
    </dgm:pt>
    <dgm:pt modelId="{7A27B9EF-20EA-4D31-8612-4368A55B01EF}" type="parTrans" cxnId="{28497BF3-E99C-4ECD-AF2B-94F1C9B3C111}">
      <dgm:prSet/>
      <dgm:spPr/>
      <dgm:t>
        <a:bodyPr/>
        <a:lstStyle/>
        <a:p>
          <a:endParaRPr lang="en-US" sz="2000"/>
        </a:p>
      </dgm:t>
    </dgm:pt>
    <dgm:pt modelId="{54E0BD44-D92D-45D7-A72E-300825E41575}" type="sibTrans" cxnId="{28497BF3-E99C-4ECD-AF2B-94F1C9B3C111}">
      <dgm:prSet/>
      <dgm:spPr/>
      <dgm:t>
        <a:bodyPr/>
        <a:lstStyle/>
        <a:p>
          <a:endParaRPr lang="en-US" sz="2000"/>
        </a:p>
      </dgm:t>
    </dgm:pt>
    <dgm:pt modelId="{0EA9FDF9-F22A-4E9E-94A5-1D1F542AB2C8}">
      <dgm:prSet phldrT="[Text]" custT="1"/>
      <dgm:spPr/>
      <dgm:t>
        <a:bodyPr/>
        <a:lstStyle/>
        <a:p>
          <a:r>
            <a:rPr lang="en-US" sz="1600" dirty="0"/>
            <a:t>Identify primary drivers and play against SATM</a:t>
          </a:r>
        </a:p>
      </dgm:t>
    </dgm:pt>
    <dgm:pt modelId="{B25C2A0E-98EC-48AF-BECD-DBDBC5AEE087}" type="parTrans" cxnId="{44E7C7AC-8C76-40B7-A522-E3C637DFDA2B}">
      <dgm:prSet/>
      <dgm:spPr/>
      <dgm:t>
        <a:bodyPr/>
        <a:lstStyle/>
        <a:p>
          <a:endParaRPr lang="en-US" sz="2000"/>
        </a:p>
      </dgm:t>
    </dgm:pt>
    <dgm:pt modelId="{4CF92554-519E-4528-9B1E-C74A5CDB6855}" type="sibTrans" cxnId="{44E7C7AC-8C76-40B7-A522-E3C637DFDA2B}">
      <dgm:prSet/>
      <dgm:spPr/>
      <dgm:t>
        <a:bodyPr/>
        <a:lstStyle/>
        <a:p>
          <a:endParaRPr lang="en-US" sz="2000"/>
        </a:p>
      </dgm:t>
    </dgm:pt>
    <dgm:pt modelId="{007500AB-3CD3-4E7E-AAB5-0200CACBF301}">
      <dgm:prSet phldrT="[Text]" custT="1"/>
      <dgm:spPr/>
      <dgm:t>
        <a:bodyPr/>
        <a:lstStyle/>
        <a:p>
          <a:r>
            <a:rPr lang="en-US" sz="1600" dirty="0"/>
            <a:t>Assess using </a:t>
          </a:r>
          <a:r>
            <a:rPr lang="en-US" sz="1600" dirty="0" err="1"/>
            <a:t>parametrics</a:t>
          </a:r>
          <a:r>
            <a:rPr lang="en-US" sz="1600" dirty="0"/>
            <a:t> and analogy-based models </a:t>
          </a:r>
        </a:p>
      </dgm:t>
    </dgm:pt>
    <dgm:pt modelId="{451737CB-B26C-4704-A3B3-7D7C1EE97527}" type="parTrans" cxnId="{C6162A7B-E101-4917-86FA-9C8A7D6474B7}">
      <dgm:prSet/>
      <dgm:spPr/>
      <dgm:t>
        <a:bodyPr/>
        <a:lstStyle/>
        <a:p>
          <a:endParaRPr lang="en-US" sz="2000"/>
        </a:p>
      </dgm:t>
    </dgm:pt>
    <dgm:pt modelId="{A9111A5E-4090-4F0C-89A0-F51DD83FCA79}" type="sibTrans" cxnId="{C6162A7B-E101-4917-86FA-9C8A7D6474B7}">
      <dgm:prSet/>
      <dgm:spPr/>
      <dgm:t>
        <a:bodyPr/>
        <a:lstStyle/>
        <a:p>
          <a:endParaRPr lang="en-US" sz="2000"/>
        </a:p>
      </dgm:t>
    </dgm:pt>
    <dgm:pt modelId="{D0EDDB20-5681-481B-B874-B6CB03DBAB44}">
      <dgm:prSet phldrT="[Text]" custT="1"/>
      <dgm:spPr/>
      <dgm:t>
        <a:bodyPr/>
        <a:lstStyle/>
        <a:p>
          <a:r>
            <a:rPr lang="en-US" sz="1600" dirty="0" err="1"/>
            <a:t>Programmatics</a:t>
          </a:r>
          <a:r>
            <a:rPr lang="en-US" sz="1600" dirty="0"/>
            <a:t> </a:t>
          </a:r>
        </a:p>
      </dgm:t>
    </dgm:pt>
    <dgm:pt modelId="{F10AA707-1881-48DB-8BA6-C3198DFCC501}" type="parTrans" cxnId="{7FE5C4F0-4162-4C70-854B-7509EDF0110A}">
      <dgm:prSet/>
      <dgm:spPr/>
      <dgm:t>
        <a:bodyPr/>
        <a:lstStyle/>
        <a:p>
          <a:endParaRPr lang="en-US"/>
        </a:p>
      </dgm:t>
    </dgm:pt>
    <dgm:pt modelId="{F156F43C-74B5-43CA-A463-A757EAF0E804}" type="sibTrans" cxnId="{7FE5C4F0-4162-4C70-854B-7509EDF0110A}">
      <dgm:prSet/>
      <dgm:spPr/>
      <dgm:t>
        <a:bodyPr/>
        <a:lstStyle/>
        <a:p>
          <a:endParaRPr lang="en-US"/>
        </a:p>
      </dgm:t>
    </dgm:pt>
    <dgm:pt modelId="{2B3C303E-AFB3-48CA-9C41-A3BEADD8F7D9}" type="pres">
      <dgm:prSet presAssocID="{923BE5FA-5FFD-4DAD-A823-DF1735F5B8A2}" presName="Name0" presStyleCnt="0">
        <dgm:presLayoutVars>
          <dgm:dir/>
          <dgm:resizeHandles val="exact"/>
        </dgm:presLayoutVars>
      </dgm:prSet>
      <dgm:spPr/>
    </dgm:pt>
    <dgm:pt modelId="{A587DA85-00FD-43CC-B53C-2EB94A22DEA2}" type="pres">
      <dgm:prSet presAssocID="{961AA416-678B-4FD6-8ACD-7120B2873C8B}" presName="node" presStyleLbl="node1" presStyleIdx="0" presStyleCnt="3">
        <dgm:presLayoutVars>
          <dgm:bulletEnabled val="1"/>
        </dgm:presLayoutVars>
      </dgm:prSet>
      <dgm:spPr/>
    </dgm:pt>
    <dgm:pt modelId="{F5CABB92-B918-4009-A4A3-AF6F70A1FBE0}" type="pres">
      <dgm:prSet presAssocID="{25EC55A1-BBEB-4002-9A79-FC5FA7FCB54D}" presName="sibTrans" presStyleCnt="0"/>
      <dgm:spPr/>
    </dgm:pt>
    <dgm:pt modelId="{E84B964A-0035-46CD-9380-219421BA94AF}" type="pres">
      <dgm:prSet presAssocID="{B1A07858-D1CB-4D85-97FC-3AEAB768CD99}" presName="node" presStyleLbl="node1" presStyleIdx="1" presStyleCnt="3" custScaleY="57213">
        <dgm:presLayoutVars>
          <dgm:bulletEnabled val="1"/>
        </dgm:presLayoutVars>
      </dgm:prSet>
      <dgm:spPr/>
    </dgm:pt>
    <dgm:pt modelId="{1C37D63A-A77D-4A20-B2FC-010BDD969150}" type="pres">
      <dgm:prSet presAssocID="{E081DE73-317D-4D25-A43F-05A354668A5A}" presName="sibTrans" presStyleCnt="0"/>
      <dgm:spPr/>
    </dgm:pt>
    <dgm:pt modelId="{ED3339A4-18E5-4DE4-96ED-9774F5513E93}" type="pres">
      <dgm:prSet presAssocID="{EFB2FF6A-212A-42E3-9689-9FDA68F15FEE}" presName="node" presStyleLbl="node1" presStyleIdx="2" presStyleCnt="3" custScaleY="32247">
        <dgm:presLayoutVars>
          <dgm:bulletEnabled val="1"/>
        </dgm:presLayoutVars>
      </dgm:prSet>
      <dgm:spPr/>
    </dgm:pt>
  </dgm:ptLst>
  <dgm:cxnLst>
    <dgm:cxn modelId="{D53DCC03-1A28-470C-8F1D-6BB803A48171}" type="presOf" srcId="{946CCA64-3CC0-468D-A993-9836119C209D}" destId="{ED3339A4-18E5-4DE4-96ED-9774F5513E93}" srcOrd="0" destOrd="2" presId="urn:microsoft.com/office/officeart/2005/8/layout/hList6"/>
    <dgm:cxn modelId="{ECEB831A-3505-4CD4-9F21-6E859B4B56E0}" type="presOf" srcId="{D0EDDB20-5681-481B-B874-B6CB03DBAB44}" destId="{E84B964A-0035-46CD-9380-219421BA94AF}" srcOrd="0" destOrd="2" presId="urn:microsoft.com/office/officeart/2005/8/layout/hList6"/>
    <dgm:cxn modelId="{7A95CE2B-24FD-4F69-BC52-74DD6F1632D2}" type="presOf" srcId="{F3AF29DE-59EC-4C31-91F5-DB607E7D30A0}" destId="{A587DA85-00FD-43CC-B53C-2EB94A22DEA2}" srcOrd="0" destOrd="4" presId="urn:microsoft.com/office/officeart/2005/8/layout/hList6"/>
    <dgm:cxn modelId="{36ED9E2E-B162-4964-A00A-0445A929AE8D}" srcId="{961AA416-678B-4FD6-8ACD-7120B2873C8B}" destId="{CBA81DBB-94A9-42AA-B296-886E20A208A2}" srcOrd="0" destOrd="0" parTransId="{DE621AFC-04DB-4082-B57A-986EB54E9DE8}" sibTransId="{2FAFFE21-5F0B-4833-9DAF-2E0A50990869}"/>
    <dgm:cxn modelId="{B54B3B32-EECD-486B-A276-F1CC683F483F}" srcId="{961AA416-678B-4FD6-8ACD-7120B2873C8B}" destId="{EFE6C4B0-77ED-4D07-996B-F3346C656F54}" srcOrd="1" destOrd="0" parTransId="{01152D04-625A-462D-A657-E73A2ACECFDB}" sibTransId="{2D36C5AE-46D1-474B-818B-DC828EA12822}"/>
    <dgm:cxn modelId="{5F55C937-7085-49FB-BFDB-C1F42E9C8BE0}" type="presOf" srcId="{CEC17355-A6DD-4C9A-A031-7F456538DC95}" destId="{A587DA85-00FD-43CC-B53C-2EB94A22DEA2}" srcOrd="0" destOrd="7" presId="urn:microsoft.com/office/officeart/2005/8/layout/hList6"/>
    <dgm:cxn modelId="{935B9E39-6738-447C-966A-53C9D704C285}" srcId="{923BE5FA-5FFD-4DAD-A823-DF1735F5B8A2}" destId="{961AA416-678B-4FD6-8ACD-7120B2873C8B}" srcOrd="0" destOrd="0" parTransId="{66227480-4787-400C-A5C9-5A01478E2C0C}" sibTransId="{25EC55A1-BBEB-4002-9A79-FC5FA7FCB54D}"/>
    <dgm:cxn modelId="{DCD9433A-61BA-418D-9A3D-5DE57EFA18CD}" srcId="{923BE5FA-5FFD-4DAD-A823-DF1735F5B8A2}" destId="{B1A07858-D1CB-4D85-97FC-3AEAB768CD99}" srcOrd="1" destOrd="0" parTransId="{7F174B8B-A1C8-4738-912A-D3560420D60B}" sibTransId="{E081DE73-317D-4D25-A43F-05A354668A5A}"/>
    <dgm:cxn modelId="{7544DD3A-90CF-4DAA-97F4-A40C28FEEA86}" type="presOf" srcId="{007500AB-3CD3-4E7E-AAB5-0200CACBF301}" destId="{A587DA85-00FD-43CC-B53C-2EB94A22DEA2}" srcOrd="0" destOrd="6" presId="urn:microsoft.com/office/officeart/2005/8/layout/hList6"/>
    <dgm:cxn modelId="{0D2BE651-D520-48F3-BE38-3D4FEE6111A3}" type="presOf" srcId="{0EA9FDF9-F22A-4E9E-94A5-1D1F542AB2C8}" destId="{A587DA85-00FD-43CC-B53C-2EB94A22DEA2}" srcOrd="0" destOrd="3" presId="urn:microsoft.com/office/officeart/2005/8/layout/hList6"/>
    <dgm:cxn modelId="{51617757-9964-410F-B7B1-CCA852DB7242}" srcId="{EFB2FF6A-212A-42E3-9689-9FDA68F15FEE}" destId="{F92E8027-C51F-4386-A538-714CAB242E7F}" srcOrd="0" destOrd="0" parTransId="{81276EB4-A68D-463F-A565-30798451F971}" sibTransId="{5C42A3D0-3F46-40F1-B784-90F8BA85EF91}"/>
    <dgm:cxn modelId="{A4BD046E-D14D-4E06-8D98-9041B7294485}" srcId="{961AA416-678B-4FD6-8ACD-7120B2873C8B}" destId="{42E92907-0D3E-4F14-9540-FB262D30396A}" srcOrd="7" destOrd="0" parTransId="{4E20FEBB-C969-4C13-8DF4-7F85544E1962}" sibTransId="{2897FC59-A266-43EF-8697-149E631C97B3}"/>
    <dgm:cxn modelId="{C6162A7B-E101-4917-86FA-9C8A7D6474B7}" srcId="{961AA416-678B-4FD6-8ACD-7120B2873C8B}" destId="{007500AB-3CD3-4E7E-AAB5-0200CACBF301}" srcOrd="5" destOrd="0" parTransId="{451737CB-B26C-4704-A3B3-7D7C1EE97527}" sibTransId="{A9111A5E-4090-4F0C-89A0-F51DD83FCA79}"/>
    <dgm:cxn modelId="{FCB48780-9CD3-4201-B711-1F0C3BB51906}" type="presOf" srcId="{BE931522-A8E7-4143-B417-508A3FCBA96D}" destId="{E84B964A-0035-46CD-9380-219421BA94AF}" srcOrd="0" destOrd="1" presId="urn:microsoft.com/office/officeart/2005/8/layout/hList6"/>
    <dgm:cxn modelId="{AF7AC083-0700-49FE-AA87-64501EABC1DE}" srcId="{923BE5FA-5FFD-4DAD-A823-DF1735F5B8A2}" destId="{EFB2FF6A-212A-42E3-9689-9FDA68F15FEE}" srcOrd="2" destOrd="0" parTransId="{C8E781CD-9CD6-4D9D-879D-6BE745351263}" sibTransId="{E629FE14-7B22-4756-AA8F-0617A6C1B774}"/>
    <dgm:cxn modelId="{8D8AA291-004F-4F12-894C-25C419369611}" type="presOf" srcId="{B8E2185D-AECF-4741-938C-3B9550FAE188}" destId="{A587DA85-00FD-43CC-B53C-2EB94A22DEA2}" srcOrd="0" destOrd="5" presId="urn:microsoft.com/office/officeart/2005/8/layout/hList6"/>
    <dgm:cxn modelId="{9E71CB93-958E-4696-A421-D4F0CBFA7644}" srcId="{EFB2FF6A-212A-42E3-9689-9FDA68F15FEE}" destId="{946CCA64-3CC0-468D-A993-9836119C209D}" srcOrd="1" destOrd="0" parTransId="{E56255E6-6165-4174-BE51-1054604A2402}" sibTransId="{9BCA257E-B5FE-482B-8778-0BBC6F3AB105}"/>
    <dgm:cxn modelId="{1E0F8094-A2D4-4E15-B42A-1DEB97D3BADB}" srcId="{B1A07858-D1CB-4D85-97FC-3AEAB768CD99}" destId="{BE931522-A8E7-4143-B417-508A3FCBA96D}" srcOrd="0" destOrd="0" parTransId="{C471D312-A920-4918-844D-E776C0B7A6CB}" sibTransId="{B51A7252-9A18-480A-92B5-15633642356C}"/>
    <dgm:cxn modelId="{9D67B595-6F64-4A7E-B528-358CDFF24654}" srcId="{961AA416-678B-4FD6-8ACD-7120B2873C8B}" destId="{F3AF29DE-59EC-4C31-91F5-DB607E7D30A0}" srcOrd="3" destOrd="0" parTransId="{5C997BDD-8E3A-4D1E-A372-F506A7BA09EA}" sibTransId="{F02F1F22-7554-4946-9A0D-1DF7F0392A2A}"/>
    <dgm:cxn modelId="{9D261F9B-835A-46A5-A270-8DE115B14D44}" type="presOf" srcId="{EFE6C4B0-77ED-4D07-996B-F3346C656F54}" destId="{A587DA85-00FD-43CC-B53C-2EB94A22DEA2}" srcOrd="0" destOrd="2" presId="urn:microsoft.com/office/officeart/2005/8/layout/hList6"/>
    <dgm:cxn modelId="{4615879F-2645-4F34-92CC-8A56DCC63E1C}" type="presOf" srcId="{B1A07858-D1CB-4D85-97FC-3AEAB768CD99}" destId="{E84B964A-0035-46CD-9380-219421BA94AF}" srcOrd="0" destOrd="0" presId="urn:microsoft.com/office/officeart/2005/8/layout/hList6"/>
    <dgm:cxn modelId="{44E7C7AC-8C76-40B7-A522-E3C637DFDA2B}" srcId="{961AA416-678B-4FD6-8ACD-7120B2873C8B}" destId="{0EA9FDF9-F22A-4E9E-94A5-1D1F542AB2C8}" srcOrd="2" destOrd="0" parTransId="{B25C2A0E-98EC-48AF-BECD-DBDBC5AEE087}" sibTransId="{4CF92554-519E-4528-9B1E-C74A5CDB6855}"/>
    <dgm:cxn modelId="{56523ABD-55A1-4208-B951-42140D961D3D}" type="presOf" srcId="{961AA416-678B-4FD6-8ACD-7120B2873C8B}" destId="{A587DA85-00FD-43CC-B53C-2EB94A22DEA2}" srcOrd="0" destOrd="0" presId="urn:microsoft.com/office/officeart/2005/8/layout/hList6"/>
    <dgm:cxn modelId="{8CAA2CC3-9B7B-47D2-A137-0321453D4622}" type="presOf" srcId="{CBA81DBB-94A9-42AA-B296-886E20A208A2}" destId="{A587DA85-00FD-43CC-B53C-2EB94A22DEA2}" srcOrd="0" destOrd="1" presId="urn:microsoft.com/office/officeart/2005/8/layout/hList6"/>
    <dgm:cxn modelId="{C770AAD7-355B-4F7B-BCBC-2B570663859E}" type="presOf" srcId="{EFB2FF6A-212A-42E3-9689-9FDA68F15FEE}" destId="{ED3339A4-18E5-4DE4-96ED-9774F5513E93}" srcOrd="0" destOrd="0" presId="urn:microsoft.com/office/officeart/2005/8/layout/hList6"/>
    <dgm:cxn modelId="{35488BDF-C83A-4AF6-97D4-6E17DF2A807C}" type="presOf" srcId="{F92E8027-C51F-4386-A538-714CAB242E7F}" destId="{ED3339A4-18E5-4DE4-96ED-9774F5513E93}" srcOrd="0" destOrd="1" presId="urn:microsoft.com/office/officeart/2005/8/layout/hList6"/>
    <dgm:cxn modelId="{93BAD6DF-A42C-41BD-8C6C-709DA189B99B}" srcId="{B1A07858-D1CB-4D85-97FC-3AEAB768CD99}" destId="{D084FDFB-09E0-48F4-9CB6-DAADBA20546B}" srcOrd="2" destOrd="0" parTransId="{378F05AA-5E8C-411B-A49F-E24E425963C2}" sibTransId="{3F8DCE4A-180C-44BE-B48C-0B3734BBAA53}"/>
    <dgm:cxn modelId="{D7CAEEE1-4F88-4B30-A274-9D35EF75C256}" type="presOf" srcId="{42E92907-0D3E-4F14-9540-FB262D30396A}" destId="{A587DA85-00FD-43CC-B53C-2EB94A22DEA2}" srcOrd="0" destOrd="8" presId="urn:microsoft.com/office/officeart/2005/8/layout/hList6"/>
    <dgm:cxn modelId="{D5E0D9E5-6ADF-441B-A67A-5B9D269496F5}" srcId="{961AA416-678B-4FD6-8ACD-7120B2873C8B}" destId="{CEC17355-A6DD-4C9A-A031-7F456538DC95}" srcOrd="6" destOrd="0" parTransId="{4838D12C-5971-4A0E-9E63-43FB58BA5E22}" sibTransId="{73ADBC1E-A0DF-4A21-AED6-C22774B21BDA}"/>
    <dgm:cxn modelId="{7FE5C4F0-4162-4C70-854B-7509EDF0110A}" srcId="{B1A07858-D1CB-4D85-97FC-3AEAB768CD99}" destId="{D0EDDB20-5681-481B-B874-B6CB03DBAB44}" srcOrd="1" destOrd="0" parTransId="{F10AA707-1881-48DB-8BA6-C3198DFCC501}" sibTransId="{F156F43C-74B5-43CA-A463-A757EAF0E804}"/>
    <dgm:cxn modelId="{28497BF3-E99C-4ECD-AF2B-94F1C9B3C111}" srcId="{961AA416-678B-4FD6-8ACD-7120B2873C8B}" destId="{B8E2185D-AECF-4741-938C-3B9550FAE188}" srcOrd="4" destOrd="0" parTransId="{7A27B9EF-20EA-4D31-8612-4368A55B01EF}" sibTransId="{54E0BD44-D92D-45D7-A72E-300825E41575}"/>
    <dgm:cxn modelId="{CE2734F8-76DF-43AA-A62E-67554C24617D}" type="presOf" srcId="{923BE5FA-5FFD-4DAD-A823-DF1735F5B8A2}" destId="{2B3C303E-AFB3-48CA-9C41-A3BEADD8F7D9}" srcOrd="0" destOrd="0" presId="urn:microsoft.com/office/officeart/2005/8/layout/hList6"/>
    <dgm:cxn modelId="{52E432FF-3724-4B38-97F3-6A16042940C8}" type="presOf" srcId="{D084FDFB-09E0-48F4-9CB6-DAADBA20546B}" destId="{E84B964A-0035-46CD-9380-219421BA94AF}" srcOrd="0" destOrd="3" presId="urn:microsoft.com/office/officeart/2005/8/layout/hList6"/>
    <dgm:cxn modelId="{5B390DA4-2CEC-49C1-B9CA-B5DB58080AE5}" type="presParOf" srcId="{2B3C303E-AFB3-48CA-9C41-A3BEADD8F7D9}" destId="{A587DA85-00FD-43CC-B53C-2EB94A22DEA2}" srcOrd="0" destOrd="0" presId="urn:microsoft.com/office/officeart/2005/8/layout/hList6"/>
    <dgm:cxn modelId="{0C7E67DA-D4EC-42D6-86D5-925C5E6546F1}" type="presParOf" srcId="{2B3C303E-AFB3-48CA-9C41-A3BEADD8F7D9}" destId="{F5CABB92-B918-4009-A4A3-AF6F70A1FBE0}" srcOrd="1" destOrd="0" presId="urn:microsoft.com/office/officeart/2005/8/layout/hList6"/>
    <dgm:cxn modelId="{EF004C69-09CC-4724-8E17-42BB113AE67F}" type="presParOf" srcId="{2B3C303E-AFB3-48CA-9C41-A3BEADD8F7D9}" destId="{E84B964A-0035-46CD-9380-219421BA94AF}" srcOrd="2" destOrd="0" presId="urn:microsoft.com/office/officeart/2005/8/layout/hList6"/>
    <dgm:cxn modelId="{03D25E7A-D5CB-485F-A5F8-C6D8CFD3EB83}" type="presParOf" srcId="{2B3C303E-AFB3-48CA-9C41-A3BEADD8F7D9}" destId="{1C37D63A-A77D-4A20-B2FC-010BDD969150}" srcOrd="3" destOrd="0" presId="urn:microsoft.com/office/officeart/2005/8/layout/hList6"/>
    <dgm:cxn modelId="{11527C8C-FC5D-47B2-99C4-7E147735CD8F}" type="presParOf" srcId="{2B3C303E-AFB3-48CA-9C41-A3BEADD8F7D9}" destId="{ED3339A4-18E5-4DE4-96ED-9774F5513E9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E90F4D-8FD0-4F77-85A9-08C19112E56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5AB6B8-2E2D-43C8-98E4-1836ADF377E4}">
      <dgm:prSet phldrT="[Text]" custT="1"/>
      <dgm:spPr/>
      <dgm:t>
        <a:bodyPr/>
        <a:lstStyle/>
        <a:p>
          <a:r>
            <a:rPr lang="en-US" sz="1200" dirty="0"/>
            <a:t>Observing System Architecture</a:t>
          </a:r>
        </a:p>
      </dgm:t>
    </dgm:pt>
    <dgm:pt modelId="{B879A810-3F82-43EA-BA12-222C0ADEB082}" type="parTrans" cxnId="{214B2216-58BE-4A4C-9139-A0B95917B023}">
      <dgm:prSet/>
      <dgm:spPr/>
      <dgm:t>
        <a:bodyPr/>
        <a:lstStyle/>
        <a:p>
          <a:endParaRPr lang="en-US" sz="1200"/>
        </a:p>
      </dgm:t>
    </dgm:pt>
    <dgm:pt modelId="{BFCBE642-5364-4209-AA16-6C0B6DD5B71C}" type="sibTrans" cxnId="{214B2216-58BE-4A4C-9139-A0B95917B023}">
      <dgm:prSet/>
      <dgm:spPr/>
      <dgm:t>
        <a:bodyPr/>
        <a:lstStyle/>
        <a:p>
          <a:endParaRPr lang="en-US" sz="1200"/>
        </a:p>
      </dgm:t>
    </dgm:pt>
    <dgm:pt modelId="{A55203D1-E51B-4299-AA59-47F94F586DC9}">
      <dgm:prSet phldrT="[Text]" custT="1"/>
      <dgm:spPr/>
      <dgm:t>
        <a:bodyPr/>
        <a:lstStyle/>
        <a:p>
          <a:r>
            <a:rPr lang="en-US" sz="1200" dirty="0"/>
            <a:t>Element A</a:t>
          </a:r>
        </a:p>
      </dgm:t>
    </dgm:pt>
    <dgm:pt modelId="{39F098C6-05F4-40DB-8808-B91DAEC49827}" type="parTrans" cxnId="{5B08CB05-5995-4D2B-A200-162A496CB0C6}">
      <dgm:prSet custT="1"/>
      <dgm:spPr/>
      <dgm:t>
        <a:bodyPr/>
        <a:lstStyle/>
        <a:p>
          <a:endParaRPr lang="en-US" sz="200"/>
        </a:p>
      </dgm:t>
    </dgm:pt>
    <dgm:pt modelId="{314020E6-C8F1-4DA2-A79B-6D499218543E}" type="sibTrans" cxnId="{5B08CB05-5995-4D2B-A200-162A496CB0C6}">
      <dgm:prSet/>
      <dgm:spPr/>
      <dgm:t>
        <a:bodyPr/>
        <a:lstStyle/>
        <a:p>
          <a:endParaRPr lang="en-US" sz="1200"/>
        </a:p>
      </dgm:t>
    </dgm:pt>
    <dgm:pt modelId="{B2441AA4-C637-4914-A7C8-650399FE83CA}">
      <dgm:prSet phldrT="[Text]" custT="1"/>
      <dgm:spPr/>
      <dgm:t>
        <a:bodyPr/>
        <a:lstStyle/>
        <a:p>
          <a:r>
            <a:rPr lang="en-US" sz="1200" dirty="0"/>
            <a:t>Element B</a:t>
          </a:r>
        </a:p>
      </dgm:t>
    </dgm:pt>
    <dgm:pt modelId="{19C42842-D85F-4F99-BB72-EEE479761D36}" type="parTrans" cxnId="{699765EF-5095-4F3A-AAF6-679C94E98447}">
      <dgm:prSet custT="1"/>
      <dgm:spPr/>
      <dgm:t>
        <a:bodyPr/>
        <a:lstStyle/>
        <a:p>
          <a:endParaRPr lang="en-US" sz="200"/>
        </a:p>
      </dgm:t>
    </dgm:pt>
    <dgm:pt modelId="{9E90EAD9-F584-4988-B06F-49C8E9C7B77C}" type="sibTrans" cxnId="{699765EF-5095-4F3A-AAF6-679C94E98447}">
      <dgm:prSet/>
      <dgm:spPr/>
      <dgm:t>
        <a:bodyPr/>
        <a:lstStyle/>
        <a:p>
          <a:endParaRPr lang="en-US" sz="1200"/>
        </a:p>
      </dgm:t>
    </dgm:pt>
    <dgm:pt modelId="{81AC8A32-B5D5-4015-A72D-086502B61F58}">
      <dgm:prSet phldrT="[Text]" custT="1"/>
      <dgm:spPr/>
      <dgm:t>
        <a:bodyPr/>
        <a:lstStyle/>
        <a:p>
          <a:r>
            <a:rPr lang="en-US" sz="1200" dirty="0"/>
            <a:t>Element C</a:t>
          </a:r>
        </a:p>
      </dgm:t>
    </dgm:pt>
    <dgm:pt modelId="{72944BE8-6DE9-46DB-9F8F-B04A8CCA6D63}" type="parTrans" cxnId="{A6D30050-7243-4691-855B-D8888D7825EE}">
      <dgm:prSet custT="1"/>
      <dgm:spPr/>
      <dgm:t>
        <a:bodyPr/>
        <a:lstStyle/>
        <a:p>
          <a:endParaRPr lang="en-US" sz="200"/>
        </a:p>
      </dgm:t>
    </dgm:pt>
    <dgm:pt modelId="{1D679E5B-59F7-401E-B350-33D8D1B8BCE2}" type="sibTrans" cxnId="{A6D30050-7243-4691-855B-D8888D7825EE}">
      <dgm:prSet/>
      <dgm:spPr/>
      <dgm:t>
        <a:bodyPr/>
        <a:lstStyle/>
        <a:p>
          <a:endParaRPr lang="en-US" sz="1200"/>
        </a:p>
      </dgm:t>
    </dgm:pt>
    <dgm:pt modelId="{8EE21C50-1F17-4E06-8504-F89F5ACEE887}" type="pres">
      <dgm:prSet presAssocID="{FBE90F4D-8FD0-4F77-85A9-08C19112E5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4D36E49-14B2-43E8-BC40-CFDA35B7D0B6}" type="pres">
      <dgm:prSet presAssocID="{4D5AB6B8-2E2D-43C8-98E4-1836ADF377E4}" presName="root1" presStyleCnt="0"/>
      <dgm:spPr/>
    </dgm:pt>
    <dgm:pt modelId="{B8A420FF-67CC-443E-8A5B-F7680B489E5C}" type="pres">
      <dgm:prSet presAssocID="{4D5AB6B8-2E2D-43C8-98E4-1836ADF377E4}" presName="LevelOneTextNode" presStyleLbl="node0" presStyleIdx="0" presStyleCnt="1" custScaleY="85397">
        <dgm:presLayoutVars>
          <dgm:chPref val="3"/>
        </dgm:presLayoutVars>
      </dgm:prSet>
      <dgm:spPr/>
    </dgm:pt>
    <dgm:pt modelId="{7AA214E4-B1E3-41EF-82AF-DDE726206005}" type="pres">
      <dgm:prSet presAssocID="{4D5AB6B8-2E2D-43C8-98E4-1836ADF377E4}" presName="level2hierChild" presStyleCnt="0"/>
      <dgm:spPr/>
    </dgm:pt>
    <dgm:pt modelId="{9A049411-1FBB-41BD-9036-FDD188A409E4}" type="pres">
      <dgm:prSet presAssocID="{39F098C6-05F4-40DB-8808-B91DAEC49827}" presName="conn2-1" presStyleLbl="parChTrans1D2" presStyleIdx="0" presStyleCnt="3"/>
      <dgm:spPr/>
    </dgm:pt>
    <dgm:pt modelId="{53D7488E-48D5-4313-9DD1-1511346CDCEA}" type="pres">
      <dgm:prSet presAssocID="{39F098C6-05F4-40DB-8808-B91DAEC49827}" presName="connTx" presStyleLbl="parChTrans1D2" presStyleIdx="0" presStyleCnt="3"/>
      <dgm:spPr/>
    </dgm:pt>
    <dgm:pt modelId="{BC730393-F349-4245-9FDB-47831CB3ABCE}" type="pres">
      <dgm:prSet presAssocID="{A55203D1-E51B-4299-AA59-47F94F586DC9}" presName="root2" presStyleCnt="0"/>
      <dgm:spPr/>
    </dgm:pt>
    <dgm:pt modelId="{345B4D67-F58F-47E6-8C66-584612C0D53B}" type="pres">
      <dgm:prSet presAssocID="{A55203D1-E51B-4299-AA59-47F94F586DC9}" presName="LevelTwoTextNode" presStyleLbl="node2" presStyleIdx="0" presStyleCnt="3">
        <dgm:presLayoutVars>
          <dgm:chPref val="3"/>
        </dgm:presLayoutVars>
      </dgm:prSet>
      <dgm:spPr/>
    </dgm:pt>
    <dgm:pt modelId="{94DE5B98-9629-4E68-BE74-9DF17F325A5A}" type="pres">
      <dgm:prSet presAssocID="{A55203D1-E51B-4299-AA59-47F94F586DC9}" presName="level3hierChild" presStyleCnt="0"/>
      <dgm:spPr/>
    </dgm:pt>
    <dgm:pt modelId="{98AFA7C7-D64F-40B9-AEE3-EE45E5922A8F}" type="pres">
      <dgm:prSet presAssocID="{19C42842-D85F-4F99-BB72-EEE479761D36}" presName="conn2-1" presStyleLbl="parChTrans1D2" presStyleIdx="1" presStyleCnt="3"/>
      <dgm:spPr/>
    </dgm:pt>
    <dgm:pt modelId="{D58FDBEF-AF18-4B62-9A95-FB7AFD4B1F4A}" type="pres">
      <dgm:prSet presAssocID="{19C42842-D85F-4F99-BB72-EEE479761D36}" presName="connTx" presStyleLbl="parChTrans1D2" presStyleIdx="1" presStyleCnt="3"/>
      <dgm:spPr/>
    </dgm:pt>
    <dgm:pt modelId="{743757BA-7E93-46F2-9CF6-C4E27D29D384}" type="pres">
      <dgm:prSet presAssocID="{B2441AA4-C637-4914-A7C8-650399FE83CA}" presName="root2" presStyleCnt="0"/>
      <dgm:spPr/>
    </dgm:pt>
    <dgm:pt modelId="{D8CB7351-EAB8-45E8-9D18-1DEF18244E3F}" type="pres">
      <dgm:prSet presAssocID="{B2441AA4-C637-4914-A7C8-650399FE83CA}" presName="LevelTwoTextNode" presStyleLbl="node2" presStyleIdx="1" presStyleCnt="3">
        <dgm:presLayoutVars>
          <dgm:chPref val="3"/>
        </dgm:presLayoutVars>
      </dgm:prSet>
      <dgm:spPr/>
    </dgm:pt>
    <dgm:pt modelId="{6EEFA8D3-21D3-4C19-BD04-BF3F0D1F21CA}" type="pres">
      <dgm:prSet presAssocID="{B2441AA4-C637-4914-A7C8-650399FE83CA}" presName="level3hierChild" presStyleCnt="0"/>
      <dgm:spPr/>
    </dgm:pt>
    <dgm:pt modelId="{35035343-0239-4205-8CE3-E2AA9B23845D}" type="pres">
      <dgm:prSet presAssocID="{72944BE8-6DE9-46DB-9F8F-B04A8CCA6D63}" presName="conn2-1" presStyleLbl="parChTrans1D2" presStyleIdx="2" presStyleCnt="3"/>
      <dgm:spPr/>
    </dgm:pt>
    <dgm:pt modelId="{B69544A3-09F6-4E86-BAB0-9FBC1BC3AF1B}" type="pres">
      <dgm:prSet presAssocID="{72944BE8-6DE9-46DB-9F8F-B04A8CCA6D63}" presName="connTx" presStyleLbl="parChTrans1D2" presStyleIdx="2" presStyleCnt="3"/>
      <dgm:spPr/>
    </dgm:pt>
    <dgm:pt modelId="{1E7D66D3-2B79-42BA-BFF8-2C16B453798D}" type="pres">
      <dgm:prSet presAssocID="{81AC8A32-B5D5-4015-A72D-086502B61F58}" presName="root2" presStyleCnt="0"/>
      <dgm:spPr/>
    </dgm:pt>
    <dgm:pt modelId="{B4943A88-0955-4A8D-BA3D-9B6F5FFA016D}" type="pres">
      <dgm:prSet presAssocID="{81AC8A32-B5D5-4015-A72D-086502B61F58}" presName="LevelTwoTextNode" presStyleLbl="node2" presStyleIdx="2" presStyleCnt="3">
        <dgm:presLayoutVars>
          <dgm:chPref val="3"/>
        </dgm:presLayoutVars>
      </dgm:prSet>
      <dgm:spPr/>
    </dgm:pt>
    <dgm:pt modelId="{A751E398-9301-4C3F-B7AF-5E131DDF27FB}" type="pres">
      <dgm:prSet presAssocID="{81AC8A32-B5D5-4015-A72D-086502B61F58}" presName="level3hierChild" presStyleCnt="0"/>
      <dgm:spPr/>
    </dgm:pt>
  </dgm:ptLst>
  <dgm:cxnLst>
    <dgm:cxn modelId="{5B08CB05-5995-4D2B-A200-162A496CB0C6}" srcId="{4D5AB6B8-2E2D-43C8-98E4-1836ADF377E4}" destId="{A55203D1-E51B-4299-AA59-47F94F586DC9}" srcOrd="0" destOrd="0" parTransId="{39F098C6-05F4-40DB-8808-B91DAEC49827}" sibTransId="{314020E6-C8F1-4DA2-A79B-6D499218543E}"/>
    <dgm:cxn modelId="{214B2216-58BE-4A4C-9139-A0B95917B023}" srcId="{FBE90F4D-8FD0-4F77-85A9-08C19112E56E}" destId="{4D5AB6B8-2E2D-43C8-98E4-1836ADF377E4}" srcOrd="0" destOrd="0" parTransId="{B879A810-3F82-43EA-BA12-222C0ADEB082}" sibTransId="{BFCBE642-5364-4209-AA16-6C0B6DD5B71C}"/>
    <dgm:cxn modelId="{693A5416-A9BF-4C22-B7C2-73D0E83C437A}" type="presOf" srcId="{72944BE8-6DE9-46DB-9F8F-B04A8CCA6D63}" destId="{35035343-0239-4205-8CE3-E2AA9B23845D}" srcOrd="0" destOrd="0" presId="urn:microsoft.com/office/officeart/2008/layout/HorizontalMultiLevelHierarchy"/>
    <dgm:cxn modelId="{EA4FE91F-B15F-4F23-A752-3EB1FA692BB2}" type="presOf" srcId="{19C42842-D85F-4F99-BB72-EEE479761D36}" destId="{D58FDBEF-AF18-4B62-9A95-FB7AFD4B1F4A}" srcOrd="1" destOrd="0" presId="urn:microsoft.com/office/officeart/2008/layout/HorizontalMultiLevelHierarchy"/>
    <dgm:cxn modelId="{E3431324-9D8F-4E4E-BE9C-62C8020706B0}" type="presOf" srcId="{39F098C6-05F4-40DB-8808-B91DAEC49827}" destId="{53D7488E-48D5-4313-9DD1-1511346CDCEA}" srcOrd="1" destOrd="0" presId="urn:microsoft.com/office/officeart/2008/layout/HorizontalMultiLevelHierarchy"/>
    <dgm:cxn modelId="{08C0783E-3519-4B80-8B1F-D158DAD9DFF3}" type="presOf" srcId="{A55203D1-E51B-4299-AA59-47F94F586DC9}" destId="{345B4D67-F58F-47E6-8C66-584612C0D53B}" srcOrd="0" destOrd="0" presId="urn:microsoft.com/office/officeart/2008/layout/HorizontalMultiLevelHierarchy"/>
    <dgm:cxn modelId="{BAC7AB3E-6A33-4B0D-BFBE-9C8EBCC0BAF5}" type="presOf" srcId="{19C42842-D85F-4F99-BB72-EEE479761D36}" destId="{98AFA7C7-D64F-40B9-AEE3-EE45E5922A8F}" srcOrd="0" destOrd="0" presId="urn:microsoft.com/office/officeart/2008/layout/HorizontalMultiLevelHierarchy"/>
    <dgm:cxn modelId="{A6D30050-7243-4691-855B-D8888D7825EE}" srcId="{4D5AB6B8-2E2D-43C8-98E4-1836ADF377E4}" destId="{81AC8A32-B5D5-4015-A72D-086502B61F58}" srcOrd="2" destOrd="0" parTransId="{72944BE8-6DE9-46DB-9F8F-B04A8CCA6D63}" sibTransId="{1D679E5B-59F7-401E-B350-33D8D1B8BCE2}"/>
    <dgm:cxn modelId="{2C148A55-F6E7-4FA2-87BB-78861D1474EC}" type="presOf" srcId="{72944BE8-6DE9-46DB-9F8F-B04A8CCA6D63}" destId="{B69544A3-09F6-4E86-BAB0-9FBC1BC3AF1B}" srcOrd="1" destOrd="0" presId="urn:microsoft.com/office/officeart/2008/layout/HorizontalMultiLevelHierarchy"/>
    <dgm:cxn modelId="{EA8BF667-7ECC-4EDD-BFB0-0412B6AEDB29}" type="presOf" srcId="{81AC8A32-B5D5-4015-A72D-086502B61F58}" destId="{B4943A88-0955-4A8D-BA3D-9B6F5FFA016D}" srcOrd="0" destOrd="0" presId="urn:microsoft.com/office/officeart/2008/layout/HorizontalMultiLevelHierarchy"/>
    <dgm:cxn modelId="{B53EDFAA-74BE-4CEB-A8F3-5F91C716C098}" type="presOf" srcId="{4D5AB6B8-2E2D-43C8-98E4-1836ADF377E4}" destId="{B8A420FF-67CC-443E-8A5B-F7680B489E5C}" srcOrd="0" destOrd="0" presId="urn:microsoft.com/office/officeart/2008/layout/HorizontalMultiLevelHierarchy"/>
    <dgm:cxn modelId="{224264B5-3BD5-4A54-9624-7D4D3FC02B1A}" type="presOf" srcId="{B2441AA4-C637-4914-A7C8-650399FE83CA}" destId="{D8CB7351-EAB8-45E8-9D18-1DEF18244E3F}" srcOrd="0" destOrd="0" presId="urn:microsoft.com/office/officeart/2008/layout/HorizontalMultiLevelHierarchy"/>
    <dgm:cxn modelId="{B61712BF-1BB9-4654-8878-E020764FF8F6}" type="presOf" srcId="{FBE90F4D-8FD0-4F77-85A9-08C19112E56E}" destId="{8EE21C50-1F17-4E06-8504-F89F5ACEE887}" srcOrd="0" destOrd="0" presId="urn:microsoft.com/office/officeart/2008/layout/HorizontalMultiLevelHierarchy"/>
    <dgm:cxn modelId="{2034FDE6-C844-4C5A-AA8B-3CA8E4C7303B}" type="presOf" srcId="{39F098C6-05F4-40DB-8808-B91DAEC49827}" destId="{9A049411-1FBB-41BD-9036-FDD188A409E4}" srcOrd="0" destOrd="0" presId="urn:microsoft.com/office/officeart/2008/layout/HorizontalMultiLevelHierarchy"/>
    <dgm:cxn modelId="{699765EF-5095-4F3A-AAF6-679C94E98447}" srcId="{4D5AB6B8-2E2D-43C8-98E4-1836ADF377E4}" destId="{B2441AA4-C637-4914-A7C8-650399FE83CA}" srcOrd="1" destOrd="0" parTransId="{19C42842-D85F-4F99-BB72-EEE479761D36}" sibTransId="{9E90EAD9-F584-4988-B06F-49C8E9C7B77C}"/>
    <dgm:cxn modelId="{38D7C13A-869B-4C36-902F-F8E20C2AB42B}" type="presParOf" srcId="{8EE21C50-1F17-4E06-8504-F89F5ACEE887}" destId="{94D36E49-14B2-43E8-BC40-CFDA35B7D0B6}" srcOrd="0" destOrd="0" presId="urn:microsoft.com/office/officeart/2008/layout/HorizontalMultiLevelHierarchy"/>
    <dgm:cxn modelId="{AA8FDF70-9F14-4D6B-9ED0-EE3DCAF11222}" type="presParOf" srcId="{94D36E49-14B2-43E8-BC40-CFDA35B7D0B6}" destId="{B8A420FF-67CC-443E-8A5B-F7680B489E5C}" srcOrd="0" destOrd="0" presId="urn:microsoft.com/office/officeart/2008/layout/HorizontalMultiLevelHierarchy"/>
    <dgm:cxn modelId="{310DB339-3086-462F-BF82-DC3118C87776}" type="presParOf" srcId="{94D36E49-14B2-43E8-BC40-CFDA35B7D0B6}" destId="{7AA214E4-B1E3-41EF-82AF-DDE726206005}" srcOrd="1" destOrd="0" presId="urn:microsoft.com/office/officeart/2008/layout/HorizontalMultiLevelHierarchy"/>
    <dgm:cxn modelId="{4DF6E486-980C-46D7-84F4-EDE858BEE153}" type="presParOf" srcId="{7AA214E4-B1E3-41EF-82AF-DDE726206005}" destId="{9A049411-1FBB-41BD-9036-FDD188A409E4}" srcOrd="0" destOrd="0" presId="urn:microsoft.com/office/officeart/2008/layout/HorizontalMultiLevelHierarchy"/>
    <dgm:cxn modelId="{2A2F9D97-491C-4AB1-9EE9-D9F5AD50948A}" type="presParOf" srcId="{9A049411-1FBB-41BD-9036-FDD188A409E4}" destId="{53D7488E-48D5-4313-9DD1-1511346CDCEA}" srcOrd="0" destOrd="0" presId="urn:microsoft.com/office/officeart/2008/layout/HorizontalMultiLevelHierarchy"/>
    <dgm:cxn modelId="{19964301-7100-48E6-B779-6FE1DA3E008F}" type="presParOf" srcId="{7AA214E4-B1E3-41EF-82AF-DDE726206005}" destId="{BC730393-F349-4245-9FDB-47831CB3ABCE}" srcOrd="1" destOrd="0" presId="urn:microsoft.com/office/officeart/2008/layout/HorizontalMultiLevelHierarchy"/>
    <dgm:cxn modelId="{6B5B1BB8-559E-4D64-8BCB-55B5757A43DE}" type="presParOf" srcId="{BC730393-F349-4245-9FDB-47831CB3ABCE}" destId="{345B4D67-F58F-47E6-8C66-584612C0D53B}" srcOrd="0" destOrd="0" presId="urn:microsoft.com/office/officeart/2008/layout/HorizontalMultiLevelHierarchy"/>
    <dgm:cxn modelId="{8031B57D-917F-4D55-93FD-9E6DDCBB21B9}" type="presParOf" srcId="{BC730393-F349-4245-9FDB-47831CB3ABCE}" destId="{94DE5B98-9629-4E68-BE74-9DF17F325A5A}" srcOrd="1" destOrd="0" presId="urn:microsoft.com/office/officeart/2008/layout/HorizontalMultiLevelHierarchy"/>
    <dgm:cxn modelId="{B85DF252-2880-4639-B1D5-7A91B6F98A2E}" type="presParOf" srcId="{7AA214E4-B1E3-41EF-82AF-DDE726206005}" destId="{98AFA7C7-D64F-40B9-AEE3-EE45E5922A8F}" srcOrd="2" destOrd="0" presId="urn:microsoft.com/office/officeart/2008/layout/HorizontalMultiLevelHierarchy"/>
    <dgm:cxn modelId="{EDCF11B6-FFA0-4686-BEE1-48DA4BC3BB4C}" type="presParOf" srcId="{98AFA7C7-D64F-40B9-AEE3-EE45E5922A8F}" destId="{D58FDBEF-AF18-4B62-9A95-FB7AFD4B1F4A}" srcOrd="0" destOrd="0" presId="urn:microsoft.com/office/officeart/2008/layout/HorizontalMultiLevelHierarchy"/>
    <dgm:cxn modelId="{150FC6A9-1110-4067-AA65-74944B6EAF46}" type="presParOf" srcId="{7AA214E4-B1E3-41EF-82AF-DDE726206005}" destId="{743757BA-7E93-46F2-9CF6-C4E27D29D384}" srcOrd="3" destOrd="0" presId="urn:microsoft.com/office/officeart/2008/layout/HorizontalMultiLevelHierarchy"/>
    <dgm:cxn modelId="{6651D9F7-9F52-4D3B-BFFB-D627E7FDF3AA}" type="presParOf" srcId="{743757BA-7E93-46F2-9CF6-C4E27D29D384}" destId="{D8CB7351-EAB8-45E8-9D18-1DEF18244E3F}" srcOrd="0" destOrd="0" presId="urn:microsoft.com/office/officeart/2008/layout/HorizontalMultiLevelHierarchy"/>
    <dgm:cxn modelId="{522463BB-60A0-4AF1-851A-BD0C6E0B163A}" type="presParOf" srcId="{743757BA-7E93-46F2-9CF6-C4E27D29D384}" destId="{6EEFA8D3-21D3-4C19-BD04-BF3F0D1F21CA}" srcOrd="1" destOrd="0" presId="urn:microsoft.com/office/officeart/2008/layout/HorizontalMultiLevelHierarchy"/>
    <dgm:cxn modelId="{569E4170-059F-4283-9885-5D38B81C4D9A}" type="presParOf" srcId="{7AA214E4-B1E3-41EF-82AF-DDE726206005}" destId="{35035343-0239-4205-8CE3-E2AA9B23845D}" srcOrd="4" destOrd="0" presId="urn:microsoft.com/office/officeart/2008/layout/HorizontalMultiLevelHierarchy"/>
    <dgm:cxn modelId="{C23B4D8B-01BE-47BB-8E3D-4C888A2E1952}" type="presParOf" srcId="{35035343-0239-4205-8CE3-E2AA9B23845D}" destId="{B69544A3-09F6-4E86-BAB0-9FBC1BC3AF1B}" srcOrd="0" destOrd="0" presId="urn:microsoft.com/office/officeart/2008/layout/HorizontalMultiLevelHierarchy"/>
    <dgm:cxn modelId="{6C7A0498-6923-4207-94B7-280F42198784}" type="presParOf" srcId="{7AA214E4-B1E3-41EF-82AF-DDE726206005}" destId="{1E7D66D3-2B79-42BA-BFF8-2C16B453798D}" srcOrd="5" destOrd="0" presId="urn:microsoft.com/office/officeart/2008/layout/HorizontalMultiLevelHierarchy"/>
    <dgm:cxn modelId="{0698587B-96B0-44A1-81A2-67245631FB1A}" type="presParOf" srcId="{1E7D66D3-2B79-42BA-BFF8-2C16B453798D}" destId="{B4943A88-0955-4A8D-BA3D-9B6F5FFA016D}" srcOrd="0" destOrd="0" presId="urn:microsoft.com/office/officeart/2008/layout/HorizontalMultiLevelHierarchy"/>
    <dgm:cxn modelId="{DF89F8CD-7B6B-46FB-97FB-916A8937B6E7}" type="presParOf" srcId="{1E7D66D3-2B79-42BA-BFF8-2C16B453798D}" destId="{A751E398-9301-4C3F-B7AF-5E131DDF27F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4B57C-8AFD-4FDF-85EB-4519245A4F2B}">
      <dsp:nvSpPr>
        <dsp:cNvPr id="0" name=""/>
        <dsp:cNvSpPr/>
      </dsp:nvSpPr>
      <dsp:spPr>
        <a:xfrm>
          <a:off x="1001486" y="1296"/>
          <a:ext cx="2154214" cy="129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Define Arch. Elements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Number of Platforms &amp; Orbits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Flagship, </a:t>
          </a:r>
          <a:r>
            <a:rPr lang="en-US" sz="1100" kern="1200" dirty="0" err="1"/>
            <a:t>Largesat</a:t>
          </a:r>
          <a:r>
            <a:rPr lang="en-US" sz="1100" kern="1200" dirty="0"/>
            <a:t>, </a:t>
          </a:r>
          <a:r>
            <a:rPr lang="en-US" sz="1100" kern="1200" dirty="0" err="1"/>
            <a:t>Mediumsats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/>
            <a:t>Smallsat</a:t>
          </a:r>
          <a:r>
            <a:rPr lang="en-US" sz="1100" kern="1200" dirty="0"/>
            <a:t>, constellations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Non-space elements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Combinations, etc.</a:t>
          </a:r>
        </a:p>
      </dsp:txBody>
      <dsp:txXfrm>
        <a:off x="1039343" y="39153"/>
        <a:ext cx="2078500" cy="1216814"/>
      </dsp:txXfrm>
    </dsp:sp>
    <dsp:sp modelId="{1424C330-662C-4CC8-A909-394D9828A848}">
      <dsp:nvSpPr>
        <dsp:cNvPr id="0" name=""/>
        <dsp:cNvSpPr/>
      </dsp:nvSpPr>
      <dsp:spPr>
        <a:xfrm>
          <a:off x="3345271" y="380438"/>
          <a:ext cx="456693" cy="534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345271" y="487287"/>
        <a:ext cx="319685" cy="320547"/>
      </dsp:txXfrm>
    </dsp:sp>
    <dsp:sp modelId="{CF750531-F1A8-4173-9460-D8E0AF0F3897}">
      <dsp:nvSpPr>
        <dsp:cNvPr id="0" name=""/>
        <dsp:cNvSpPr/>
      </dsp:nvSpPr>
      <dsp:spPr>
        <a:xfrm>
          <a:off x="4017387" y="1296"/>
          <a:ext cx="2154214" cy="129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Choose Instruments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number, type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TIR, VSWIR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Assess performance: resolution, SNR, revisit, etc.</a:t>
          </a:r>
        </a:p>
      </dsp:txBody>
      <dsp:txXfrm>
        <a:off x="4055244" y="39153"/>
        <a:ext cx="2078500" cy="1216814"/>
      </dsp:txXfrm>
    </dsp:sp>
    <dsp:sp modelId="{8CC574A3-8463-44AA-BB62-6A4FAA036F3B}">
      <dsp:nvSpPr>
        <dsp:cNvPr id="0" name=""/>
        <dsp:cNvSpPr/>
      </dsp:nvSpPr>
      <dsp:spPr>
        <a:xfrm>
          <a:off x="6361172" y="380438"/>
          <a:ext cx="456693" cy="534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361172" y="487287"/>
        <a:ext cx="319685" cy="320547"/>
      </dsp:txXfrm>
    </dsp:sp>
    <dsp:sp modelId="{D192AF4E-236F-495F-9A8F-3454F0F7A491}">
      <dsp:nvSpPr>
        <dsp:cNvPr id="0" name=""/>
        <dsp:cNvSpPr/>
      </dsp:nvSpPr>
      <dsp:spPr>
        <a:xfrm>
          <a:off x="7033287" y="1296"/>
          <a:ext cx="2154214" cy="129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Instrument Capability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Use capability levels (A, B, C) as outlined in the SATM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Multiple capabilities within an architecture family</a:t>
          </a:r>
        </a:p>
      </dsp:txBody>
      <dsp:txXfrm>
        <a:off x="7071144" y="39153"/>
        <a:ext cx="2078500" cy="1216814"/>
      </dsp:txXfrm>
    </dsp:sp>
    <dsp:sp modelId="{E0D94C62-1287-4871-A030-97F7858AD713}">
      <dsp:nvSpPr>
        <dsp:cNvPr id="0" name=""/>
        <dsp:cNvSpPr/>
      </dsp:nvSpPr>
      <dsp:spPr>
        <a:xfrm rot="5400000">
          <a:off x="7882048" y="1444620"/>
          <a:ext cx="456693" cy="534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7950121" y="1483396"/>
        <a:ext cx="320547" cy="319685"/>
      </dsp:txXfrm>
    </dsp:sp>
    <dsp:sp modelId="{9DA6CD72-88D9-4D0B-BD60-FFB50C9BD76E}">
      <dsp:nvSpPr>
        <dsp:cNvPr id="0" name=""/>
        <dsp:cNvSpPr/>
      </dsp:nvSpPr>
      <dsp:spPr>
        <a:xfrm>
          <a:off x="7033287" y="2155511"/>
          <a:ext cx="2154214" cy="129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Map to Decadal Priorities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Objectives met by system: MI/VI/I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Parameters: Spatial, Temporal, Spectral Range &amp; Sensitivity</a:t>
          </a:r>
          <a:endParaRPr lang="en-US" sz="1800" kern="1200" dirty="0"/>
        </a:p>
      </dsp:txBody>
      <dsp:txXfrm>
        <a:off x="7071144" y="2193368"/>
        <a:ext cx="2078500" cy="1216814"/>
      </dsp:txXfrm>
    </dsp:sp>
    <dsp:sp modelId="{539CAE4A-F002-490D-A41A-F7DB88541360}">
      <dsp:nvSpPr>
        <dsp:cNvPr id="0" name=""/>
        <dsp:cNvSpPr/>
      </dsp:nvSpPr>
      <dsp:spPr>
        <a:xfrm rot="10800000">
          <a:off x="6387023" y="2534653"/>
          <a:ext cx="456693" cy="534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6524031" y="2641502"/>
        <a:ext cx="319685" cy="320547"/>
      </dsp:txXfrm>
    </dsp:sp>
    <dsp:sp modelId="{D2FA6ED2-12FE-4B11-A16B-8CE1EEF0FD69}">
      <dsp:nvSpPr>
        <dsp:cNvPr id="0" name=""/>
        <dsp:cNvSpPr/>
      </dsp:nvSpPr>
      <dsp:spPr>
        <a:xfrm>
          <a:off x="4017387" y="2155511"/>
          <a:ext cx="2154214" cy="129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Assess Value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Place highest value on most important objectives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Include credit for applications</a:t>
          </a:r>
        </a:p>
      </dsp:txBody>
      <dsp:txXfrm>
        <a:off x="4055244" y="2193368"/>
        <a:ext cx="2078500" cy="1216814"/>
      </dsp:txXfrm>
    </dsp:sp>
    <dsp:sp modelId="{9C8C3E74-5A81-4854-ADD5-C8B47845115D}">
      <dsp:nvSpPr>
        <dsp:cNvPr id="0" name=""/>
        <dsp:cNvSpPr/>
      </dsp:nvSpPr>
      <dsp:spPr>
        <a:xfrm rot="10800000">
          <a:off x="3371122" y="2534653"/>
          <a:ext cx="456693" cy="534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508130" y="2641502"/>
        <a:ext cx="319685" cy="320547"/>
      </dsp:txXfrm>
    </dsp:sp>
    <dsp:sp modelId="{DE30FDEC-A50F-48F8-9386-7C2283BB9BB6}">
      <dsp:nvSpPr>
        <dsp:cNvPr id="0" name=""/>
        <dsp:cNvSpPr/>
      </dsp:nvSpPr>
      <dsp:spPr>
        <a:xfrm>
          <a:off x="1001486" y="2155511"/>
          <a:ext cx="2154214" cy="129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Size Systems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Parametrics</a:t>
          </a:r>
          <a:r>
            <a:rPr lang="en-US" sz="1200" kern="1200" dirty="0"/>
            <a:t> to estimate mass, power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Select launch vehicle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>
        <a:off x="1039343" y="2193368"/>
        <a:ext cx="2078500" cy="1216814"/>
      </dsp:txXfrm>
    </dsp:sp>
    <dsp:sp modelId="{C69D994C-A697-4E00-BD54-D43B8681004C}">
      <dsp:nvSpPr>
        <dsp:cNvPr id="0" name=""/>
        <dsp:cNvSpPr/>
      </dsp:nvSpPr>
      <dsp:spPr>
        <a:xfrm rot="5400000">
          <a:off x="1850246" y="3598835"/>
          <a:ext cx="456693" cy="534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918319" y="3637611"/>
        <a:ext cx="320547" cy="319685"/>
      </dsp:txXfrm>
    </dsp:sp>
    <dsp:sp modelId="{9B17532C-1A03-4F67-B983-5B22830454CA}">
      <dsp:nvSpPr>
        <dsp:cNvPr id="0" name=""/>
        <dsp:cNvSpPr/>
      </dsp:nvSpPr>
      <dsp:spPr>
        <a:xfrm>
          <a:off x="1001486" y="4309726"/>
          <a:ext cx="2154214" cy="129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Estimate Cost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Instrument – </a:t>
          </a:r>
          <a:r>
            <a:rPr lang="en-US" sz="1200" kern="1200" dirty="0" err="1"/>
            <a:t>parametrics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Spacecraft – S/M/L heuristics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Launch – table of options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Percentage wraps for other elements</a:t>
          </a:r>
        </a:p>
      </dsp:txBody>
      <dsp:txXfrm>
        <a:off x="1039343" y="4347583"/>
        <a:ext cx="2078500" cy="1216814"/>
      </dsp:txXfrm>
    </dsp:sp>
    <dsp:sp modelId="{A43486ED-7819-4635-981D-7E6EE403A9FF}">
      <dsp:nvSpPr>
        <dsp:cNvPr id="0" name=""/>
        <dsp:cNvSpPr/>
      </dsp:nvSpPr>
      <dsp:spPr>
        <a:xfrm>
          <a:off x="3345271" y="4688868"/>
          <a:ext cx="456693" cy="534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345271" y="4795717"/>
        <a:ext cx="319685" cy="320547"/>
      </dsp:txXfrm>
    </dsp:sp>
    <dsp:sp modelId="{9C27DE43-E70E-49FE-980D-0B9B9805DFA4}">
      <dsp:nvSpPr>
        <dsp:cNvPr id="0" name=""/>
        <dsp:cNvSpPr/>
      </dsp:nvSpPr>
      <dsp:spPr>
        <a:xfrm>
          <a:off x="4017387" y="4309726"/>
          <a:ext cx="2154214" cy="129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Plot Value vs. Cost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Compare with threshold (80%) and baseline (100%)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Include partnerships</a:t>
          </a:r>
        </a:p>
      </dsp:txBody>
      <dsp:txXfrm>
        <a:off x="4055244" y="4347583"/>
        <a:ext cx="2078500" cy="1216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7DA85-00FD-43CC-B53C-2EB94A22DEA2}">
      <dsp:nvSpPr>
        <dsp:cNvPr id="0" name=""/>
        <dsp:cNvSpPr/>
      </dsp:nvSpPr>
      <dsp:spPr>
        <a:xfrm rot="16200000">
          <a:off x="-1418497" y="1419489"/>
          <a:ext cx="5418667" cy="2579687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Potential Options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Large number of permutations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Broad exploration of potential trade space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Identify primary drivers and play against SATM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High-level metrics used to consolidate and prune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Create hybrids and combinations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Assess using </a:t>
          </a:r>
          <a:r>
            <a:rPr lang="en-US" sz="1600" kern="1200" dirty="0" err="1"/>
            <a:t>parametrics</a:t>
          </a:r>
          <a:r>
            <a:rPr lang="en-US" sz="1600" kern="1200" dirty="0"/>
            <a:t> and analogy-based models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 rot="5400000">
        <a:off x="993" y="1083732"/>
        <a:ext cx="2579687" cy="3251201"/>
      </dsp:txXfrm>
    </dsp:sp>
    <dsp:sp modelId="{E84B964A-0035-46CD-9380-219421BA94AF}">
      <dsp:nvSpPr>
        <dsp:cNvPr id="0" name=""/>
        <dsp:cNvSpPr/>
      </dsp:nvSpPr>
      <dsp:spPr>
        <a:xfrm rot="16200000">
          <a:off x="2513909" y="1419489"/>
          <a:ext cx="3100181" cy="2579687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Feasible Options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Instrument Feasibility, Science Value and Cost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Programmatics</a:t>
          </a:r>
          <a:r>
            <a:rPr lang="en-US" sz="1600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Perform mission-level design center sessions (</a:t>
          </a:r>
          <a:r>
            <a:rPr lang="en-US" sz="1600" kern="1200" dirty="0" err="1"/>
            <a:t>LaRC</a:t>
          </a:r>
          <a:r>
            <a:rPr lang="en-US" sz="1600" kern="1200" dirty="0"/>
            <a:t>, JPL, GSFC)</a:t>
          </a:r>
        </a:p>
      </dsp:txBody>
      <dsp:txXfrm rot="5400000">
        <a:off x="2774156" y="1779278"/>
        <a:ext cx="2579687" cy="1860109"/>
      </dsp:txXfrm>
    </dsp:sp>
    <dsp:sp modelId="{ED3339A4-18E5-4DE4-96ED-9774F5513E93}">
      <dsp:nvSpPr>
        <dsp:cNvPr id="0" name=""/>
        <dsp:cNvSpPr/>
      </dsp:nvSpPr>
      <dsp:spPr>
        <a:xfrm rot="16200000">
          <a:off x="5963485" y="1419489"/>
          <a:ext cx="1747357" cy="2579687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Promising Options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3 with 1 recommendation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Provide to HQ with supporting info</a:t>
          </a:r>
        </a:p>
      </dsp:txBody>
      <dsp:txXfrm rot="5400000">
        <a:off x="5547320" y="2185125"/>
        <a:ext cx="2579687" cy="1048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35343-0239-4205-8CE3-E2AA9B23845D}">
      <dsp:nvSpPr>
        <dsp:cNvPr id="0" name=""/>
        <dsp:cNvSpPr/>
      </dsp:nvSpPr>
      <dsp:spPr>
        <a:xfrm>
          <a:off x="501519" y="1837706"/>
          <a:ext cx="328814" cy="626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407" y="0"/>
              </a:lnTo>
              <a:lnTo>
                <a:pt x="164407" y="626552"/>
              </a:lnTo>
              <a:lnTo>
                <a:pt x="328814" y="6265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kern="1200"/>
        </a:p>
      </dsp:txBody>
      <dsp:txXfrm>
        <a:off x="648237" y="2133292"/>
        <a:ext cx="35379" cy="35379"/>
      </dsp:txXfrm>
    </dsp:sp>
    <dsp:sp modelId="{98AFA7C7-D64F-40B9-AEE3-EE45E5922A8F}">
      <dsp:nvSpPr>
        <dsp:cNvPr id="0" name=""/>
        <dsp:cNvSpPr/>
      </dsp:nvSpPr>
      <dsp:spPr>
        <a:xfrm>
          <a:off x="501519" y="1791986"/>
          <a:ext cx="3288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8814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kern="1200"/>
        </a:p>
      </dsp:txBody>
      <dsp:txXfrm>
        <a:off x="657706" y="1829486"/>
        <a:ext cx="16440" cy="16440"/>
      </dsp:txXfrm>
    </dsp:sp>
    <dsp:sp modelId="{9A049411-1FBB-41BD-9036-FDD188A409E4}">
      <dsp:nvSpPr>
        <dsp:cNvPr id="0" name=""/>
        <dsp:cNvSpPr/>
      </dsp:nvSpPr>
      <dsp:spPr>
        <a:xfrm>
          <a:off x="501519" y="1211154"/>
          <a:ext cx="328814" cy="626552"/>
        </a:xfrm>
        <a:custGeom>
          <a:avLst/>
          <a:gdLst/>
          <a:ahLst/>
          <a:cxnLst/>
          <a:rect l="0" t="0" r="0" b="0"/>
          <a:pathLst>
            <a:path>
              <a:moveTo>
                <a:pt x="0" y="626552"/>
              </a:moveTo>
              <a:lnTo>
                <a:pt x="164407" y="626552"/>
              </a:lnTo>
              <a:lnTo>
                <a:pt x="164407" y="0"/>
              </a:lnTo>
              <a:lnTo>
                <a:pt x="32881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kern="1200"/>
        </a:p>
      </dsp:txBody>
      <dsp:txXfrm>
        <a:off x="648237" y="1506740"/>
        <a:ext cx="35379" cy="35379"/>
      </dsp:txXfrm>
    </dsp:sp>
    <dsp:sp modelId="{B8A420FF-67CC-443E-8A5B-F7680B489E5C}">
      <dsp:nvSpPr>
        <dsp:cNvPr id="0" name=""/>
        <dsp:cNvSpPr/>
      </dsp:nvSpPr>
      <dsp:spPr>
        <a:xfrm rot="16200000">
          <a:off x="-875536" y="1587085"/>
          <a:ext cx="2252870" cy="501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Observing System Architecture</a:t>
          </a:r>
        </a:p>
      </dsp:txBody>
      <dsp:txXfrm>
        <a:off x="-875536" y="1587085"/>
        <a:ext cx="2252870" cy="501241"/>
      </dsp:txXfrm>
    </dsp:sp>
    <dsp:sp modelId="{345B4D67-F58F-47E6-8C66-584612C0D53B}">
      <dsp:nvSpPr>
        <dsp:cNvPr id="0" name=""/>
        <dsp:cNvSpPr/>
      </dsp:nvSpPr>
      <dsp:spPr>
        <a:xfrm>
          <a:off x="830334" y="960533"/>
          <a:ext cx="1644072" cy="501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Element A</a:t>
          </a:r>
        </a:p>
      </dsp:txBody>
      <dsp:txXfrm>
        <a:off x="830334" y="960533"/>
        <a:ext cx="1644072" cy="501241"/>
      </dsp:txXfrm>
    </dsp:sp>
    <dsp:sp modelId="{D8CB7351-EAB8-45E8-9D18-1DEF18244E3F}">
      <dsp:nvSpPr>
        <dsp:cNvPr id="0" name=""/>
        <dsp:cNvSpPr/>
      </dsp:nvSpPr>
      <dsp:spPr>
        <a:xfrm>
          <a:off x="830334" y="1587085"/>
          <a:ext cx="1644072" cy="501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Element B</a:t>
          </a:r>
        </a:p>
      </dsp:txBody>
      <dsp:txXfrm>
        <a:off x="830334" y="1587085"/>
        <a:ext cx="1644072" cy="501241"/>
      </dsp:txXfrm>
    </dsp:sp>
    <dsp:sp modelId="{B4943A88-0955-4A8D-BA3D-9B6F5FFA016D}">
      <dsp:nvSpPr>
        <dsp:cNvPr id="0" name=""/>
        <dsp:cNvSpPr/>
      </dsp:nvSpPr>
      <dsp:spPr>
        <a:xfrm>
          <a:off x="830334" y="2213637"/>
          <a:ext cx="1644072" cy="501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Element C</a:t>
          </a:r>
        </a:p>
      </dsp:txBody>
      <dsp:txXfrm>
        <a:off x="830334" y="2213637"/>
        <a:ext cx="1644072" cy="501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8F43C-3C17-6B4C-B9E9-A2C04B4141E1}" type="datetimeFigureOut">
              <a:rPr lang="en-US" smtClean="0"/>
              <a:t>5/27/20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FB527-7395-3040-AF8A-18775DA3C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25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39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1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9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43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42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73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50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73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97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9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59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82863-384D-A645-9536-8F1BA5D66C3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57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2863-384D-A645-9536-8F1BA5D66C3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13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2863-384D-A645-9536-8F1BA5D66C3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77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2863-384D-A645-9536-8F1BA5D66C3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06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2863-384D-A645-9536-8F1BA5D66C3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71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82863-384D-A645-9536-8F1BA5D66C3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72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51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90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1A720-B99E-A047-9078-53ACED58AD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19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1A720-B99E-A047-9078-53ACED58AD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06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1A720-B99E-A047-9078-53ACED58AD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04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1A720-B99E-A047-9078-53ACED58AD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3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6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71CC-3FF9-5A43-963C-6415431A5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D164E-5A75-F846-A39B-E8D7A972B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B1BFB-4E3A-F44A-83E7-4F2CB37C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61E5-316B-4D40-A49A-8D00443CC114}" type="datetime1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F6591-1CCB-3C41-BF55-DA4CA3F7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3D720-3EB7-D442-AC19-38774C3A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129D-AC12-214F-A518-9B2095D2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2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70B3-5B49-354B-87A1-22BC36B0A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48BEF-CD5D-414F-96B3-D817ED6C3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6A7D-62BB-6342-A8FF-370A7755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FEF1-AD4B-5B49-B4CD-B87CC53237D2}" type="datetime1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6781F-3459-B54A-A4A3-9ACE6925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53D05-1993-404C-B012-EA9175853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129D-AC12-214F-A518-9B2095D2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5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C3426-364A-594E-BFA2-0C7D0305C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C1921-2CA3-A045-9B12-4255C43EA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7DAE6-3250-264A-904C-28020F39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B4E7-2F7F-FE42-8F2D-0E03AFC8B565}" type="datetime1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A85A9-AB83-2B49-839C-34F01815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8FF0B-E286-7A4B-88EE-B3C12C37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129D-AC12-214F-A518-9B2095D2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20" y="4953136"/>
            <a:ext cx="6880655" cy="978729"/>
          </a:xfrm>
        </p:spPr>
        <p:txBody>
          <a:bodyPr wrap="square" anchor="t">
            <a:sp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New Static Science Mission</a:t>
            </a:r>
            <a:br>
              <a:rPr lang="en-US" dirty="0"/>
            </a:br>
            <a:r>
              <a:rPr lang="en-US" dirty="0"/>
              <a:t>Directorate Template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429445"/>
            <a:ext cx="2990088" cy="196060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6" tIns="45718" rIns="91236" bIns="45718"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67304" y="2429445"/>
            <a:ext cx="2990088" cy="1960607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6" tIns="45718" rIns="91236" bIns="45718"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34608" y="2429445"/>
            <a:ext cx="2990088" cy="1960607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6" tIns="45718" rIns="91236" bIns="45718"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201912" y="2429445"/>
            <a:ext cx="2990088" cy="1960607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6" tIns="45718" rIns="91236" bIns="45718"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68832" y="4928616"/>
            <a:ext cx="4048125" cy="313944"/>
          </a:xfrm>
        </p:spPr>
        <p:txBody>
          <a:bodyPr>
            <a:normAutofit/>
          </a:bodyPr>
          <a:lstStyle>
            <a:lvl1pPr marL="0" indent="0" algn="r">
              <a:buNone/>
              <a:defRPr sz="1900" b="1" baseline="0">
                <a:solidFill>
                  <a:schemeClr val="accent1">
                    <a:lumMod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marL="228056" marR="0" lvl="0" indent="-228056" algn="r" defTabSz="91208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644765" y="5254572"/>
            <a:ext cx="4071939" cy="1012825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9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5979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2pPr>
            <a:lvl3pPr marL="912088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3pPr>
            <a:lvl4pPr marL="1368132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4pPr>
            <a:lvl5pPr marL="1824176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Organization</a:t>
            </a:r>
          </a:p>
          <a:p>
            <a:pPr lvl="0"/>
            <a:r>
              <a:rPr lang="en-US" dirty="0"/>
              <a:t>Contact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644765" y="6339396"/>
            <a:ext cx="4071939" cy="317437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5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5979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2pPr>
            <a:lvl3pPr marL="912088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3pPr>
            <a:lvl4pPr marL="1368132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4pPr>
            <a:lvl5pPr marL="1824176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1978091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2368"/>
            <a:ext cx="10515600" cy="656591"/>
          </a:xfrm>
        </p:spPr>
        <p:txBody>
          <a:bodyPr anchor="t" anchorCtr="0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2"/>
            <a:ext cx="2743200" cy="365125"/>
          </a:xfrm>
        </p:spPr>
        <p:txBody>
          <a:bodyPr/>
          <a:lstStyle/>
          <a:p>
            <a:fld id="{786A64DB-DBB3-CA48-993E-0DE1651AF3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>
            <a:lvl1pPr>
              <a:defRPr>
                <a:solidFill>
                  <a:srgbClr val="244D60"/>
                </a:solidFill>
              </a:defRPr>
            </a:lvl1pPr>
            <a:lvl2pPr>
              <a:defRPr>
                <a:solidFill>
                  <a:srgbClr val="244D60"/>
                </a:solidFill>
              </a:defRPr>
            </a:lvl2pPr>
            <a:lvl3pPr>
              <a:defRPr>
                <a:solidFill>
                  <a:srgbClr val="244D60"/>
                </a:solidFill>
              </a:defRPr>
            </a:lvl3pPr>
            <a:lvl4pPr>
              <a:defRPr b="0">
                <a:solidFill>
                  <a:srgbClr val="244D60"/>
                </a:solidFill>
              </a:defRPr>
            </a:lvl4pPr>
            <a:lvl5pPr>
              <a:defRPr b="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5533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1B2D1-1E16-6844-96B2-7BF18E7EB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9692D-83D2-F143-A379-954FDE5A8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07939-5912-9E45-B0AE-1975C227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8077-6286-A641-96B0-F8C26463A81A}" type="datetime1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B850E-021D-AF4B-B989-78CCF39B0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A5F4E-13E1-0845-9799-CDCCB39C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537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6E4CA4F-74C5-3640-8F2C-45FB83DDE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1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19A9-8C16-3C41-95AD-7755C737C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75380-0747-9D4E-91F7-51485F279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621A1-FE03-9749-97E4-CF172153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8D92-3192-7740-B080-4F5E7CF252E1}" type="datetime1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08C7E-65C5-9A44-A24B-D375ED36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3F310-CDBE-3D4B-938D-204F130A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246" y="6407059"/>
            <a:ext cx="2743200" cy="365125"/>
          </a:xfrm>
        </p:spPr>
        <p:txBody>
          <a:bodyPr/>
          <a:lstStyle/>
          <a:p>
            <a:fld id="{950F129D-AC12-214F-A518-9B2095D2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9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4FE51-22C0-4944-9343-6108A4BE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A4312-625B-A146-950B-341DD0EE1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AD372-C9B7-CF4F-B612-D2FEBDBCD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9958E-6613-784E-93B3-A79866AA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BE43-ABF9-7841-82F7-04E836C7FA63}" type="datetime1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F524A-C3BE-D941-A486-5ACF0AB0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B279F-19F2-9540-9A42-A645BAEF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129D-AC12-214F-A518-9B2095D2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49275-4353-2740-8E92-38B30FD6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E4F59-98B3-AB40-BBAD-A38EFBCE4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88F4C-2C99-5547-94FA-408D653E0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376450-2C82-9F4E-9000-607389D9A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D8DEE5-F2E4-7D4D-9D7A-CE0C58E79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2C0BB3-FC58-AE4B-B309-30172966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7D50-69D1-D846-AC75-98F61E857D58}" type="datetime1">
              <a:rPr lang="en-US" smtClean="0"/>
              <a:t>5/27/20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59C9D-1B8F-3C47-BF83-0C02908E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6F5108-A03F-C546-9358-FCE4A84F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129D-AC12-214F-A518-9B2095D2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3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431C1-0CC6-C246-8A2C-CF0F25E6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DC66EA-2B57-9F42-BBBD-719505F3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1F66-AD12-C34A-B930-6D67F173BDD0}" type="datetime1">
              <a:rPr lang="en-US" smtClean="0"/>
              <a:t>5/27/20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66FB9-4F85-0644-9FF3-15EDBD74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9BE61-7C25-B148-8B1B-BAC068D2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129D-AC12-214F-A518-9B2095D2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0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0D2B0-BD28-2A43-ADF6-3FD72C20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587E-2BBC-4647-966B-888A74CEA2CA}" type="datetime1">
              <a:rPr lang="en-US" smtClean="0"/>
              <a:t>5/27/20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1AA80-1DB1-5A4A-A4C6-6C287C4A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43034-3514-6645-9812-3DE3FE1F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129D-AC12-214F-A518-9B2095D2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7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4741-11D4-C945-95FF-8F3D25DB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D8B9C-3FBC-C040-AD7B-8D097D35A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4331-2369-244F-A99A-0C2F811E9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222C8-90F8-A648-BCFC-57E641DDA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5830-02B6-D34A-9578-616AC34BE2B9}" type="datetime1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430B7-FE66-1444-8107-D36EEE8F2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42998-18DC-A841-881B-75E7C37A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129D-AC12-214F-A518-9B2095D2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17FA-8D6A-E849-8D79-7A1CC2AB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232C2-9D42-4E43-B1FF-4F8733225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62816-6F3D-7E4C-9057-688850256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C2BB3-3202-5D4C-ABBC-EC1F74D4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D192-B0D1-7E43-8185-17B56EBC9503}" type="datetime1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9E87E-C42B-DC40-97B0-8472C8A5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DF4B3-1568-8049-AE10-9FB5A8AC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129D-AC12-214F-A518-9B2095D2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5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7CFBF3-0F9C-E54E-A541-707C9143A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8FE34-98B2-5F43-A249-4732E5481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F57C1-941A-774D-B73D-81B72FED2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F150A-1BF6-6B4C-BA47-6F37A01BA325}" type="datetime1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6A299-337B-CD44-B621-469A6DFBD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5AFC1-FE94-4C4C-871E-7FE1CF6E4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70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129D-AC12-214F-A518-9B2095D2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5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bg.jpl.nasa.gov/news-even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enjamin.poulter@nasa.gov" TargetMode="External"/><Relationship Id="rId4" Type="http://schemas.openxmlformats.org/officeDocument/2006/relationships/hyperlink" Target="mailto:dschimel@jpl.nasa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sbgwebina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beta.sam.gov/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4.e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832152-5298-2A4E-985B-E5749F94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400"/>
            <a:ext cx="10515600" cy="1325563"/>
          </a:xfrm>
        </p:spPr>
        <p:txBody>
          <a:bodyPr/>
          <a:lstStyle/>
          <a:p>
            <a:r>
              <a:rPr lang="en-US" dirty="0"/>
              <a:t>SBG Community Webinar</a:t>
            </a:r>
            <a:br>
              <a:rPr lang="en-US" dirty="0"/>
            </a:br>
            <a:r>
              <a:rPr lang="en-US" dirty="0"/>
              <a:t>Rules of Engagement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5E55B7-DED9-F240-A50A-8EAD1FC99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Turn off your video</a:t>
            </a:r>
          </a:p>
          <a:p>
            <a:r>
              <a:rPr lang="en-US" dirty="0"/>
              <a:t>All will be muted</a:t>
            </a:r>
          </a:p>
          <a:p>
            <a:r>
              <a:rPr lang="en-US" dirty="0"/>
              <a:t>Please use chat to ask a question (Kerry </a:t>
            </a:r>
            <a:r>
              <a:rPr lang="en-US" dirty="0" err="1"/>
              <a:t>Cawse</a:t>
            </a:r>
            <a:r>
              <a:rPr lang="en-US" dirty="0"/>
              <a:t>-Nicholson to read)</a:t>
            </a:r>
          </a:p>
          <a:p>
            <a:r>
              <a:rPr lang="en-US" dirty="0"/>
              <a:t>Following the presentations, we’ll answer questions.</a:t>
            </a:r>
          </a:p>
          <a:p>
            <a:r>
              <a:rPr lang="en-US" dirty="0"/>
              <a:t>Any questions we don’t get to will be answered within a week in writing and the answers posted: </a:t>
            </a:r>
            <a:r>
              <a:rPr lang="en-US" dirty="0">
                <a:hlinkClick r:id="rId3"/>
              </a:rPr>
              <a:t>https://sbg.jpl.nasa.gov/news-events</a:t>
            </a:r>
            <a:r>
              <a:rPr lang="en-US" dirty="0"/>
              <a:t> </a:t>
            </a:r>
          </a:p>
          <a:p>
            <a:r>
              <a:rPr lang="en-US" dirty="0"/>
              <a:t>Please also send questions about the final architectures you’d like to hear about at the 15 July presentation</a:t>
            </a:r>
          </a:p>
          <a:p>
            <a:r>
              <a:rPr lang="en-US" dirty="0"/>
              <a:t>Contact Dave Schimel or Ben Poulter directly by email or to set up a phone call: </a:t>
            </a:r>
            <a:r>
              <a:rPr lang="en-US" u="sng" dirty="0">
                <a:hlinkClick r:id="rId4"/>
              </a:rPr>
              <a:t>dschimel@jpl.nasa.gov</a:t>
            </a:r>
            <a:r>
              <a:rPr lang="en-US" u="sng" dirty="0"/>
              <a:t> or </a:t>
            </a:r>
            <a:r>
              <a:rPr lang="en-US" u="sng" dirty="0">
                <a:hlinkClick r:id="rId5"/>
              </a:rPr>
              <a:t>benjamin.poulter@nasa.gov</a:t>
            </a:r>
            <a:r>
              <a:rPr lang="en-US" u="sn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9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7C6083E0-F9E1-F844-B99A-A8D3AFE02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078" y="1058481"/>
            <a:ext cx="9238659" cy="51421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D068BA7-9FC4-F840-B5C0-575D68503438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8ABE48-6D44-0B4C-8F76-1E1FF2DC0090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BA8B8F-19DF-414F-8BE2-89DBEB67CE99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C0C1EB-FEC6-B84A-9EDE-01F79B1DE7CB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381DDE-F5EF-974C-BF63-2AC14D8A6D55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5F4307-3053-C547-9B07-0AF3989BD52E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9CEBE-27AF-844F-A4BB-22EDE552C089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FFB756-1925-C841-9711-C429B5248054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D4134C-46AC-304F-85B8-0EF4F6D97FB1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94A2823-9403-5449-83FF-3D766B45687C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22A763F-6774-524C-BE6E-8CA9C2683004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86B2B1C-32F5-784C-996D-B5AE4927128E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E6D533-07B6-1A4B-AA35-891E3ABD4ED3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A8C3732-AD3E-A74C-992F-3E6CDFBC9D8C}"/>
                </a:ext>
              </a:extLst>
            </p:cNvPr>
            <p:cNvCxnSpPr>
              <a:stCxn id="14" idx="2"/>
              <a:endCxn id="11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F3705CE-D873-3144-9990-BDD18BD250FA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7F57BE2-EAC1-6148-B9FA-61981327E7A2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787B93-8062-9445-9A49-A5C5754C1946}"/>
                </a:ext>
              </a:extLst>
            </p:cNvPr>
            <p:cNvSpPr txBox="1"/>
            <p:nvPr/>
          </p:nvSpPr>
          <p:spPr>
            <a:xfrm rot="16200000">
              <a:off x="-900866" y="1111141"/>
              <a:ext cx="226519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061ACA-8F46-A348-9B69-57650E1D9D43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379E105-330E-2046-9874-C660B82D5FED}"/>
                  </a:ext>
                </a:extLst>
              </p:cNvPr>
              <p:cNvSpPr/>
              <p:nvPr/>
            </p:nvSpPr>
            <p:spPr>
              <a:xfrm>
                <a:off x="2864078" y="136525"/>
                <a:ext cx="880961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u="sng" dirty="0"/>
                  <a:t>Primary Finding: </a:t>
                </a:r>
                <a:r>
                  <a:rPr lang="en-US" sz="2400" dirty="0"/>
                  <a:t>Adding a 4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m band would allow existing </a:t>
                </a:r>
                <a:r>
                  <a:rPr lang="en-US" sz="2400" u="sng" dirty="0"/>
                  <a:t>algorithms </a:t>
                </a:r>
                <a:r>
                  <a:rPr lang="en-US" sz="2400" dirty="0"/>
                  <a:t>to be implemented for volcano suites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379E105-330E-2046-9874-C660B82D5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078" y="136525"/>
                <a:ext cx="8809613" cy="830997"/>
              </a:xfrm>
              <a:prstGeom prst="rect">
                <a:avLst/>
              </a:prstGeom>
              <a:blipFill>
                <a:blip r:embed="rId4"/>
                <a:stretch>
                  <a:fillRect l="-1153" t="-4545" r="-1297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50AE287-152B-164F-95E8-C6A9C3595674}"/>
              </a:ext>
            </a:extLst>
          </p:cNvPr>
          <p:cNvSpPr txBox="1"/>
          <p:nvPr/>
        </p:nvSpPr>
        <p:spPr>
          <a:xfrm>
            <a:off x="2981798" y="6275913"/>
            <a:ext cx="651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*A blank box indicates no algorithm dependency on that parameter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8F49B-61F6-3B4F-9ADE-BA7615226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181791-B43F-5E42-81A0-C302748FF67F}"/>
              </a:ext>
            </a:extLst>
          </p:cNvPr>
          <p:cNvSpPr/>
          <p:nvPr/>
        </p:nvSpPr>
        <p:spPr>
          <a:xfrm>
            <a:off x="10279053" y="1360081"/>
            <a:ext cx="904168" cy="47962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44C21F-0E67-7244-B64A-0185B86267F8}"/>
              </a:ext>
            </a:extLst>
          </p:cNvPr>
          <p:cNvSpPr/>
          <p:nvPr/>
        </p:nvSpPr>
        <p:spPr>
          <a:xfrm>
            <a:off x="3236495" y="5713002"/>
            <a:ext cx="1215189" cy="110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F82F6-923B-9E42-AF73-20A751B42FD0}"/>
              </a:ext>
            </a:extLst>
          </p:cNvPr>
          <p:cNvSpPr txBox="1"/>
          <p:nvPr/>
        </p:nvSpPr>
        <p:spPr>
          <a:xfrm>
            <a:off x="3272591" y="561731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Threshold</a:t>
            </a:r>
          </a:p>
        </p:txBody>
      </p:sp>
    </p:spTree>
    <p:extLst>
      <p:ext uri="{BB962C8B-B14F-4D97-AF65-F5344CB8AC3E}">
        <p14:creationId xmlns:p14="http://schemas.microsoft.com/office/powerpoint/2010/main" val="253590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28B5-0E22-D447-A98E-569AC402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780" y="0"/>
            <a:ext cx="8975457" cy="1602888"/>
          </a:xfrm>
        </p:spPr>
        <p:txBody>
          <a:bodyPr>
            <a:normAutofit/>
          </a:bodyPr>
          <a:lstStyle/>
          <a:p>
            <a:r>
              <a:rPr lang="en-US" sz="2800" dirty="0"/>
              <a:t>Improving VSWIR temporal with event-driven and low latency capability would enable 100% of SBG SATM capabilities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464A4-F18B-404D-B1CB-B19C71C241A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86" y="1541031"/>
            <a:ext cx="9342945" cy="493814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074C5A3-FE9D-A24C-B5AA-24B3CBCF9605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1D4331-80BE-D447-96BE-D98DEF4A543C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478176-0BF1-DB47-9465-4457236200C9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15AAB0-EAB2-934E-9480-3CFCFB36D111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BC0039-FD7E-F645-B9BC-A40441DA3CCC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8F021F-5183-164D-8629-6679C9C64766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3F29B8-7FA5-2048-B32C-68CD6978CE5A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216D92-C9F3-F942-BB20-E5BE39A0A54A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AEE483-7558-3F4C-A5D2-F12235236047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2281C9E-0165-7947-9BA3-EA18B2A3DAFE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FFC29F1-438D-9E42-933E-98318FDEABCC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07F6406-FEB9-7C40-8C1C-EF4A7C189FA8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B5F52CC-0186-9F4E-B8AC-8D8C36BB2D64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E73CD3A-00A4-434E-AD23-23B4D29AFBBB}"/>
                </a:ext>
              </a:extLst>
            </p:cNvPr>
            <p:cNvCxnSpPr>
              <a:stCxn id="13" idx="2"/>
              <a:endCxn id="10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C77A085-91B4-F848-9474-A12AF67D2397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3159726-58C0-5241-AD2E-32D1BCD46AB3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2CD39B-0D40-1B4A-B055-BDAB623FC842}"/>
                </a:ext>
              </a:extLst>
            </p:cNvPr>
            <p:cNvSpPr txBox="1"/>
            <p:nvPr/>
          </p:nvSpPr>
          <p:spPr>
            <a:xfrm rot="16200000">
              <a:off x="-900866" y="1111141"/>
              <a:ext cx="226519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8A2C8C-221C-D642-BC8B-807A282A34C6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73C1A5F-0F52-CC47-97B4-FBE265B04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8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5ECAFC7-9ADE-464E-8D56-9114F7AAF7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2" t="13292" r="7699"/>
          <a:stretch/>
        </p:blipFill>
        <p:spPr>
          <a:xfrm>
            <a:off x="2565394" y="1358212"/>
            <a:ext cx="9537583" cy="5411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9228B5-0E22-D447-A98E-569AC402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787" y="95291"/>
            <a:ext cx="8975457" cy="1262921"/>
          </a:xfrm>
        </p:spPr>
        <p:txBody>
          <a:bodyPr>
            <a:normAutofit/>
          </a:bodyPr>
          <a:lstStyle/>
          <a:p>
            <a:r>
              <a:rPr lang="en-US" sz="2800" dirty="0"/>
              <a:t>All disciplines need ABAA/ABBA with &lt;24 </a:t>
            </a:r>
            <a:r>
              <a:rPr lang="en-US" sz="2800" dirty="0" err="1"/>
              <a:t>hr</a:t>
            </a:r>
            <a:r>
              <a:rPr lang="en-US" sz="2800" dirty="0"/>
              <a:t> latency and event-driven capability to enable the 77% applications (38 of 49 total)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74C5A3-FE9D-A24C-B5AA-24B3CBCF9605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1D4331-80BE-D447-96BE-D98DEF4A543C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478176-0BF1-DB47-9465-4457236200C9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15AAB0-EAB2-934E-9480-3CFCFB36D111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BC0039-FD7E-F645-B9BC-A40441DA3CCC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8F021F-5183-164D-8629-6679C9C64766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3F29B8-7FA5-2048-B32C-68CD6978CE5A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216D92-C9F3-F942-BB20-E5BE39A0A54A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AEE483-7558-3F4C-A5D2-F12235236047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2281C9E-0165-7947-9BA3-EA18B2A3DAFE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FFC29F1-438D-9E42-933E-98318FDEABCC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07F6406-FEB9-7C40-8C1C-EF4A7C189FA8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B5F52CC-0186-9F4E-B8AC-8D8C36BB2D64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E73CD3A-00A4-434E-AD23-23B4D29AFBBB}"/>
                </a:ext>
              </a:extLst>
            </p:cNvPr>
            <p:cNvCxnSpPr>
              <a:stCxn id="13" idx="2"/>
              <a:endCxn id="10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C77A085-91B4-F848-9474-A12AF67D2397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3159726-58C0-5241-AD2E-32D1BCD46AB3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2CD39B-0D40-1B4A-B055-BDAB623FC842}"/>
                </a:ext>
              </a:extLst>
            </p:cNvPr>
            <p:cNvSpPr txBox="1"/>
            <p:nvPr/>
          </p:nvSpPr>
          <p:spPr>
            <a:xfrm rot="16200000">
              <a:off x="-900866" y="1111141"/>
              <a:ext cx="226519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8A2C8C-221C-D642-BC8B-807A282A34C6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BD290-3360-1641-9411-AE42EDE8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8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074C5A3-FE9D-A24C-B5AA-24B3CBCF9605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1D4331-80BE-D447-96BE-D98DEF4A543C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478176-0BF1-DB47-9465-4457236200C9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15AAB0-EAB2-934E-9480-3CFCFB36D111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BC0039-FD7E-F645-B9BC-A40441DA3CCC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8F021F-5183-164D-8629-6679C9C64766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3F29B8-7FA5-2048-B32C-68CD6978CE5A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216D92-C9F3-F942-BB20-E5BE39A0A54A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AEE483-7558-3F4C-A5D2-F12235236047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2281C9E-0165-7947-9BA3-EA18B2A3DAFE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FFC29F1-438D-9E42-933E-98318FDEABCC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07F6406-FEB9-7C40-8C1C-EF4A7C189FA8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B5F52CC-0186-9F4E-B8AC-8D8C36BB2D64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E73CD3A-00A4-434E-AD23-23B4D29AFBBB}"/>
                </a:ext>
              </a:extLst>
            </p:cNvPr>
            <p:cNvCxnSpPr>
              <a:stCxn id="13" idx="2"/>
              <a:endCxn id="10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C77A085-91B4-F848-9474-A12AF67D2397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3159726-58C0-5241-AD2E-32D1BCD46AB3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2CD39B-0D40-1B4A-B055-BDAB623FC842}"/>
                </a:ext>
              </a:extLst>
            </p:cNvPr>
            <p:cNvSpPr txBox="1"/>
            <p:nvPr/>
          </p:nvSpPr>
          <p:spPr>
            <a:xfrm rot="16200000">
              <a:off x="-900866" y="1111141"/>
              <a:ext cx="226519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8A2C8C-221C-D642-BC8B-807A282A34C6}"/>
                </a:ext>
              </a:extLst>
            </p:cNvPr>
            <p:cNvSpPr txBox="1"/>
            <p:nvPr/>
          </p:nvSpPr>
          <p:spPr>
            <a:xfrm rot="16200000">
              <a:off x="-2231363" y="3603926"/>
              <a:ext cx="5595776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EE0BB-E8CE-8A42-9E61-2EDC901D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7D4DF25-31F1-B347-B9BE-B1042C14C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310" y="1442910"/>
            <a:ext cx="5488577" cy="41194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F089C37E-2F0C-3049-9992-3EDB0925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503" y="213403"/>
            <a:ext cx="9198974" cy="917477"/>
          </a:xfrm>
        </p:spPr>
        <p:txBody>
          <a:bodyPr>
            <a:normAutofit/>
          </a:bodyPr>
          <a:lstStyle/>
          <a:p>
            <a:r>
              <a:rPr lang="en-US" sz="2800" dirty="0"/>
              <a:t>Modeling WG conducted uncertainty quantification using different VSWIR and TIR instrument models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B0DB7E-9E7E-3140-BA37-0D819A76A241}"/>
              </a:ext>
            </a:extLst>
          </p:cNvPr>
          <p:cNvSpPr txBox="1"/>
          <p:nvPr/>
        </p:nvSpPr>
        <p:spPr>
          <a:xfrm>
            <a:off x="3049833" y="5542420"/>
            <a:ext cx="8737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(left) example of VSWIR instrument models and how SNR varies with respect to wavelength</a:t>
            </a:r>
          </a:p>
          <a:p>
            <a:r>
              <a:rPr lang="en-US" dirty="0"/>
              <a:t>(right) example of TIR instrument model, with switching of band placement</a:t>
            </a:r>
          </a:p>
        </p:txBody>
      </p:sp>
      <p:pic>
        <p:nvPicPr>
          <p:cNvPr id="28" name="Picture 27" descr="HyspIRI_band_v2.jpg">
            <a:extLst>
              <a:ext uri="{FF2B5EF4-FFF2-40B4-BE49-F238E27FC236}">
                <a16:creationId xmlns:a16="http://schemas.microsoft.com/office/drawing/2014/main" id="{20635545-999E-734F-82C9-C6F4AC09EFD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6"/>
          <a:stretch/>
        </p:blipFill>
        <p:spPr bwMode="auto">
          <a:xfrm>
            <a:off x="7749287" y="2061882"/>
            <a:ext cx="4353450" cy="3197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844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28B5-0E22-D447-A98E-569AC402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787" y="96954"/>
            <a:ext cx="9198974" cy="917477"/>
          </a:xfrm>
        </p:spPr>
        <p:txBody>
          <a:bodyPr>
            <a:normAutofit/>
          </a:bodyPr>
          <a:lstStyle/>
          <a:p>
            <a:r>
              <a:rPr lang="en-US" sz="2800" dirty="0"/>
              <a:t>Modeling WG conducted uncertainty quantification for VSWIR instrument models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74C5A3-FE9D-A24C-B5AA-24B3CBCF9605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1D4331-80BE-D447-96BE-D98DEF4A543C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478176-0BF1-DB47-9465-4457236200C9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15AAB0-EAB2-934E-9480-3CFCFB36D111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BC0039-FD7E-F645-B9BC-A40441DA3CCC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8F021F-5183-164D-8629-6679C9C64766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3F29B8-7FA5-2048-B32C-68CD6978CE5A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216D92-C9F3-F942-BB20-E5BE39A0A54A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AEE483-7558-3F4C-A5D2-F12235236047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2281C9E-0165-7947-9BA3-EA18B2A3DAFE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FFC29F1-438D-9E42-933E-98318FDEABCC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07F6406-FEB9-7C40-8C1C-EF4A7C189FA8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B5F52CC-0186-9F4E-B8AC-8D8C36BB2D64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E73CD3A-00A4-434E-AD23-23B4D29AFBBB}"/>
                </a:ext>
              </a:extLst>
            </p:cNvPr>
            <p:cNvCxnSpPr>
              <a:stCxn id="13" idx="2"/>
              <a:endCxn id="10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C77A085-91B4-F848-9474-A12AF67D2397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3159726-58C0-5241-AD2E-32D1BCD46AB3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2CD39B-0D40-1B4A-B055-BDAB623FC842}"/>
                </a:ext>
              </a:extLst>
            </p:cNvPr>
            <p:cNvSpPr txBox="1"/>
            <p:nvPr/>
          </p:nvSpPr>
          <p:spPr>
            <a:xfrm rot="16200000">
              <a:off x="-900866" y="1111141"/>
              <a:ext cx="226519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8A2C8C-221C-D642-BC8B-807A282A34C6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23538A33-40CF-224D-B08B-781DC090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561" y="6063963"/>
            <a:ext cx="2743200" cy="365125"/>
          </a:xfrm>
        </p:spPr>
        <p:txBody>
          <a:bodyPr/>
          <a:lstStyle/>
          <a:p>
            <a:fld id="{96E4CA4F-74C5-3640-8F2C-45FB83DDE4A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E47006-D11D-F14F-A7B9-EA24A2D0C5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24"/>
          <a:stretch/>
        </p:blipFill>
        <p:spPr>
          <a:xfrm>
            <a:off x="2809783" y="2307312"/>
            <a:ext cx="8372670" cy="402580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78F1F6D-0ADA-384A-A056-BE413801A4CF}"/>
              </a:ext>
            </a:extLst>
          </p:cNvPr>
          <p:cNvSpPr txBox="1"/>
          <p:nvPr/>
        </p:nvSpPr>
        <p:spPr>
          <a:xfrm>
            <a:off x="2759786" y="959515"/>
            <a:ext cx="940344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HYPERTRACE software developed to evaluate VSWIR instrument model performance for different research areas under varying atmospheres, sun-sensor geometries, and retrieval algorithms.</a:t>
            </a:r>
          </a:p>
          <a:p>
            <a:endParaRPr lang="en-US" dirty="0"/>
          </a:p>
          <a:p>
            <a:r>
              <a:rPr lang="en-US" dirty="0"/>
              <a:t>Instrument model SNR defined by integration Time = f(SNR by band, altitude, GSD, F#, pixel pitch)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E7EB8F-631C-C342-B316-5151735B0390}"/>
              </a:ext>
            </a:extLst>
          </p:cNvPr>
          <p:cNvSpPr/>
          <p:nvPr/>
        </p:nvSpPr>
        <p:spPr>
          <a:xfrm>
            <a:off x="4730184" y="2892087"/>
            <a:ext cx="2045230" cy="2835442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</a:rPr>
              <a:t>SBG Class 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F3550D1-FB97-DC49-B583-001DEE8B0728}"/>
              </a:ext>
            </a:extLst>
          </p:cNvPr>
          <p:cNvSpPr/>
          <p:nvPr/>
        </p:nvSpPr>
        <p:spPr>
          <a:xfrm>
            <a:off x="9094265" y="2892087"/>
            <a:ext cx="1894216" cy="2857191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</a:rPr>
              <a:t>SBG Class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A6A5EB-A25D-2E47-A85C-8071332547FD}"/>
              </a:ext>
            </a:extLst>
          </p:cNvPr>
          <p:cNvSpPr txBox="1"/>
          <p:nvPr/>
        </p:nvSpPr>
        <p:spPr>
          <a:xfrm>
            <a:off x="6097299" y="6229033"/>
            <a:ext cx="223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Signal to noise ratio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FBE30-0975-384F-9568-0DC1F5BCEC59}"/>
              </a:ext>
            </a:extLst>
          </p:cNvPr>
          <p:cNvSpPr txBox="1"/>
          <p:nvPr/>
        </p:nvSpPr>
        <p:spPr>
          <a:xfrm rot="16200000">
            <a:off x="5960577" y="3985814"/>
            <a:ext cx="24404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RMSE by endmember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32B51B-0811-3940-817B-84E10CB3A611}"/>
              </a:ext>
            </a:extLst>
          </p:cNvPr>
          <p:cNvSpPr txBox="1"/>
          <p:nvPr/>
        </p:nvSpPr>
        <p:spPr>
          <a:xfrm rot="16200000">
            <a:off x="1782688" y="4078677"/>
            <a:ext cx="24404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RMSE by endmember</a:t>
            </a:r>
          </a:p>
        </p:txBody>
      </p:sp>
    </p:spTree>
    <p:extLst>
      <p:ext uri="{BB962C8B-B14F-4D97-AF65-F5344CB8AC3E}">
        <p14:creationId xmlns:p14="http://schemas.microsoft.com/office/powerpoint/2010/main" val="3536586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28B5-0E22-D447-A98E-569AC402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787" y="96954"/>
            <a:ext cx="9198974" cy="917477"/>
          </a:xfrm>
        </p:spPr>
        <p:txBody>
          <a:bodyPr>
            <a:normAutofit/>
          </a:bodyPr>
          <a:lstStyle/>
          <a:p>
            <a:r>
              <a:rPr lang="en-US" sz="2800" dirty="0"/>
              <a:t>Modeling WG conducted uncertainty quantification for TIR instrument models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74C5A3-FE9D-A24C-B5AA-24B3CBCF9605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1D4331-80BE-D447-96BE-D98DEF4A543C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478176-0BF1-DB47-9465-4457236200C9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15AAB0-EAB2-934E-9480-3CFCFB36D111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BC0039-FD7E-F645-B9BC-A40441DA3CCC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8F021F-5183-164D-8629-6679C9C64766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3F29B8-7FA5-2048-B32C-68CD6978CE5A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216D92-C9F3-F942-BB20-E5BE39A0A54A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AEE483-7558-3F4C-A5D2-F12235236047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2281C9E-0165-7947-9BA3-EA18B2A3DAFE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FFC29F1-438D-9E42-933E-98318FDEABCC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07F6406-FEB9-7C40-8C1C-EF4A7C189FA8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B5F52CC-0186-9F4E-B8AC-8D8C36BB2D64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E73CD3A-00A4-434E-AD23-23B4D29AFBBB}"/>
                </a:ext>
              </a:extLst>
            </p:cNvPr>
            <p:cNvCxnSpPr>
              <a:stCxn id="13" idx="2"/>
              <a:endCxn id="10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C77A085-91B4-F848-9474-A12AF67D2397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3159726-58C0-5241-AD2E-32D1BCD46AB3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2CD39B-0D40-1B4A-B055-BDAB623FC842}"/>
                </a:ext>
              </a:extLst>
            </p:cNvPr>
            <p:cNvSpPr txBox="1"/>
            <p:nvPr/>
          </p:nvSpPr>
          <p:spPr>
            <a:xfrm rot="16200000">
              <a:off x="-900866" y="1111141"/>
              <a:ext cx="226519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8A2C8C-221C-D642-BC8B-807A282A34C6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23538A33-40CF-224D-B08B-781DC090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8F1F6D-0ADA-384A-A056-BE413801A4CF}"/>
              </a:ext>
            </a:extLst>
          </p:cNvPr>
          <p:cNvSpPr txBox="1"/>
          <p:nvPr/>
        </p:nvSpPr>
        <p:spPr>
          <a:xfrm>
            <a:off x="2759786" y="959515"/>
            <a:ext cx="940344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TEUsim</a:t>
            </a:r>
            <a:r>
              <a:rPr lang="en-US" dirty="0"/>
              <a:t> software adapted to evaluate TIR instrument model performance for the ECOLIB spectral library, using MODTRAN and the </a:t>
            </a:r>
            <a:r>
              <a:rPr lang="en-US" dirty="0" err="1"/>
              <a:t>SeeBor</a:t>
            </a:r>
            <a:r>
              <a:rPr lang="en-US" dirty="0"/>
              <a:t> V4.0 radiosonde profiles, and three sensor view angles.</a:t>
            </a:r>
          </a:p>
          <a:p>
            <a:endParaRPr lang="en-US" dirty="0"/>
          </a:p>
          <a:p>
            <a:r>
              <a:rPr lang="en-US" dirty="0"/>
              <a:t>Instrument model SNR defined by per-band </a:t>
            </a:r>
            <a:r>
              <a:rPr lang="en-US" dirty="0" err="1"/>
              <a:t>NEdT</a:t>
            </a:r>
            <a:r>
              <a:rPr lang="en-US" dirty="0"/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4F85DCA-9DA3-4947-9036-C70BCAFC6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534" y="2356434"/>
            <a:ext cx="4624148" cy="380528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AE7EB8F-631C-C342-B316-5151735B0390}"/>
              </a:ext>
            </a:extLst>
          </p:cNvPr>
          <p:cNvSpPr/>
          <p:nvPr/>
        </p:nvSpPr>
        <p:spPr>
          <a:xfrm>
            <a:off x="3228059" y="2648607"/>
            <a:ext cx="1306286" cy="2934277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SBG Class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C13A46-EE37-264E-AE6A-928A4FD4F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593" y="2307312"/>
            <a:ext cx="4845547" cy="38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86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2EB5-2884-E149-8E36-810B8560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952" y="317186"/>
            <a:ext cx="9056606" cy="1268147"/>
          </a:xfrm>
        </p:spPr>
        <p:txBody>
          <a:bodyPr>
            <a:noAutofit/>
          </a:bodyPr>
          <a:lstStyle/>
          <a:p>
            <a:r>
              <a:rPr lang="en-US" sz="3200" dirty="0" err="1"/>
              <a:t>CalVal</a:t>
            </a:r>
            <a:r>
              <a:rPr lang="en-US" sz="3200" dirty="0"/>
              <a:t> WG provided calibration strategies for achieving desired uncertainty tolerance as input to design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F7B30-0B69-DB4C-9808-F606D1AB0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952" y="1770748"/>
            <a:ext cx="9417048" cy="2720525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0000"/>
                </a:solidFill>
              </a:rPr>
              <a:t>Calibration: Radiometric (R), Thermal (T), Spectral (S), &amp; Geometric (G)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0000"/>
                </a:solidFill>
              </a:rPr>
              <a:t>Calibration strategy recommendations for architectures assumed: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Accuracy	</a:t>
            </a:r>
            <a:r>
              <a:rPr lang="en-US" b="1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</a:rPr>
              <a:t> 5% </a:t>
            </a:r>
            <a:r>
              <a:rPr lang="en-US" b="1" dirty="0">
                <a:solidFill>
                  <a:srgbClr val="000000"/>
                </a:solidFill>
              </a:rPr>
              <a:t>rel. uncertainty surface reflectance, </a:t>
            </a:r>
            <a:r>
              <a:rPr lang="en-US" b="1" dirty="0" err="1">
                <a:solidFill>
                  <a:srgbClr val="000000"/>
                </a:solidFill>
              </a:rPr>
              <a:t>inc.</a:t>
            </a:r>
            <a:r>
              <a:rPr lang="en-US" b="1" dirty="0">
                <a:solidFill>
                  <a:srgbClr val="000000"/>
                </a:solidFill>
              </a:rPr>
              <a:t> dark targets</a:t>
            </a:r>
          </a:p>
          <a:p>
            <a:pPr marL="1828800" lvl="4" indent="0">
              <a:buNone/>
            </a:pPr>
            <a:r>
              <a:rPr lang="en-US" sz="2400" b="1" dirty="0">
                <a:solidFill>
                  <a:srgbClr val="000000"/>
                </a:solidFill>
                <a:sym typeface="Wingdings" pitchFamily="2" charset="2"/>
              </a:rPr>
              <a:t> ≤ 1°K abs. uncertainty surface temperature</a:t>
            </a:r>
            <a:endParaRPr lang="en-US" b="1" dirty="0">
              <a:solidFill>
                <a:srgbClr val="000000"/>
              </a:solidFill>
            </a:endParaRPr>
          </a:p>
          <a:p>
            <a:pPr marL="1828800" lvl="4" indent="0">
              <a:buNone/>
            </a:pPr>
            <a:r>
              <a:rPr lang="en-US" sz="2400" b="1" dirty="0">
                <a:solidFill>
                  <a:srgbClr val="000000"/>
                </a:solidFill>
                <a:sym typeface="Wingdings" pitchFamily="2" charset="2"/>
              </a:rPr>
              <a:t> Pointing knowledge for subpixel geometric accuracy</a:t>
            </a:r>
            <a:endParaRPr lang="en-US" sz="2400" b="1" dirty="0">
              <a:solidFill>
                <a:srgbClr val="000000"/>
              </a:solidFill>
            </a:endParaRP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Stability	</a:t>
            </a:r>
            <a:r>
              <a:rPr lang="en-US" b="1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b="1" dirty="0">
                <a:solidFill>
                  <a:srgbClr val="000000"/>
                </a:solidFill>
              </a:rPr>
              <a:t> Change detection, geolocation and global mosaicking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FBF739-B15E-A846-972A-3DD0C00BB6C8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4D4624-8B08-CE40-96D5-972F736FFEC1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DDDC58-E91C-6D44-B800-EDF0394DE0F6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BC095F-C876-6045-9332-D275D356D2E1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140897-99B1-A146-84E1-324D382F33F1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4E3C07-AB01-F74C-9B5A-4EB860D3D31D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3A0FEF-4733-CF4E-BFE2-1C212F080099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5721E4-351C-8041-9406-04C45D6D7E7E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9C70FF-26AC-9D4A-AC6A-EBEA1A68F362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D685B2C-7419-3045-8336-F3B4E5C4AABF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7DDD04A-CA6B-8244-8B47-9F64CBFDE37F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CFBF58D-23A3-A743-AAD0-EC244C5FD90A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AF69F82-6C10-384F-8A8A-E6A0C7D202A7}"/>
                </a:ext>
              </a:extLst>
            </p:cNvPr>
            <p:cNvCxnSpPr>
              <a:cxnSpLocks/>
              <a:stCxn id="8" idx="2"/>
              <a:endCxn id="12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C78BCEE-15AE-0A46-80C3-6B6F1668E7D0}"/>
                </a:ext>
              </a:extLst>
            </p:cNvPr>
            <p:cNvCxnSpPr>
              <a:stCxn id="12" idx="2"/>
              <a:endCxn id="9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1E59D37-4F21-804D-B95F-0165EFF9B39B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3B5A984-FE30-6442-960B-4195F4889129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D0C539-53C8-6C49-9BFE-219B346A6B96}"/>
                </a:ext>
              </a:extLst>
            </p:cNvPr>
            <p:cNvSpPr txBox="1"/>
            <p:nvPr/>
          </p:nvSpPr>
          <p:spPr>
            <a:xfrm rot="16200000">
              <a:off x="-900866" y="1111141"/>
              <a:ext cx="226519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F6A55B-A2A4-E74D-8300-4D4F330CEBD6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DD775C7-57C5-8448-BE17-D8595051A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537" y="6381750"/>
            <a:ext cx="2743200" cy="365125"/>
          </a:xfrm>
        </p:spPr>
        <p:txBody>
          <a:bodyPr/>
          <a:lstStyle/>
          <a:p>
            <a:fld id="{96E4CA4F-74C5-3640-8F2C-45FB83DDE4AE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5997E71-4938-D84C-B033-5AAEB9B5A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359618"/>
              </p:ext>
            </p:extLst>
          </p:nvPr>
        </p:nvGraphicFramePr>
        <p:xfrm>
          <a:off x="2998828" y="4454463"/>
          <a:ext cx="854818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099">
                  <a:extLst>
                    <a:ext uri="{9D8B030D-6E8A-4147-A177-3AD203B41FA5}">
                      <a16:colId xmlns:a16="http://schemas.microsoft.com/office/drawing/2014/main" val="3355535388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990623190"/>
                    </a:ext>
                  </a:extLst>
                </a:gridCol>
                <a:gridCol w="2932589">
                  <a:extLst>
                    <a:ext uri="{9D8B030D-6E8A-4147-A177-3AD203B41FA5}">
                      <a16:colId xmlns:a16="http://schemas.microsoft.com/office/drawing/2014/main" val="3112474730"/>
                    </a:ext>
                  </a:extLst>
                </a:gridCol>
                <a:gridCol w="3400425">
                  <a:extLst>
                    <a:ext uri="{9D8B030D-6E8A-4147-A177-3AD203B41FA5}">
                      <a16:colId xmlns:a16="http://schemas.microsoft.com/office/drawing/2014/main" val="699155922"/>
                    </a:ext>
                  </a:extLst>
                </a:gridCol>
              </a:tblGrid>
              <a:tr h="3084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Guidance to Architecture Team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711083"/>
                  </a:ext>
                </a:extLst>
              </a:tr>
              <a:tr h="308465"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On-Orbit Calibration and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Lunar Calibration (R,S,G)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Accuracy | Stability (long-term)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246103"/>
                  </a:ext>
                </a:extLst>
              </a:tr>
              <a:tr h="3084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Solar Calibration (R,S)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Accuracy |  Stability (short-term)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83515"/>
                  </a:ext>
                </a:extLst>
              </a:tr>
              <a:tr h="3084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/>
                        <a:t>Black Body 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Accuracy | </a:t>
                      </a:r>
                      <a:r>
                        <a:rPr lang="en-US" strike="noStrike" dirty="0"/>
                        <a:t> Stability (short-term)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20878"/>
                  </a:ext>
                </a:extLst>
              </a:tr>
              <a:tr h="3084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Stellar Navigation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Maneuvers, Geolocation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581582"/>
                  </a:ext>
                </a:extLst>
              </a:tr>
              <a:tr h="3084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Vicarious Calibration (R,T,S,G)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Accuracy |  Stability (long-term)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61567"/>
                  </a:ext>
                </a:extLst>
              </a:tr>
            </a:tbl>
          </a:graphicData>
        </a:graphic>
      </p:graphicFrame>
      <p:grpSp>
        <p:nvGrpSpPr>
          <p:cNvPr id="63" name="Group 30">
            <a:extLst>
              <a:ext uri="{FF2B5EF4-FFF2-40B4-BE49-F238E27FC236}">
                <a16:creationId xmlns:a16="http://schemas.microsoft.com/office/drawing/2014/main" id="{2D20F1E4-7D1A-6844-B0D1-51EF9904BCB5}"/>
              </a:ext>
            </a:extLst>
          </p:cNvPr>
          <p:cNvGrpSpPr/>
          <p:nvPr/>
        </p:nvGrpSpPr>
        <p:grpSpPr>
          <a:xfrm>
            <a:off x="3493640" y="4819419"/>
            <a:ext cx="1753462" cy="1828675"/>
            <a:chOff x="3493640" y="4489219"/>
            <a:chExt cx="1753462" cy="1828675"/>
          </a:xfrm>
        </p:grpSpPr>
        <p:pic>
          <p:nvPicPr>
            <p:cNvPr id="26" name="Graphic 25" descr="Earth globe Americas">
              <a:extLst>
                <a:ext uri="{FF2B5EF4-FFF2-40B4-BE49-F238E27FC236}">
                  <a16:creationId xmlns:a16="http://schemas.microsoft.com/office/drawing/2014/main" id="{0B4F4DA0-B15C-224A-B360-1F51CB6DD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52038" y="5952768"/>
              <a:ext cx="365126" cy="365126"/>
            </a:xfrm>
            <a:prstGeom prst="rect">
              <a:avLst/>
            </a:prstGeom>
          </p:spPr>
        </p:pic>
        <p:pic>
          <p:nvPicPr>
            <p:cNvPr id="30" name="Graphic 29" descr="Sun">
              <a:extLst>
                <a:ext uri="{FF2B5EF4-FFF2-40B4-BE49-F238E27FC236}">
                  <a16:creationId xmlns:a16="http://schemas.microsoft.com/office/drawing/2014/main" id="{D42B3C95-4DF2-0444-9B74-C743A7336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22100" y="4834652"/>
              <a:ext cx="425002" cy="425002"/>
            </a:xfrm>
            <a:prstGeom prst="rect">
              <a:avLst/>
            </a:prstGeom>
          </p:spPr>
        </p:pic>
        <p:pic>
          <p:nvPicPr>
            <p:cNvPr id="34" name="Graphic 33" descr="Lightbulb and gear">
              <a:extLst>
                <a:ext uri="{FF2B5EF4-FFF2-40B4-BE49-F238E27FC236}">
                  <a16:creationId xmlns:a16="http://schemas.microsoft.com/office/drawing/2014/main" id="{631DF830-E9B7-5043-8D77-C8EF92382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34689" y="5205481"/>
              <a:ext cx="399824" cy="399824"/>
            </a:xfrm>
            <a:prstGeom prst="rect">
              <a:avLst/>
            </a:prstGeom>
          </p:spPr>
        </p:pic>
        <p:pic>
          <p:nvPicPr>
            <p:cNvPr id="36" name="Graphic 35" descr="Stars">
              <a:extLst>
                <a:ext uri="{FF2B5EF4-FFF2-40B4-BE49-F238E27FC236}">
                  <a16:creationId xmlns:a16="http://schemas.microsoft.com/office/drawing/2014/main" id="{A2A5D24F-27D4-5441-B3C1-E5492ECF8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40276" y="5571761"/>
              <a:ext cx="388651" cy="388651"/>
            </a:xfrm>
            <a:prstGeom prst="rect">
              <a:avLst/>
            </a:prstGeom>
          </p:spPr>
        </p:pic>
        <p:pic>
          <p:nvPicPr>
            <p:cNvPr id="38" name="Graphic 37" descr="Moon">
              <a:extLst>
                <a:ext uri="{FF2B5EF4-FFF2-40B4-BE49-F238E27FC236}">
                  <a16:creationId xmlns:a16="http://schemas.microsoft.com/office/drawing/2014/main" id="{1DDD0001-D2E9-4545-AE8F-4F1AD91C7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862347" y="4489219"/>
              <a:ext cx="344509" cy="344509"/>
            </a:xfrm>
            <a:prstGeom prst="rect">
              <a:avLst/>
            </a:prstGeom>
          </p:spPr>
        </p:pic>
        <p:pic>
          <p:nvPicPr>
            <p:cNvPr id="42" name="Graphic 41" descr="Solar system">
              <a:extLst>
                <a:ext uri="{FF2B5EF4-FFF2-40B4-BE49-F238E27FC236}">
                  <a16:creationId xmlns:a16="http://schemas.microsoft.com/office/drawing/2014/main" id="{1DAB379C-780B-F248-88DB-5689ADE9F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493640" y="5344474"/>
              <a:ext cx="920689" cy="9206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6513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13298-5417-D54D-9C6A-769968F7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435" y="211184"/>
            <a:ext cx="8489365" cy="2228781"/>
          </a:xfrm>
        </p:spPr>
        <p:txBody>
          <a:bodyPr>
            <a:normAutofit/>
          </a:bodyPr>
          <a:lstStyle/>
          <a:p>
            <a:r>
              <a:rPr lang="en-US" sz="3600" dirty="0"/>
              <a:t>All synthesized capabilities were used as direct input and constraints considered by the sub-system engineers in design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1BCB5-776C-1641-9891-287C0F87E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53" y="2307312"/>
            <a:ext cx="8395447" cy="4292426"/>
          </a:xfrm>
        </p:spPr>
        <p:txBody>
          <a:bodyPr>
            <a:normAutofit/>
          </a:bodyPr>
          <a:lstStyle/>
          <a:p>
            <a:r>
              <a:rPr lang="en-US" dirty="0"/>
              <a:t>Key areas of influence were:</a:t>
            </a:r>
          </a:p>
          <a:p>
            <a:pPr lvl="1"/>
            <a:r>
              <a:rPr lang="en-US" dirty="0"/>
              <a:t>Costing of architectural elements versus constellations (e.g., to meet temporal revisit capability)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Latency (downlink and compression)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Flight altitude and orbit effects on spatial resolution and mission lifetime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Calibration and validation strategies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1957B2-068B-824C-9AA4-425D8F4ECE91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6E5177-E92A-194C-9FCE-87C68FA95EAA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CF2B6F-9C19-A146-A05D-4D757EBBE562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07F50D-3756-3D48-A00C-A50F2BB1F95C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436C92-71A4-6F41-94BF-664B6B2151EC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07790C-48E9-2D42-9BA2-701FDAAE1186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8FF661-0E9C-4840-8E17-99844FE5F7E2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69DA38-6DBA-1348-BFD5-D5B2E809E5EF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F5240D-89A2-3C4E-80C6-CB750F46C62C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26C378-1169-6A4C-A0CA-71E35C5137F2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A1145C7-DC8F-1646-A74B-D03B76B27C2D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2E022B9-F7BC-7944-BFDC-D80C0815BB9A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D27146A-249D-5D46-8E3A-1E303A68B2B5}"/>
                </a:ext>
              </a:extLst>
            </p:cNvPr>
            <p:cNvCxnSpPr>
              <a:cxnSpLocks/>
              <a:stCxn id="8" idx="2"/>
              <a:endCxn id="12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1D1762C-5C7A-ED40-A636-622AD64D7158}"/>
                </a:ext>
              </a:extLst>
            </p:cNvPr>
            <p:cNvCxnSpPr>
              <a:stCxn id="12" idx="2"/>
              <a:endCxn id="9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146474C-9453-E74F-8955-56EF3E876F4C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AF10505-2D50-1B4D-BE14-53B86C396D73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98D417-0573-D14C-B835-5D39EA0B2794}"/>
                </a:ext>
              </a:extLst>
            </p:cNvPr>
            <p:cNvSpPr txBox="1"/>
            <p:nvPr/>
          </p:nvSpPr>
          <p:spPr>
            <a:xfrm rot="16200000">
              <a:off x="-900866" y="1111141"/>
              <a:ext cx="226519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57059C-2CD7-F54A-A630-04639CBA2250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A1EF7A3-C492-AF43-AFB9-1986CC1B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30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45D93-8668-0848-84E4-41451AD2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808" y="523497"/>
            <a:ext cx="8597153" cy="1625442"/>
          </a:xfrm>
        </p:spPr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Community Webinar will solicit community perspectives on 3 Candidate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18007-8000-1844-B64F-4CA9C1999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631" y="2558423"/>
            <a:ext cx="7843330" cy="33907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Soliciting community perspective on science and applications impact of the 3 recommended architectures</a:t>
            </a:r>
          </a:p>
          <a:p>
            <a:endParaRPr lang="en-US" dirty="0"/>
          </a:p>
          <a:p>
            <a:r>
              <a:rPr lang="en-US" dirty="0"/>
              <a:t>Form and materials provided to those who register in advance: </a:t>
            </a:r>
            <a:r>
              <a:rPr lang="en-US" b="1" u="sng" dirty="0">
                <a:hlinkClick r:id="rId3"/>
              </a:rPr>
              <a:t>https://tinyurl.com/sbgwebinar</a:t>
            </a:r>
            <a:endParaRPr lang="en-US" dirty="0"/>
          </a:p>
          <a:p>
            <a:endParaRPr lang="en-US" dirty="0"/>
          </a:p>
          <a:p>
            <a:r>
              <a:rPr lang="en-US" dirty="0"/>
              <a:t>When: July 15</a:t>
            </a:r>
            <a:r>
              <a:rPr lang="en-US" baseline="30000" dirty="0"/>
              <a:t>th</a:t>
            </a:r>
            <a:r>
              <a:rPr lang="en-US" dirty="0"/>
              <a:t>, 9 AM Pacific/12 pm Eastern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EA9EE2-D4EB-714E-BB1C-84E9B43C053B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6EE01C-11F7-2547-AB50-517121940C41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A22C23-E88A-5741-85AE-80AB2BCC5808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ECAE13-58F0-EE45-80CD-FB83740AB235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F87C33-5EE6-9D45-A84F-90472879C12B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404C4D-8087-1445-9738-F8C7D77C7E20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C67DFC-C741-DA4E-955A-CD436975D34E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78B9B6-E2CF-CF41-8330-3D0AA1FFF93B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09FF5F-2851-144E-8CC1-13AB323F87F2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62E558E-43A9-A645-8B07-CFE1AE07003E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6673D50-BC41-3B43-861D-3CA584BF1470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2DB50AF-709D-404A-8480-34D7E2D2BE03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AB55B87-4F11-1C4D-BCE3-6BBBE78E5F1D}"/>
                </a:ext>
              </a:extLst>
            </p:cNvPr>
            <p:cNvCxnSpPr>
              <a:cxnSpLocks/>
              <a:stCxn id="8" idx="2"/>
              <a:endCxn id="12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17C2A4F-C493-6E42-8012-D7B0BD3E5F22}"/>
                </a:ext>
              </a:extLst>
            </p:cNvPr>
            <p:cNvCxnSpPr>
              <a:stCxn id="12" idx="2"/>
              <a:endCxn id="9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DC848F1-2B80-C74A-BA88-A16ACD21DFD0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8198ADF-3B2D-C845-A5C0-DE51C6DAD014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5AB84E-C09B-9746-8AC2-736C2FE22EF1}"/>
                </a:ext>
              </a:extLst>
            </p:cNvPr>
            <p:cNvSpPr txBox="1"/>
            <p:nvPr/>
          </p:nvSpPr>
          <p:spPr>
            <a:xfrm rot="16200000">
              <a:off x="-900866" y="1111141"/>
              <a:ext cx="226519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BCFC16-B76B-5E47-91C9-CBCB1C034F7B}"/>
                </a:ext>
              </a:extLst>
            </p:cNvPr>
            <p:cNvSpPr txBox="1"/>
            <p:nvPr/>
          </p:nvSpPr>
          <p:spPr>
            <a:xfrm rot="16200000">
              <a:off x="-2231363" y="3603926"/>
              <a:ext cx="5595776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FB82E43-B80B-1940-8001-4B97691A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90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13BC-DE63-9245-BF3D-B84BC5F76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SBG is here in its mission life cycle…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320F9-7ADD-3343-817E-4245611A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B3C4BE0-8037-1F4E-B6B2-C4117251C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469472"/>
              </p:ext>
            </p:extLst>
          </p:nvPr>
        </p:nvGraphicFramePr>
        <p:xfrm>
          <a:off x="717551" y="1719352"/>
          <a:ext cx="10636249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475">
                  <a:extLst>
                    <a:ext uri="{9D8B030D-6E8A-4147-A177-3AD203B41FA5}">
                      <a16:colId xmlns:a16="http://schemas.microsoft.com/office/drawing/2014/main" val="2249697693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172525004"/>
                    </a:ext>
                  </a:extLst>
                </a:gridCol>
                <a:gridCol w="1374768">
                  <a:extLst>
                    <a:ext uri="{9D8B030D-6E8A-4147-A177-3AD203B41FA5}">
                      <a16:colId xmlns:a16="http://schemas.microsoft.com/office/drawing/2014/main" val="4287330720"/>
                    </a:ext>
                  </a:extLst>
                </a:gridCol>
                <a:gridCol w="1611759">
                  <a:extLst>
                    <a:ext uri="{9D8B030D-6E8A-4147-A177-3AD203B41FA5}">
                      <a16:colId xmlns:a16="http://schemas.microsoft.com/office/drawing/2014/main" val="4094909623"/>
                    </a:ext>
                  </a:extLst>
                </a:gridCol>
                <a:gridCol w="1448543">
                  <a:extLst>
                    <a:ext uri="{9D8B030D-6E8A-4147-A177-3AD203B41FA5}">
                      <a16:colId xmlns:a16="http://schemas.microsoft.com/office/drawing/2014/main" val="3864406506"/>
                    </a:ext>
                  </a:extLst>
                </a:gridCol>
                <a:gridCol w="1327101">
                  <a:extLst>
                    <a:ext uri="{9D8B030D-6E8A-4147-A177-3AD203B41FA5}">
                      <a16:colId xmlns:a16="http://schemas.microsoft.com/office/drawing/2014/main" val="1584027931"/>
                    </a:ext>
                  </a:extLst>
                </a:gridCol>
                <a:gridCol w="1865814">
                  <a:extLst>
                    <a:ext uri="{9D8B030D-6E8A-4147-A177-3AD203B41FA5}">
                      <a16:colId xmlns:a16="http://schemas.microsoft.com/office/drawing/2014/main" val="4172734523"/>
                    </a:ext>
                  </a:extLst>
                </a:gridCol>
                <a:gridCol w="1173114">
                  <a:extLst>
                    <a:ext uri="{9D8B030D-6E8A-4147-A177-3AD203B41FA5}">
                      <a16:colId xmlns:a16="http://schemas.microsoft.com/office/drawing/2014/main" val="17292064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Advanced Studies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Formulation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Implementation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6992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Pre-phase 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655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 Mission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MCR Prep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Mission and System definition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Preliminary 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Design &amp; Build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Assembly, Test &amp; Launch 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Operations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Closeout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32713"/>
                  </a:ext>
                </a:extLst>
              </a:tr>
            </a:tbl>
          </a:graphicData>
        </a:graphic>
      </p:graphicFrame>
      <p:sp>
        <p:nvSpPr>
          <p:cNvPr id="9" name="Down Arrow 8">
            <a:extLst>
              <a:ext uri="{FF2B5EF4-FFF2-40B4-BE49-F238E27FC236}">
                <a16:creationId xmlns:a16="http://schemas.microsoft.com/office/drawing/2014/main" id="{E457B45D-A3B8-934E-911D-BAB50BF88657}"/>
              </a:ext>
            </a:extLst>
          </p:cNvPr>
          <p:cNvSpPr/>
          <p:nvPr/>
        </p:nvSpPr>
        <p:spPr>
          <a:xfrm>
            <a:off x="1395162" y="1065422"/>
            <a:ext cx="361950" cy="542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2F0F3A-0643-DB4D-9B69-2746F8645B41}"/>
              </a:ext>
            </a:extLst>
          </p:cNvPr>
          <p:cNvSpPr txBox="1"/>
          <p:nvPr/>
        </p:nvSpPr>
        <p:spPr>
          <a:xfrm>
            <a:off x="944144" y="3710886"/>
            <a:ext cx="101830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approved by NASA, there will be many opportunities for the R&amp;A community to engage throughout the mission lifecycle, e.g.: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and driving requirements will be reassessed in Phase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Applications Community Assessment Report will be finished in Phase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Calibration and Validation strategy definition in Phase A/B and implementation in Phases C-E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Algorithm selection and testing in Phases A-D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Competed Science Team at some point in the mission lifecycle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6AC6E-FBFE-4848-9A1A-4EC1250FE8AF}"/>
              </a:ext>
            </a:extLst>
          </p:cNvPr>
          <p:cNvCxnSpPr>
            <a:cxnSpLocks/>
          </p:cNvCxnSpPr>
          <p:nvPr/>
        </p:nvCxnSpPr>
        <p:spPr>
          <a:xfrm>
            <a:off x="1576137" y="2401766"/>
            <a:ext cx="0" cy="115146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D2CBDA4-7B2E-764E-9562-2DE6C3F1BC7A}"/>
              </a:ext>
            </a:extLst>
          </p:cNvPr>
          <p:cNvSpPr txBox="1"/>
          <p:nvPr/>
        </p:nvSpPr>
        <p:spPr>
          <a:xfrm>
            <a:off x="717551" y="5899865"/>
            <a:ext cx="10216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 activities: DO Study WGs, MEET-SBG and SISTER</a:t>
            </a:r>
          </a:p>
        </p:txBody>
      </p:sp>
    </p:spTree>
    <p:extLst>
      <p:ext uri="{BB962C8B-B14F-4D97-AF65-F5344CB8AC3E}">
        <p14:creationId xmlns:p14="http://schemas.microsoft.com/office/powerpoint/2010/main" val="243545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0862" y="5011459"/>
            <a:ext cx="10276944" cy="584771"/>
          </a:xfrm>
          <a:prstGeom prst="rect">
            <a:avLst/>
          </a:prstGeom>
          <a:noFill/>
        </p:spPr>
        <p:txBody>
          <a:bodyPr wrap="square" lIns="91236" tIns="45718" rIns="91236" bIns="45718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SBG Research and Applications Support </a:t>
            </a:r>
            <a:r>
              <a:rPr lang="en-US" sz="3200" b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for Architecture</a:t>
            </a:r>
            <a:endParaRPr lang="en-US" sz="32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CFA7E2-F452-364F-B59B-09E6A41C4D7C}"/>
              </a:ext>
            </a:extLst>
          </p:cNvPr>
          <p:cNvSpPr txBox="1"/>
          <p:nvPr/>
        </p:nvSpPr>
        <p:spPr>
          <a:xfrm>
            <a:off x="8299431" y="5613380"/>
            <a:ext cx="3774141" cy="1077214"/>
          </a:xfrm>
          <a:prstGeom prst="rect">
            <a:avLst/>
          </a:prstGeom>
          <a:noFill/>
        </p:spPr>
        <p:txBody>
          <a:bodyPr wrap="square" lIns="91236" tIns="45718" rIns="91236" bIns="45718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Dave Schimel, JPL/Caltech</a:t>
            </a:r>
          </a:p>
          <a:p>
            <a:pPr algn="r">
              <a:spcAft>
                <a:spcPts val="600"/>
              </a:spcAft>
            </a:pPr>
            <a:r>
              <a:rPr lang="en-US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Ben Poulter, GSFC</a:t>
            </a:r>
          </a:p>
          <a:p>
            <a:pPr algn="r">
              <a:spcAft>
                <a:spcPts val="600"/>
              </a:spcAft>
            </a:pPr>
            <a:r>
              <a:rPr lang="en-US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Co-leads</a:t>
            </a:r>
          </a:p>
        </p:txBody>
      </p:sp>
    </p:spTree>
    <p:extLst>
      <p:ext uri="{BB962C8B-B14F-4D97-AF65-F5344CB8AC3E}">
        <p14:creationId xmlns:p14="http://schemas.microsoft.com/office/powerpoint/2010/main" val="1315379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0862" y="5011459"/>
            <a:ext cx="10276944" cy="954103"/>
          </a:xfrm>
          <a:prstGeom prst="rect">
            <a:avLst/>
          </a:prstGeom>
          <a:noFill/>
        </p:spPr>
        <p:txBody>
          <a:bodyPr wrap="square" lIns="91236" tIns="45718" rIns="91236" bIns="45718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SBG: Architecture Status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May 27,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2208DA-6750-460B-B95B-06FDD19D226C}"/>
              </a:ext>
            </a:extLst>
          </p:cNvPr>
          <p:cNvSpPr txBox="1"/>
          <p:nvPr/>
        </p:nvSpPr>
        <p:spPr>
          <a:xfrm>
            <a:off x="4449172" y="5126451"/>
            <a:ext cx="762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Dave Bearden, </a:t>
            </a:r>
            <a:r>
              <a:rPr lang="en-US" sz="1400" dirty="0"/>
              <a:t>Phase 2 Lead, Jet Propulsion Laboratory, California Institute of Technology</a:t>
            </a:r>
          </a:p>
          <a:p>
            <a:r>
              <a:rPr lang="en-US" sz="1800" dirty="0"/>
              <a:t>Jon Chrone, </a:t>
            </a:r>
            <a:r>
              <a:rPr lang="en-US" sz="1400" dirty="0"/>
              <a:t>SBG Phase 2 Deputy Lead, Langley Research Center</a:t>
            </a:r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377925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DDB45D-A153-46EB-8030-878FE1752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A64F-9E5C-1646-AB06-8616E2998AAE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EA843-60BE-4A31-BD2D-EDD5B8A251B1}"/>
              </a:ext>
            </a:extLst>
          </p:cNvPr>
          <p:cNvSpPr txBox="1"/>
          <p:nvPr/>
        </p:nvSpPr>
        <p:spPr>
          <a:xfrm>
            <a:off x="3778923" y="326304"/>
            <a:ext cx="4106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SBG Study Scope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D07AC-3623-418B-BE65-6F7668120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35" t="33035" r="36781" b="40995"/>
          <a:stretch/>
        </p:blipFill>
        <p:spPr>
          <a:xfrm>
            <a:off x="443919" y="1418881"/>
            <a:ext cx="11601733" cy="3837836"/>
          </a:xfrm>
          <a:prstGeom prst="rect">
            <a:avLst/>
          </a:prstGeom>
        </p:spPr>
      </p:pic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427076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F4D0C-3AEF-4CC5-A8C8-26D543BC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Evaluation Objectives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426D32-D44D-484C-8E4E-588662C6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7587E-4F37-4EE9-A3E7-4003F185E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39" y="1856976"/>
            <a:ext cx="10932522" cy="4551628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Identify architectures to support research and applications objectives</a:t>
            </a:r>
          </a:p>
          <a:p>
            <a:r>
              <a:rPr lang="en-US" dirty="0">
                <a:latin typeface="Arial"/>
                <a:cs typeface="Arial"/>
              </a:rPr>
              <a:t>Develop Value Framework to evaluate architecture solutions to most/very important science and applications objectives performance, risk, cost, schedule</a:t>
            </a:r>
          </a:p>
          <a:p>
            <a:r>
              <a:rPr lang="en-US" dirty="0">
                <a:latin typeface="Arial"/>
                <a:cs typeface="Arial"/>
              </a:rPr>
              <a:t>Assess a diverse set of high RA value SBG observing architectures and reduce down to a few promising architectures</a:t>
            </a:r>
          </a:p>
          <a:p>
            <a:r>
              <a:rPr lang="en-US" dirty="0">
                <a:latin typeface="Arial"/>
                <a:cs typeface="Arial"/>
              </a:rPr>
              <a:t>Provide justification for eliminating candidate architectures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147301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2317" y="100350"/>
            <a:ext cx="10871692" cy="84781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SBG Architecture Concept Flow to Initial Value Assessment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/>
        </p:nvGraphicFramePr>
        <p:xfrm>
          <a:off x="1164811" y="868568"/>
          <a:ext cx="10188989" cy="560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6478" y="1154422"/>
            <a:ext cx="1803434" cy="677108"/>
          </a:xfrm>
          <a:prstGeom prst="rect">
            <a:avLst/>
          </a:prstGeom>
          <a:solidFill>
            <a:srgbClr val="CCEA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1. Architecture Definition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477" y="3347178"/>
            <a:ext cx="1803434" cy="677108"/>
          </a:xfrm>
          <a:prstGeom prst="rect">
            <a:avLst/>
          </a:prstGeom>
          <a:solidFill>
            <a:srgbClr val="CCEA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2. Value - Effectiveness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6477" y="5346716"/>
            <a:ext cx="1803434" cy="969496"/>
          </a:xfrm>
          <a:prstGeom prst="rect">
            <a:avLst/>
          </a:prstGeom>
          <a:solidFill>
            <a:srgbClr val="CCEA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3. Cost Effectiveness - Comparisons 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6074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0866" y="6519857"/>
            <a:ext cx="2743200" cy="365125"/>
          </a:xfrm>
        </p:spPr>
        <p:txBody>
          <a:bodyPr/>
          <a:lstStyle/>
          <a:p>
            <a:fld id="{786A64DB-DBB3-CA48-993E-0DE1651AF3A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66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D00EFB-9373-4766-A411-4B01DFB8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Framework Overview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BEC866-E247-4481-B544-F21828DC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A64F-9E5C-1646-AB06-8616E2998AAE}" type="slidenum">
              <a:rPr lang="en-US" smtClean="0"/>
              <a:t>23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C6A38-4ED3-4918-BDC1-9D8BCC022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SBG Value Framework assesses key features relevant to decision criteria while providing the ability to discriminate between alternatives</a:t>
            </a:r>
          </a:p>
          <a:p>
            <a:r>
              <a:rPr lang="en-US" sz="3200" dirty="0"/>
              <a:t>Quantitative features</a:t>
            </a:r>
          </a:p>
          <a:p>
            <a:pPr lvl="1"/>
            <a:r>
              <a:rPr lang="en-US" sz="2800" dirty="0"/>
              <a:t>Capability (Science &amp; Applications)</a:t>
            </a:r>
          </a:p>
          <a:p>
            <a:pPr lvl="1"/>
            <a:r>
              <a:rPr lang="en-US" sz="2800" dirty="0"/>
              <a:t>Cost / Affordability</a:t>
            </a:r>
          </a:p>
          <a:p>
            <a:pPr lvl="1"/>
            <a:r>
              <a:rPr lang="en-US" sz="2800" dirty="0"/>
              <a:t>Schedule</a:t>
            </a:r>
          </a:p>
          <a:p>
            <a:pPr lvl="1"/>
            <a:r>
              <a:rPr lang="en-US" sz="2800" dirty="0"/>
              <a:t>Risk</a:t>
            </a:r>
          </a:p>
          <a:p>
            <a:r>
              <a:rPr lang="en-US" sz="3200" dirty="0"/>
              <a:t>Qualitative features</a:t>
            </a:r>
          </a:p>
          <a:p>
            <a:pPr lvl="1"/>
            <a:r>
              <a:rPr lang="en-US" sz="2800" dirty="0"/>
              <a:t>Programmatic factors</a:t>
            </a:r>
          </a:p>
          <a:p>
            <a:pPr lvl="1"/>
            <a:r>
              <a:rPr lang="en-US" sz="2800" dirty="0"/>
              <a:t>International Partnerships</a:t>
            </a:r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466693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032000" y="7151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439296" y="3243612"/>
            <a:ext cx="1064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Phase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16676" y="969887"/>
            <a:ext cx="106471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00593" y="1781806"/>
            <a:ext cx="106471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39923" y="2354785"/>
            <a:ext cx="106471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454" y="3243612"/>
            <a:ext cx="1064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Phase 1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032000" y="16802"/>
            <a:ext cx="8128000" cy="8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909638"/>
            <a:r>
              <a:rPr lang="en-US" dirty="0">
                <a:latin typeface="Arial" charset="0"/>
              </a:rPr>
              <a:t>Funnel - from “Many” to “Few”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6237534" y="5932495"/>
            <a:ext cx="4804777" cy="3847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/>
              </a:rPr>
              <a:t>Number of Observing System Architectures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9363173" y="3808601"/>
            <a:ext cx="1445047" cy="1445047"/>
            <a:chOff x="6227587" y="4925"/>
            <a:chExt cx="1445047" cy="1445047"/>
          </a:xfrm>
        </p:grpSpPr>
        <p:sp>
          <p:nvSpPr>
            <p:cNvPr id="22" name="Oval 21"/>
            <p:cNvSpPr/>
            <p:nvPr/>
          </p:nvSpPr>
          <p:spPr>
            <a:xfrm>
              <a:off x="6227587" y="4925"/>
              <a:ext cx="1445047" cy="14450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/>
            <p:cNvSpPr txBox="1"/>
            <p:nvPr/>
          </p:nvSpPr>
          <p:spPr>
            <a:xfrm>
              <a:off x="6439209" y="216547"/>
              <a:ext cx="1021803" cy="1021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/>
                <a:t>Jun-Jul 2020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56283" y="4319502"/>
            <a:ext cx="1445047" cy="1445047"/>
            <a:chOff x="6227587" y="4925"/>
            <a:chExt cx="1445047" cy="1445047"/>
          </a:xfrm>
        </p:grpSpPr>
        <p:sp>
          <p:nvSpPr>
            <p:cNvPr id="25" name="Oval 24"/>
            <p:cNvSpPr/>
            <p:nvPr/>
          </p:nvSpPr>
          <p:spPr>
            <a:xfrm>
              <a:off x="6227587" y="4925"/>
              <a:ext cx="1445047" cy="14450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4"/>
            <p:cNvSpPr txBox="1"/>
            <p:nvPr/>
          </p:nvSpPr>
          <p:spPr>
            <a:xfrm>
              <a:off x="6439209" y="216547"/>
              <a:ext cx="1021803" cy="1021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/>
                <a:t>Mar</a:t>
              </a:r>
              <a:r>
                <a:rPr lang="en-US" sz="1800" b="1" kern="1200" dirty="0"/>
                <a:t>-May 2020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58865" y="4965180"/>
            <a:ext cx="1445047" cy="1445047"/>
            <a:chOff x="6227587" y="4925"/>
            <a:chExt cx="1445047" cy="1445047"/>
          </a:xfrm>
        </p:grpSpPr>
        <p:sp>
          <p:nvSpPr>
            <p:cNvPr id="28" name="Oval 27"/>
            <p:cNvSpPr/>
            <p:nvPr/>
          </p:nvSpPr>
          <p:spPr>
            <a:xfrm>
              <a:off x="6227587" y="4925"/>
              <a:ext cx="1445047" cy="14450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4"/>
            <p:cNvSpPr txBox="1"/>
            <p:nvPr/>
          </p:nvSpPr>
          <p:spPr>
            <a:xfrm>
              <a:off x="6439209" y="216547"/>
              <a:ext cx="1021803" cy="1021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/>
                <a:t>Jan-Feb </a:t>
              </a:r>
              <a:r>
                <a:rPr lang="en-US" sz="1800" b="1" kern="1200" dirty="0"/>
                <a:t>2020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684112" y="1080865"/>
            <a:ext cx="26193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1"/>
            <a:r>
              <a:rPr lang="en-US" sz="1600" b="1" dirty="0">
                <a:solidFill>
                  <a:srgbClr val="00B050"/>
                </a:solidFill>
              </a:rPr>
              <a:t>Filter – Cost &amp; Value</a:t>
            </a:r>
          </a:p>
          <a:p>
            <a:pPr marL="457200" lvl="1"/>
            <a:r>
              <a:rPr lang="en-US" sz="1600" b="1" dirty="0">
                <a:solidFill>
                  <a:srgbClr val="00B050"/>
                </a:solidFill>
              </a:rPr>
              <a:t>Filter – Instrument Risk</a:t>
            </a:r>
          </a:p>
          <a:p>
            <a:pPr marL="457200" lvl="1"/>
            <a:endParaRPr lang="en-US" sz="1600" b="1" dirty="0">
              <a:solidFill>
                <a:srgbClr val="00B050"/>
              </a:solidFill>
            </a:endParaRPr>
          </a:p>
          <a:p>
            <a:pPr marL="457200" lvl="1"/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22047" y="1478759"/>
            <a:ext cx="32459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1"/>
            <a:r>
              <a:rPr lang="en-US" sz="1600" b="1" dirty="0">
                <a:solidFill>
                  <a:srgbClr val="00B050"/>
                </a:solidFill>
              </a:rPr>
              <a:t>Programmatic Scenarios</a:t>
            </a:r>
          </a:p>
          <a:p>
            <a:pPr marL="457200" lvl="1"/>
            <a:r>
              <a:rPr lang="en-US" sz="1600" b="1" dirty="0">
                <a:solidFill>
                  <a:srgbClr val="00B050"/>
                </a:solidFill>
              </a:rPr>
              <a:t>Concept Design Center Studies</a:t>
            </a:r>
          </a:p>
          <a:p>
            <a:pPr marL="457200" lvl="1"/>
            <a:r>
              <a:rPr lang="en-US" sz="1600" b="1" dirty="0">
                <a:solidFill>
                  <a:srgbClr val="00B050"/>
                </a:solidFill>
              </a:rPr>
              <a:t>Independent Assessment</a:t>
            </a:r>
          </a:p>
          <a:p>
            <a:pPr marL="457200" lvl="1"/>
            <a:endParaRPr lang="en-US" sz="1600" b="1" dirty="0">
              <a:solidFill>
                <a:srgbClr val="00B050"/>
              </a:solidFill>
            </a:endParaRPr>
          </a:p>
          <a:p>
            <a:pPr marL="457200" lvl="1"/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33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  <p:sp>
        <p:nvSpPr>
          <p:cNvPr id="34" name="Slide Number Placeholder 2"/>
          <p:cNvSpPr txBox="1">
            <a:spLocks/>
          </p:cNvSpPr>
          <p:nvPr/>
        </p:nvSpPr>
        <p:spPr>
          <a:xfrm>
            <a:off x="9436620" y="657519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208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979" algn="l" defTabSz="91208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88" algn="l" defTabSz="91208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32" algn="l" defTabSz="91208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76" algn="l" defTabSz="91208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286" algn="l" defTabSz="91208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62" algn="l" defTabSz="91208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240" algn="l" defTabSz="91208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219" algn="l" defTabSz="91208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86A64DB-DBB3-CA48-993E-0DE1651AF3A6}" type="slidenum">
              <a:rPr lang="en-US" sz="1200" smtClean="0"/>
              <a:pPr algn="r"/>
              <a:t>24</a:t>
            </a:fld>
            <a:endParaRPr lang="en-US" sz="12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FA6487-C767-4D0C-9F38-9AB873BBA842}"/>
              </a:ext>
            </a:extLst>
          </p:cNvPr>
          <p:cNvGrpSpPr/>
          <p:nvPr/>
        </p:nvGrpSpPr>
        <p:grpSpPr>
          <a:xfrm>
            <a:off x="841938" y="5420359"/>
            <a:ext cx="1445047" cy="1445047"/>
            <a:chOff x="6227587" y="4925"/>
            <a:chExt cx="1445047" cy="144504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19580E-5B03-4615-B0F7-1EE0A0EDF64B}"/>
                </a:ext>
              </a:extLst>
            </p:cNvPr>
            <p:cNvSpPr/>
            <p:nvPr/>
          </p:nvSpPr>
          <p:spPr>
            <a:xfrm>
              <a:off x="6227587" y="4925"/>
              <a:ext cx="1445047" cy="14450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4">
              <a:extLst>
                <a:ext uri="{FF2B5EF4-FFF2-40B4-BE49-F238E27FC236}">
                  <a16:creationId xmlns:a16="http://schemas.microsoft.com/office/drawing/2014/main" id="{96A17CE7-7D18-4FB2-954D-D0304598AB07}"/>
                </a:ext>
              </a:extLst>
            </p:cNvPr>
            <p:cNvSpPr txBox="1"/>
            <p:nvPr/>
          </p:nvSpPr>
          <p:spPr>
            <a:xfrm>
              <a:off x="6439209" y="216547"/>
              <a:ext cx="1021803" cy="1021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/>
                <a:t>Oct </a:t>
              </a:r>
              <a:r>
                <a:rPr lang="en-US" sz="1800" b="1" kern="1200" dirty="0"/>
                <a:t>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7820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0700" y="76984"/>
            <a:ext cx="4833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SBG Study Schedule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2A4675-1013-41A8-9F35-86588243E26F}"/>
              </a:ext>
            </a:extLst>
          </p:cNvPr>
          <p:cNvSpPr txBox="1"/>
          <p:nvPr/>
        </p:nvSpPr>
        <p:spPr>
          <a:xfrm>
            <a:off x="359918" y="4824661"/>
            <a:ext cx="4588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Successfully executed web-based Design sessions/studies hosted by JPL, </a:t>
            </a:r>
            <a:r>
              <a:rPr lang="en-US" sz="1600" dirty="0" err="1">
                <a:solidFill>
                  <a:schemeClr val="tx2"/>
                </a:solidFill>
              </a:rPr>
              <a:t>LaRC</a:t>
            </a:r>
            <a:r>
              <a:rPr lang="en-US" sz="1600" dirty="0">
                <a:solidFill>
                  <a:schemeClr val="tx2"/>
                </a:solidFill>
              </a:rPr>
              <a:t>, ARC, GSFC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Changed Community Workshop to Webinars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879C3B7-4306-4503-A885-B9B3E9D065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8963" y="938213"/>
          <a:ext cx="8686800" cy="555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Worksheet" r:id="rId4" imgW="8686906" imgH="5551162" progId="Excel.Sheet.12">
                  <p:embed/>
                </p:oleObj>
              </mc:Choice>
              <mc:Fallback>
                <p:oleObj name="Worksheet" r:id="rId4" imgW="8686906" imgH="5551162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879C3B7-4306-4503-A885-B9B3E9D065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8963" y="938213"/>
                        <a:ext cx="8686800" cy="555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692456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7826-58DE-4B42-BC09-4894D26E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SBG RFI Update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704919-94A5-4462-A308-6A88F5FD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7D44F-1BC3-485E-9F73-C22E67DC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661"/>
            <a:ext cx="10515600" cy="498652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SBG Request for Information (RFI) was first released in June 2019 in conjunction with the community workshop</a:t>
            </a:r>
          </a:p>
          <a:p>
            <a:pPr>
              <a:lnSpc>
                <a:spcPct val="120000"/>
              </a:lnSpc>
            </a:pPr>
            <a:r>
              <a:rPr lang="en-US" dirty="0"/>
              <a:t>An update was released in early March 2020 to solicit additional information from the initial respondents and for potential new responses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Additional information regarding instrument technical characteristics were requested in the update to support the activities during SBG study Phase 2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Released amended RFI with proprietary data allowed and a table addendum with specific instrument accommodation information. Timeliness of responses has been critical to the evaluation process </a:t>
            </a:r>
          </a:p>
          <a:p>
            <a:pPr>
              <a:lnSpc>
                <a:spcPct val="120000"/>
              </a:lnSpc>
            </a:pPr>
            <a:r>
              <a:rPr lang="en-US" dirty="0"/>
              <a:t>Received 6 responses to date (RFI remains active through July)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5 were updates to previous responses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2 new responses; expecting additional responses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Responses span NASA centers, private companies, international and traditional/“new space”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Responses cover fully-capable systems (instruments) and smaller systems that provide incremental capability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Available at: </a:t>
            </a:r>
            <a:r>
              <a:rPr lang="en-US" dirty="0">
                <a:hlinkClick r:id="rId2"/>
              </a:rPr>
              <a:t>https://beta.sam.gov/</a:t>
            </a:r>
            <a:r>
              <a:rPr lang="en-US" dirty="0"/>
              <a:t>, Solicitation # is WH-01-20</a:t>
            </a:r>
          </a:p>
          <a:p>
            <a:pPr lvl="1"/>
            <a:endParaRPr lang="en-US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543592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EDF9956-A096-4AD6-A0B6-ADD24DE78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685" y="1561528"/>
            <a:ext cx="5697299" cy="4281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36CC14-1559-4491-B7EA-4D0AA5A1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984" y="194143"/>
            <a:ext cx="7060765" cy="535527"/>
          </a:xfrm>
        </p:spPr>
        <p:txBody>
          <a:bodyPr/>
          <a:lstStyle/>
          <a:p>
            <a:r>
              <a:rPr lang="en-US" sz="3200" dirty="0"/>
              <a:t>Architecture Down-Select Status </a:t>
            </a:r>
            <a:r>
              <a:rPr lang="en-US" sz="2400" dirty="0"/>
              <a:t>(1 of 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86DC38-5D90-4D97-A91B-A4628E97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t>27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47257" y="913776"/>
            <a:ext cx="620485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have winnowed down the number of options from 100s to ~25 high value, </a:t>
            </a:r>
            <a:r>
              <a:rPr lang="en-US" sz="18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affordable architectures</a:t>
            </a:r>
            <a:endParaRPr lang="en-US" sz="1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C292D6-9EB9-4805-A724-C91DBE728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674" y="1561528"/>
            <a:ext cx="5697301" cy="428102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715536" y="2081768"/>
            <a:ext cx="747134" cy="231364"/>
          </a:xfrm>
          <a:prstGeom prst="rightArrow">
            <a:avLst/>
          </a:prstGeom>
          <a:solidFill>
            <a:srgbClr val="718E9C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21586" y="1929740"/>
            <a:ext cx="1128156" cy="706582"/>
          </a:xfrm>
          <a:prstGeom prst="ellipse">
            <a:avLst/>
          </a:prstGeom>
          <a:solidFill>
            <a:srgbClr val="9999FF">
              <a:alpha val="43137"/>
            </a:srgbClr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21248" y="1822862"/>
            <a:ext cx="3883231" cy="813460"/>
          </a:xfrm>
          <a:prstGeom prst="ellipse">
            <a:avLst/>
          </a:prstGeom>
          <a:solidFill>
            <a:srgbClr val="9999FF">
              <a:alpha val="43137"/>
            </a:srgbClr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6200000">
            <a:off x="473756" y="2287227"/>
            <a:ext cx="1890638" cy="1341912"/>
          </a:xfrm>
          <a:prstGeom prst="ellipse">
            <a:avLst/>
          </a:prstGeom>
          <a:solidFill>
            <a:srgbClr val="9999FF">
              <a:alpha val="43137"/>
            </a:srgbClr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13134" y="5936005"/>
            <a:ext cx="257100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January 2020 (complete)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35746" y="5934893"/>
            <a:ext cx="290351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February 2020 (complete)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7247" y="2958182"/>
            <a:ext cx="1321819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Applied a series of down-select criteria (value, cost) and refined the concepts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06840" y="2923048"/>
            <a:ext cx="2771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25 architectures made up of 7 unique “architecture elements”</a:t>
            </a:r>
          </a:p>
        </p:txBody>
      </p:sp>
      <p:sp>
        <p:nvSpPr>
          <p:cNvPr id="17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436862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002F9F-3547-4EF7-9552-9A035E4E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- Design Study Candidates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BFC4D8-54BB-4225-9A07-321BE57DF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Approximately 25 candidate architectures </a:t>
            </a:r>
            <a:r>
              <a:rPr lang="en-US" dirty="0">
                <a:solidFill>
                  <a:schemeClr val="tx2"/>
                </a:solidFill>
              </a:rPr>
              <a:t>composed of 7 unique “architecture elements” remain in the architecture trade space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Pruned based on initial architecture cost estim</a:t>
            </a:r>
            <a:r>
              <a:rPr lang="en-US" dirty="0"/>
              <a:t>ates and updates following the Team-I study incorporating Subject Matter Expert findings</a:t>
            </a:r>
          </a:p>
          <a:p>
            <a:r>
              <a:rPr lang="en-US" dirty="0"/>
              <a:t>The remaining candidates can be decomposed into individual architecture elements</a:t>
            </a:r>
          </a:p>
          <a:p>
            <a:pPr lvl="1"/>
            <a:r>
              <a:rPr lang="en-US" dirty="0"/>
              <a:t>Design studies focused on sizing and costing architecture elements, not full architectures</a:t>
            </a:r>
          </a:p>
          <a:p>
            <a:r>
              <a:rPr lang="en-US" dirty="0"/>
              <a:t>The products for each architecture element focused design study are combined to rebuild the full candidate architectures</a:t>
            </a:r>
          </a:p>
          <a:p>
            <a:pPr lvl="1"/>
            <a:r>
              <a:rPr lang="en-US" dirty="0"/>
              <a:t>Updated and refined estimates for cost effectiveness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67800" y="6356352"/>
            <a:ext cx="2743200" cy="365125"/>
          </a:xfrm>
        </p:spPr>
        <p:txBody>
          <a:bodyPr/>
          <a:lstStyle/>
          <a:p>
            <a:fld id="{E720A64F-9E5C-1646-AB06-8616E2998AAE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16964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F3777-8A56-904C-8263-154EE7A3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537" y="-120414"/>
            <a:ext cx="10515600" cy="1325563"/>
          </a:xfrm>
        </p:spPr>
        <p:txBody>
          <a:bodyPr/>
          <a:lstStyle/>
          <a:p>
            <a:r>
              <a:rPr lang="en-US" b="1" dirty="0">
                <a:latin typeface="Athelas" panose="02000503000000020003" pitchFamily="2" charset="77"/>
                <a:cs typeface="Al Tarikh" pitchFamily="2" charset="-78"/>
              </a:rPr>
              <a:t>SBG Research and Applications Team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38B3A8-8E28-E248-8357-FEC713EE33EC}"/>
              </a:ext>
            </a:extLst>
          </p:cNvPr>
          <p:cNvSpPr/>
          <p:nvPr/>
        </p:nvSpPr>
        <p:spPr>
          <a:xfrm>
            <a:off x="7591318" y="2969119"/>
            <a:ext cx="2277034" cy="1075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Science Systems Engineering</a:t>
            </a:r>
          </a:p>
          <a:p>
            <a:pPr algn="ctr"/>
            <a:r>
              <a:rPr lang="en-US" sz="1200" dirty="0"/>
              <a:t>Ryan Pavlick</a:t>
            </a:r>
          </a:p>
          <a:p>
            <a:pPr algn="ctr"/>
            <a:r>
              <a:rPr lang="en-US" sz="1200" dirty="0"/>
              <a:t>Natasha Stavros</a:t>
            </a:r>
          </a:p>
          <a:p>
            <a:pPr algn="ctr"/>
            <a:r>
              <a:rPr lang="en-US" sz="1200" dirty="0"/>
              <a:t>Shannon </a:t>
            </a:r>
            <a:r>
              <a:rPr lang="en-US" sz="1200" dirty="0" err="1"/>
              <a:t>Zareh</a:t>
            </a:r>
            <a:endParaRPr lang="en-US" sz="1200" dirty="0"/>
          </a:p>
          <a:p>
            <a:pPr algn="ctr"/>
            <a:r>
              <a:rPr lang="en-US" sz="1200" dirty="0"/>
              <a:t>David Thompson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8ECD8F-78A6-4241-9B98-6463673E0B34}"/>
              </a:ext>
            </a:extLst>
          </p:cNvPr>
          <p:cNvSpPr/>
          <p:nvPr/>
        </p:nvSpPr>
        <p:spPr>
          <a:xfrm>
            <a:off x="4898314" y="978946"/>
            <a:ext cx="2251935" cy="1311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Jamie </a:t>
            </a:r>
            <a:r>
              <a:rPr lang="en-US" dirty="0" err="1"/>
              <a:t>Nastal</a:t>
            </a:r>
            <a:endParaRPr lang="en-US" dirty="0"/>
          </a:p>
          <a:p>
            <a:pPr algn="ctr"/>
            <a:r>
              <a:rPr lang="en-US" sz="1400" dirty="0"/>
              <a:t>Study Lead</a:t>
            </a:r>
          </a:p>
          <a:p>
            <a:pPr algn="ctr"/>
            <a:r>
              <a:rPr lang="en-US" dirty="0"/>
              <a:t>Chip Miller</a:t>
            </a:r>
          </a:p>
          <a:p>
            <a:pPr algn="ctr"/>
            <a:r>
              <a:rPr lang="en-US" sz="1400" dirty="0"/>
              <a:t>International Coordination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FD6FB5-C676-6E49-9E17-4F771304FEA4}"/>
              </a:ext>
            </a:extLst>
          </p:cNvPr>
          <p:cNvSpPr/>
          <p:nvPr/>
        </p:nvSpPr>
        <p:spPr>
          <a:xfrm>
            <a:off x="5059679" y="2642795"/>
            <a:ext cx="2043953" cy="80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Dave Schimel</a:t>
            </a:r>
          </a:p>
          <a:p>
            <a:pPr algn="ctr"/>
            <a:r>
              <a:rPr lang="en-US" dirty="0"/>
              <a:t>Ben Poulter</a:t>
            </a:r>
          </a:p>
          <a:p>
            <a:pPr algn="ctr"/>
            <a:r>
              <a:rPr lang="en-US" dirty="0"/>
              <a:t>RA Co-leads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4B605B-42CA-374D-8AB1-B9C9A5C0875C}"/>
              </a:ext>
            </a:extLst>
          </p:cNvPr>
          <p:cNvSpPr/>
          <p:nvPr/>
        </p:nvSpPr>
        <p:spPr>
          <a:xfrm>
            <a:off x="8674248" y="4588137"/>
            <a:ext cx="2043953" cy="80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Modeling</a:t>
            </a:r>
          </a:p>
          <a:p>
            <a:pPr algn="ctr"/>
            <a:r>
              <a:rPr lang="en-US" sz="1200" dirty="0"/>
              <a:t>Ben Poulter</a:t>
            </a:r>
          </a:p>
          <a:p>
            <a:pPr algn="ctr"/>
            <a:r>
              <a:rPr lang="en-US" sz="1200" dirty="0"/>
              <a:t>Shawn Serbin</a:t>
            </a:r>
          </a:p>
          <a:p>
            <a:pPr algn="ctr"/>
            <a:r>
              <a:rPr lang="en-US" sz="1200" dirty="0" err="1"/>
              <a:t>Weile</a:t>
            </a:r>
            <a:r>
              <a:rPr lang="en-US" sz="1200" dirty="0"/>
              <a:t> Wang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70FA2-859C-244A-A2DD-F36648BDF793}"/>
              </a:ext>
            </a:extLst>
          </p:cNvPr>
          <p:cNvSpPr/>
          <p:nvPr/>
        </p:nvSpPr>
        <p:spPr>
          <a:xfrm>
            <a:off x="6352390" y="4618617"/>
            <a:ext cx="2043953" cy="80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Applications</a:t>
            </a:r>
          </a:p>
          <a:p>
            <a:pPr algn="ctr"/>
            <a:r>
              <a:rPr lang="en-US" sz="1200" dirty="0"/>
              <a:t>Jeff </a:t>
            </a:r>
            <a:r>
              <a:rPr lang="en-US" sz="1200" dirty="0" err="1"/>
              <a:t>Luval</a:t>
            </a:r>
            <a:endParaRPr lang="en-US" sz="1200" dirty="0"/>
          </a:p>
          <a:p>
            <a:pPr algn="ctr"/>
            <a:r>
              <a:rPr lang="en-US" sz="1200" dirty="0"/>
              <a:t>Christine Lee</a:t>
            </a:r>
          </a:p>
          <a:p>
            <a:pPr algn="ctr"/>
            <a:r>
              <a:rPr lang="en-US" sz="1200" dirty="0"/>
              <a:t>Stephanie </a:t>
            </a:r>
            <a:r>
              <a:rPr lang="en-US" sz="1200" dirty="0" err="1"/>
              <a:t>Uz</a:t>
            </a:r>
            <a:endParaRPr lang="en-US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51D51B-CEA3-EE4F-A265-0EDBAB485DA8}"/>
              </a:ext>
            </a:extLst>
          </p:cNvPr>
          <p:cNvSpPr/>
          <p:nvPr/>
        </p:nvSpPr>
        <p:spPr>
          <a:xfrm>
            <a:off x="4052047" y="4618617"/>
            <a:ext cx="2043953" cy="80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Cal/Val</a:t>
            </a:r>
          </a:p>
          <a:p>
            <a:pPr algn="ctr"/>
            <a:r>
              <a:rPr lang="en-US" sz="1200" dirty="0"/>
              <a:t>Kevin </a:t>
            </a:r>
            <a:r>
              <a:rPr lang="en-US" sz="1200" dirty="0" err="1"/>
              <a:t>Turpie</a:t>
            </a:r>
            <a:endParaRPr lang="en-US" sz="1200" dirty="0"/>
          </a:p>
          <a:p>
            <a:pPr algn="ctr"/>
            <a:r>
              <a:rPr lang="en-US" sz="1200" dirty="0"/>
              <a:t>Ray </a:t>
            </a:r>
            <a:r>
              <a:rPr lang="en-US" sz="1200" dirty="0" err="1"/>
              <a:t>Kokaly</a:t>
            </a: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63E052-217A-3048-8ED6-7EC908469D3B}"/>
              </a:ext>
            </a:extLst>
          </p:cNvPr>
          <p:cNvSpPr/>
          <p:nvPr/>
        </p:nvSpPr>
        <p:spPr>
          <a:xfrm>
            <a:off x="1692537" y="4618617"/>
            <a:ext cx="2043953" cy="80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Algorithms</a:t>
            </a:r>
          </a:p>
          <a:p>
            <a:pPr algn="ctr"/>
            <a:r>
              <a:rPr lang="en-US" sz="1200" dirty="0"/>
              <a:t>Kerry </a:t>
            </a:r>
            <a:r>
              <a:rPr lang="en-US" sz="1200" dirty="0" err="1"/>
              <a:t>Cawse</a:t>
            </a:r>
            <a:r>
              <a:rPr lang="en-US" sz="1200" dirty="0"/>
              <a:t>-Nicholson</a:t>
            </a:r>
          </a:p>
          <a:p>
            <a:pPr algn="ctr"/>
            <a:r>
              <a:rPr lang="en-US" sz="1200" dirty="0"/>
              <a:t>Phil Townsend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06C7AF-0456-DF4F-9EBC-61CFD24690C7}"/>
              </a:ext>
            </a:extLst>
          </p:cNvPr>
          <p:cNvCxnSpPr/>
          <p:nvPr/>
        </p:nvCxnSpPr>
        <p:spPr>
          <a:xfrm>
            <a:off x="2485016" y="4200862"/>
            <a:ext cx="7003229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4EB953-C29F-9943-9F6B-5FA1B8856F80}"/>
              </a:ext>
            </a:extLst>
          </p:cNvPr>
          <p:cNvCxnSpPr/>
          <p:nvPr/>
        </p:nvCxnSpPr>
        <p:spPr>
          <a:xfrm>
            <a:off x="2485016" y="4195482"/>
            <a:ext cx="0" cy="392655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3CC993-0427-EB48-B55A-0EF23D6B9688}"/>
              </a:ext>
            </a:extLst>
          </p:cNvPr>
          <p:cNvCxnSpPr/>
          <p:nvPr/>
        </p:nvCxnSpPr>
        <p:spPr>
          <a:xfrm>
            <a:off x="5075815" y="4232237"/>
            <a:ext cx="0" cy="392655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6BA1FC-645B-E744-A0DC-946F77531A90}"/>
              </a:ext>
            </a:extLst>
          </p:cNvPr>
          <p:cNvCxnSpPr/>
          <p:nvPr/>
        </p:nvCxnSpPr>
        <p:spPr>
          <a:xfrm>
            <a:off x="7410224" y="4195481"/>
            <a:ext cx="0" cy="392655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C445BC-02EF-6D49-A037-FC7B44D446A6}"/>
              </a:ext>
            </a:extLst>
          </p:cNvPr>
          <p:cNvCxnSpPr/>
          <p:nvPr/>
        </p:nvCxnSpPr>
        <p:spPr>
          <a:xfrm>
            <a:off x="9488245" y="4225962"/>
            <a:ext cx="0" cy="392655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E8838C-FDBD-FC4E-B98A-09EA2FCE7669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6076276" y="2321856"/>
            <a:ext cx="5380" cy="320939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BED80F-3518-0B4C-AD80-AA10219D3B85}"/>
              </a:ext>
            </a:extLst>
          </p:cNvPr>
          <p:cNvCxnSpPr>
            <a:cxnSpLocks/>
          </p:cNvCxnSpPr>
          <p:nvPr/>
        </p:nvCxnSpPr>
        <p:spPr>
          <a:xfrm>
            <a:off x="6070898" y="3449619"/>
            <a:ext cx="10757" cy="719869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0A978B-F2D3-0A4D-AE50-DD840EA91D54}"/>
              </a:ext>
            </a:extLst>
          </p:cNvPr>
          <p:cNvCxnSpPr>
            <a:cxnSpLocks/>
          </p:cNvCxnSpPr>
          <p:nvPr/>
        </p:nvCxnSpPr>
        <p:spPr>
          <a:xfrm flipH="1">
            <a:off x="6070898" y="3641463"/>
            <a:ext cx="1491729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0D0E0C93-28F6-9845-AE20-0C40ABFD2EFE}"/>
              </a:ext>
            </a:extLst>
          </p:cNvPr>
          <p:cNvSpPr/>
          <p:nvPr/>
        </p:nvSpPr>
        <p:spPr>
          <a:xfrm>
            <a:off x="811756" y="2482326"/>
            <a:ext cx="10597180" cy="3818964"/>
          </a:xfrm>
          <a:prstGeom prst="rect">
            <a:avLst/>
          </a:prstGeom>
          <a:solidFill>
            <a:srgbClr val="4472C4">
              <a:alpha val="16863"/>
            </a:srgb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Research and Applications Steering Committee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DE73E-43C3-154B-82E9-98B2D29906C1}"/>
              </a:ext>
            </a:extLst>
          </p:cNvPr>
          <p:cNvSpPr txBox="1"/>
          <p:nvPr/>
        </p:nvSpPr>
        <p:spPr>
          <a:xfrm>
            <a:off x="7329543" y="4828995"/>
            <a:ext cx="76020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+mj-lt"/>
                <a:cs typeface="Arial Narrow" panose="020B0604020202020204" pitchFamily="34" charset="0"/>
              </a:rPr>
              <a:t>Luvall</a:t>
            </a:r>
            <a:endParaRPr lang="en-US" sz="1200" dirty="0">
              <a:solidFill>
                <a:schemeClr val="bg1"/>
              </a:solidFill>
              <a:latin typeface="+mj-lt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247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EDF9956-A096-4AD6-A0B6-ADD24DE78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6" y="1907084"/>
            <a:ext cx="4343953" cy="32641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86DC38-5D90-4D97-A91B-A4628E97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BFC4D8-54BB-4225-9A07-321BE57DF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562" y="4918666"/>
            <a:ext cx="5331291" cy="1664347"/>
          </a:xfrm>
        </p:spPr>
        <p:txBody>
          <a:bodyPr>
            <a:noAutofit/>
          </a:bodyPr>
          <a:lstStyle/>
          <a:p>
            <a:pPr lvl="1">
              <a:spcBef>
                <a:spcPts val="300"/>
              </a:spcBef>
            </a:pPr>
            <a:r>
              <a:rPr lang="en-US" sz="1400" b="1" dirty="0">
                <a:solidFill>
                  <a:srgbClr val="C00000"/>
                </a:solidFill>
              </a:rPr>
              <a:t>Small spacecraft with wide-swath VSWIR</a:t>
            </a:r>
          </a:p>
          <a:p>
            <a:pPr lvl="1">
              <a:spcBef>
                <a:spcPts val="300"/>
              </a:spcBef>
            </a:pPr>
            <a:r>
              <a:rPr lang="en-US" sz="1400" b="1" dirty="0">
                <a:solidFill>
                  <a:srgbClr val="C00000"/>
                </a:solidFill>
              </a:rPr>
              <a:t>Small spacecraft with Whisk Push (W/P) TIR</a:t>
            </a:r>
          </a:p>
          <a:p>
            <a:pPr lvl="1">
              <a:spcBef>
                <a:spcPts val="300"/>
              </a:spcBef>
            </a:pPr>
            <a:r>
              <a:rPr lang="en-US" sz="1400" b="1" dirty="0">
                <a:solidFill>
                  <a:srgbClr val="C00000"/>
                </a:solidFill>
              </a:rPr>
              <a:t>Small spacecraft with Push Broom (P/B) TIR</a:t>
            </a:r>
          </a:p>
          <a:p>
            <a:pPr lvl="1">
              <a:spcBef>
                <a:spcPts val="300"/>
              </a:spcBef>
            </a:pPr>
            <a:r>
              <a:rPr lang="en-US" sz="1400" b="1" dirty="0">
                <a:solidFill>
                  <a:srgbClr val="C00000"/>
                </a:solidFill>
              </a:rPr>
              <a:t>Medium spacecraft with wide-swath VSWIR and W/P TIR</a:t>
            </a:r>
          </a:p>
          <a:p>
            <a:pPr lvl="1">
              <a:spcBef>
                <a:spcPts val="300"/>
              </a:spcBef>
            </a:pPr>
            <a:r>
              <a:rPr lang="en-US" sz="1400" b="1" dirty="0">
                <a:solidFill>
                  <a:srgbClr val="C00000"/>
                </a:solidFill>
              </a:rPr>
              <a:t>Medium spacecraft with wide-swath VSWIR and P/B TIR</a:t>
            </a:r>
          </a:p>
          <a:p>
            <a:pPr lvl="1">
              <a:spcBef>
                <a:spcPts val="300"/>
              </a:spcBef>
            </a:pPr>
            <a:r>
              <a:rPr lang="en-US" sz="1400" b="1" dirty="0">
                <a:solidFill>
                  <a:srgbClr val="C00000"/>
                </a:solidFill>
              </a:rPr>
              <a:t>Constellation spacecraft with TIR bolometer</a:t>
            </a:r>
          </a:p>
          <a:p>
            <a:pPr lvl="1">
              <a:spcBef>
                <a:spcPts val="300"/>
              </a:spcBef>
            </a:pPr>
            <a:r>
              <a:rPr lang="en-US" sz="1400" b="1" dirty="0">
                <a:solidFill>
                  <a:srgbClr val="C00000"/>
                </a:solidFill>
              </a:rPr>
              <a:t>Constellation spacecraft with narrow-swath VSWIR/VNIR</a:t>
            </a:r>
          </a:p>
          <a:p>
            <a:pPr marL="0" indent="0">
              <a:spcBef>
                <a:spcPts val="300"/>
              </a:spcBef>
              <a:buNone/>
            </a:pPr>
            <a:endParaRPr lang="en-US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4632010" y="1745902"/>
          <a:ext cx="2474685" cy="3675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Oval 14"/>
          <p:cNvSpPr/>
          <p:nvPr/>
        </p:nvSpPr>
        <p:spPr>
          <a:xfrm>
            <a:off x="871755" y="2412620"/>
            <a:ext cx="178230" cy="184663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>
            <a:stCxn id="15" idx="4"/>
          </p:cNvCxnSpPr>
          <p:nvPr/>
        </p:nvCxnSpPr>
        <p:spPr>
          <a:xfrm rot="16200000" flipH="1">
            <a:off x="2366713" y="1191439"/>
            <a:ext cx="787188" cy="3598875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Brace 20"/>
          <p:cNvSpPr/>
          <p:nvPr/>
        </p:nvSpPr>
        <p:spPr>
          <a:xfrm rot="5400000">
            <a:off x="6241198" y="3255068"/>
            <a:ext cx="187257" cy="3095354"/>
          </a:xfrm>
          <a:prstGeom prst="leftBrace">
            <a:avLst>
              <a:gd name="adj1" fmla="val 8333"/>
              <a:gd name="adj2" fmla="val 503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10052" y="1515345"/>
            <a:ext cx="3093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Multiple High Value, Affordable Architectures</a:t>
            </a:r>
          </a:p>
          <a:p>
            <a:pPr algn="ctr"/>
            <a:r>
              <a:rPr lang="en-US" sz="1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 made up of common elements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7116" y="1826593"/>
            <a:ext cx="3260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Design Center Studies focused on sizing and costing these foundational elements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0869" y="854551"/>
            <a:ext cx="969728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final step is to reassemble the best combination of elements into 1-3 recommendations 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F2BFC4D8-54BB-4225-9A07-321BE57DFAB3}"/>
              </a:ext>
            </a:extLst>
          </p:cNvPr>
          <p:cNvSpPr txBox="1">
            <a:spLocks/>
          </p:cNvSpPr>
          <p:nvPr/>
        </p:nvSpPr>
        <p:spPr>
          <a:xfrm>
            <a:off x="8777679" y="5091221"/>
            <a:ext cx="4641742" cy="4656922"/>
          </a:xfrm>
          <a:prstGeom prst="rect">
            <a:avLst/>
          </a:prstGeom>
        </p:spPr>
        <p:txBody>
          <a:bodyPr vert="horz" lIns="91236" tIns="45718" rIns="91236" bIns="45718" rtlCol="0">
            <a:normAutofit/>
          </a:bodyPr>
          <a:lstStyle>
            <a:lvl1pPr marL="228056" indent="-228056" algn="l" defTabSz="912088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4166" indent="-228056" algn="l" defTabSz="91208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140142" indent="-228056" algn="l" defTabSz="91208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1596120" indent="-228056" algn="l" defTabSz="91208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00" b="0" kern="120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2052099" indent="-228056" algn="l" defTabSz="91208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00" b="0" kern="120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marL="2508208" indent="-228056" algn="l" defTabSz="91208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253" indent="-228056" algn="l" defTabSz="91208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296" indent="-228056" algn="l" defTabSz="91208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06" indent="-228056" algn="l" defTabSz="91208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Other elements to be considered</a:t>
            </a:r>
          </a:p>
          <a:p>
            <a:pPr lvl="1"/>
            <a:r>
              <a:rPr lang="en-US" sz="1200" dirty="0" err="1"/>
              <a:t>Microsats</a:t>
            </a:r>
            <a:r>
              <a:rPr lang="en-US" sz="1200" dirty="0"/>
              <a:t> for niche roles / improve revisit</a:t>
            </a:r>
          </a:p>
          <a:p>
            <a:pPr lvl="1"/>
            <a:r>
              <a:rPr lang="en-US" sz="1200" dirty="0" err="1"/>
              <a:t>Smallsat</a:t>
            </a:r>
            <a:r>
              <a:rPr lang="en-US" sz="1200" dirty="0"/>
              <a:t>-based calibration</a:t>
            </a:r>
          </a:p>
          <a:p>
            <a:pPr lvl="1"/>
            <a:r>
              <a:rPr lang="en-US" sz="1200" dirty="0"/>
              <a:t>Airborne components</a:t>
            </a:r>
          </a:p>
          <a:p>
            <a:pPr lvl="1"/>
            <a:r>
              <a:rPr lang="en-US" sz="1200" dirty="0"/>
              <a:t>International partner to improve revisit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7596318" y="3271158"/>
            <a:ext cx="747134" cy="231364"/>
          </a:xfrm>
          <a:prstGeom prst="rightArrow">
            <a:avLst/>
          </a:prstGeom>
          <a:solidFill>
            <a:srgbClr val="718E9C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812611" y="3271158"/>
            <a:ext cx="747134" cy="231364"/>
          </a:xfrm>
          <a:prstGeom prst="rightArrow">
            <a:avLst/>
          </a:prstGeom>
          <a:solidFill>
            <a:srgbClr val="718E9C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39294" y="2410691"/>
            <a:ext cx="276771" cy="273133"/>
          </a:xfrm>
          <a:prstGeom prst="ellipse">
            <a:avLst/>
          </a:prstGeom>
          <a:solidFill>
            <a:srgbClr val="718E9C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8653308" y="3282075"/>
            <a:ext cx="276771" cy="273133"/>
          </a:xfrm>
          <a:prstGeom prst="ellipse">
            <a:avLst/>
          </a:prstGeom>
          <a:solidFill>
            <a:srgbClr val="718E9C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8642933" y="4262626"/>
            <a:ext cx="276771" cy="273133"/>
          </a:xfrm>
          <a:prstGeom prst="ellipse">
            <a:avLst/>
          </a:prstGeom>
          <a:solidFill>
            <a:srgbClr val="718E9C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2933" y="1797540"/>
            <a:ext cx="2931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Notional Architectures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31726" y="2223350"/>
            <a:ext cx="2931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Constellation of VSWIR + </a:t>
            </a:r>
          </a:p>
          <a:p>
            <a:pPr algn="ctr"/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TIR </a:t>
            </a:r>
            <a:r>
              <a:rPr lang="en-US" sz="1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Freeflyer</a:t>
            </a: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</a:t>
            </a:r>
          </a:p>
          <a:p>
            <a:pPr algn="ctr"/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International Partner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31726" y="416835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Medium wide-swath VSWIR/TIR + </a:t>
            </a:r>
          </a:p>
          <a:p>
            <a:pPr algn="ctr"/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International Partner +</a:t>
            </a:r>
          </a:p>
          <a:p>
            <a:pPr algn="ctr"/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Small calibration sat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31725" y="3138909"/>
            <a:ext cx="2931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Small wide-swath VSWIR + </a:t>
            </a:r>
          </a:p>
          <a:p>
            <a:pPr algn="ctr"/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Constellation of TIR </a:t>
            </a:r>
            <a:r>
              <a:rPr lang="en-US" sz="1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microsats</a:t>
            </a: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</a:p>
          <a:p>
            <a:pPr algn="ctr"/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International Collaboration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6642" y="5397167"/>
            <a:ext cx="2280063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Complete February 2020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40779" y="1453113"/>
            <a:ext cx="2781044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Initiated March 2020 (ongoing)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047907" y="1453113"/>
            <a:ext cx="2088072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 track for June 2020</a:t>
            </a:r>
          </a:p>
        </p:txBody>
      </p:sp>
      <p:sp>
        <p:nvSpPr>
          <p:cNvPr id="37" name="Oval 36"/>
          <p:cNvSpPr/>
          <p:nvPr/>
        </p:nvSpPr>
        <p:spPr>
          <a:xfrm>
            <a:off x="837212" y="2217411"/>
            <a:ext cx="938150" cy="513913"/>
          </a:xfrm>
          <a:prstGeom prst="ellipse">
            <a:avLst/>
          </a:prstGeom>
          <a:solidFill>
            <a:srgbClr val="9999FF">
              <a:alpha val="43137"/>
            </a:srgbClr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AD36CC14-1559-4491-B7EA-4D0AA5A1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984" y="194143"/>
            <a:ext cx="7060765" cy="535527"/>
          </a:xfrm>
        </p:spPr>
        <p:txBody>
          <a:bodyPr/>
          <a:lstStyle/>
          <a:p>
            <a:r>
              <a:rPr lang="en-US" sz="3200" dirty="0"/>
              <a:t>Architecture Down-Select Status </a:t>
            </a:r>
            <a:r>
              <a:rPr lang="en-US" sz="2400" dirty="0"/>
              <a:t>(2 of 2)</a:t>
            </a:r>
          </a:p>
        </p:txBody>
      </p:sp>
      <p:sp>
        <p:nvSpPr>
          <p:cNvPr id="39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172969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E4B24-E089-4E29-BC99-1D193A56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Study Status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5C6D52-536B-4425-8715-16C6DBF5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E9667-6214-43CD-9FCB-CBB71FC0A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JPL </a:t>
            </a:r>
            <a:r>
              <a:rPr lang="en-US" dirty="0" err="1"/>
              <a:t>TeamX</a:t>
            </a:r>
            <a:r>
              <a:rPr lang="en-US" dirty="0"/>
              <a:t> – Completed over 2 sessions (4/14–16 and 4/28-30)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Conducted high level assessment of multiple architecture elements</a:t>
            </a:r>
          </a:p>
          <a:p>
            <a:pPr>
              <a:spcBef>
                <a:spcPts val="1200"/>
              </a:spcBef>
            </a:pPr>
            <a:r>
              <a:rPr lang="en-US" dirty="0" err="1"/>
              <a:t>LaRC</a:t>
            </a:r>
            <a:r>
              <a:rPr lang="en-US" dirty="0"/>
              <a:t> Engineering Design Studio – Completed (4/21-23 and 5/5-7)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Conducted focused assessment of a combined VSWIR and TIR platform </a:t>
            </a:r>
          </a:p>
          <a:p>
            <a:pPr>
              <a:spcBef>
                <a:spcPts val="1200"/>
              </a:spcBef>
            </a:pPr>
            <a:r>
              <a:rPr lang="en-US" dirty="0"/>
              <a:t>GSFC Mission Design Lab – Completed (5/11-15)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Conducted focused assessment of a TIR only platform</a:t>
            </a:r>
          </a:p>
          <a:p>
            <a:pPr>
              <a:spcBef>
                <a:spcPts val="1200"/>
              </a:spcBef>
            </a:pPr>
            <a:r>
              <a:rPr lang="en-US" dirty="0"/>
              <a:t>ARC </a:t>
            </a:r>
            <a:r>
              <a:rPr lang="en-US" dirty="0" err="1"/>
              <a:t>Smallsat</a:t>
            </a:r>
            <a:r>
              <a:rPr lang="en-US" dirty="0"/>
              <a:t> Study – In progress (2/17 – 5/15)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Conducting assessment of </a:t>
            </a:r>
            <a:r>
              <a:rPr lang="en-US" dirty="0" err="1"/>
              <a:t>cubesat</a:t>
            </a:r>
            <a:r>
              <a:rPr lang="en-US" dirty="0"/>
              <a:t>/</a:t>
            </a:r>
            <a:r>
              <a:rPr lang="en-US" dirty="0" err="1"/>
              <a:t>microsat</a:t>
            </a:r>
            <a:r>
              <a:rPr lang="en-US" dirty="0"/>
              <a:t> VSWIR and TIR platforms</a:t>
            </a:r>
          </a:p>
          <a:p>
            <a:pPr>
              <a:spcBef>
                <a:spcPts val="1200"/>
              </a:spcBef>
            </a:pPr>
            <a:r>
              <a:rPr lang="en-US" dirty="0"/>
              <a:t>JPL </a:t>
            </a:r>
            <a:r>
              <a:rPr lang="en-US" dirty="0" err="1"/>
              <a:t>TeamX</a:t>
            </a:r>
            <a:r>
              <a:rPr lang="en-US" dirty="0"/>
              <a:t> – Two focused sessions planned (6/16-18 and 7/6-8)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Conducting focused assessment of TIR (ASI) and VSWIR-only (ISRO)</a:t>
            </a:r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257482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6CC14-1559-4491-B7EA-4D0AA5A1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301561"/>
            <a:ext cx="10515600" cy="1200325"/>
          </a:xfrm>
        </p:spPr>
        <p:txBody>
          <a:bodyPr/>
          <a:lstStyle/>
          <a:p>
            <a:r>
              <a:rPr lang="en-US" dirty="0"/>
              <a:t>Science </a:t>
            </a:r>
            <a:r>
              <a:rPr lang="en-US" dirty="0">
                <a:solidFill>
                  <a:schemeClr val="tx2"/>
                </a:solidFill>
              </a:rPr>
              <a:t>Value Metrics </a:t>
            </a:r>
            <a:r>
              <a:rPr lang="en-US" u="sng" dirty="0">
                <a:solidFill>
                  <a:schemeClr val="tx2"/>
                </a:solidFill>
              </a:rPr>
              <a:t>have been effective</a:t>
            </a:r>
            <a:r>
              <a:rPr lang="en-US" dirty="0">
                <a:solidFill>
                  <a:schemeClr val="tx2"/>
                </a:solidFill>
              </a:rPr>
              <a:t>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in the Architecture Assessment process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86DC38-5D90-4D97-A91B-A4628E97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8CE50-93DF-4AA5-A4B2-DBEEE5572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44" y="2046382"/>
            <a:ext cx="10558505" cy="3821380"/>
          </a:xfrm>
        </p:spPr>
        <p:txBody>
          <a:bodyPr>
            <a:normAutofit/>
          </a:bodyPr>
          <a:lstStyle/>
          <a:p>
            <a:r>
              <a:rPr lang="en-US" dirty="0"/>
              <a:t>Two RA team members attend each Design Session.</a:t>
            </a:r>
          </a:p>
          <a:p>
            <a:r>
              <a:rPr lang="en-US" dirty="0"/>
              <a:t>Each RA team member has access to summarized science value information across all five science Focus Areas (“cheat sheets”).</a:t>
            </a:r>
          </a:p>
          <a:p>
            <a:r>
              <a:rPr lang="en-US" dirty="0"/>
              <a:t>Additional RA Team members “on call” during design sessions.</a:t>
            </a:r>
          </a:p>
          <a:p>
            <a:r>
              <a:rPr lang="en-US" dirty="0"/>
              <a:t>On-call team has answered multiple questions arising in Design Sessions.</a:t>
            </a:r>
          </a:p>
          <a:p>
            <a:r>
              <a:rPr lang="en-US" dirty="0"/>
              <a:t>RA Team will summarize and review science value </a:t>
            </a:r>
            <a:r>
              <a:rPr lang="en-US" dirty="0">
                <a:solidFill>
                  <a:schemeClr val="tx2"/>
                </a:solidFill>
              </a:rPr>
              <a:t>assessment of all architectures after </a:t>
            </a:r>
            <a:r>
              <a:rPr lang="en-US" dirty="0"/>
              <a:t>the Design Sessions.</a:t>
            </a:r>
          </a:p>
          <a:p>
            <a:pPr lvl="1"/>
            <a:endParaRPr lang="en-US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275550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1C7AD-C636-45C7-8D44-6B040525F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72" y="323613"/>
            <a:ext cx="10515600" cy="646327"/>
          </a:xfrm>
        </p:spPr>
        <p:txBody>
          <a:bodyPr/>
          <a:lstStyle/>
          <a:p>
            <a:r>
              <a:rPr lang="en-US" dirty="0"/>
              <a:t>Accomplishments – What we have learned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A64F-9E5C-1646-AB06-8616E2998AAE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0BE6D-B5F8-4B4A-8CC3-CAB10760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3112"/>
            <a:ext cx="12192000" cy="549127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SBG science &amp; applications community priorities used to assess science value</a:t>
            </a:r>
          </a:p>
          <a:p>
            <a:pPr marL="798879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High spatial resolution, high SNR spectral imaging</a:t>
            </a:r>
          </a:p>
          <a:p>
            <a:pPr marL="798879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Global sampling of land and coastal ocean</a:t>
            </a:r>
          </a:p>
          <a:p>
            <a:pPr marL="798879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Shortest possible revisit frequency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Cast the net wide and identified ~ 2 dozen high-value, affordable (&lt;= ~$650M) architectures</a:t>
            </a:r>
          </a:p>
          <a:p>
            <a:pPr marL="79901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 single flagship/large VSWIR/TIR platform (</a:t>
            </a:r>
            <a:r>
              <a:rPr lang="en-US" sz="2000" dirty="0" err="1"/>
              <a:t>HyspIRI</a:t>
            </a:r>
            <a:r>
              <a:rPr lang="en-US" sz="2000" dirty="0"/>
              <a:t> Model) is likely cost prohibitive</a:t>
            </a:r>
          </a:p>
          <a:p>
            <a:pPr marL="798879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Pursuing architectures with separate VSWIR and TIR components and combinations on smaller spacecraft</a:t>
            </a:r>
          </a:p>
          <a:p>
            <a:pPr marL="798879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itchFamily="2" charset="2"/>
              </a:rPr>
              <a:t>Microsats</a:t>
            </a:r>
            <a:r>
              <a:rPr lang="en-US" sz="2000" dirty="0">
                <a:sym typeface="Wingdings" pitchFamily="2" charset="2"/>
              </a:rPr>
              <a:t> may provide incremental capability/value or pathfinders to sustainable future continuity mission</a:t>
            </a:r>
          </a:p>
          <a:p>
            <a:pPr marL="798879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Airborne component to be included to </a:t>
            </a:r>
            <a:r>
              <a:rPr lang="en-US" sz="2000" dirty="0">
                <a:solidFill>
                  <a:schemeClr val="tx2"/>
                </a:solidFill>
                <a:sym typeface="Wingdings" pitchFamily="2" charset="2"/>
              </a:rPr>
              <a:t>provide </a:t>
            </a:r>
            <a:r>
              <a:rPr lang="en-US" sz="2000" dirty="0" err="1">
                <a:solidFill>
                  <a:schemeClr val="tx2"/>
                </a:solidFill>
                <a:sym typeface="Wingdings" pitchFamily="2" charset="2"/>
              </a:rPr>
              <a:t>cal</a:t>
            </a:r>
            <a:r>
              <a:rPr lang="en-US" sz="2000" dirty="0">
                <a:solidFill>
                  <a:schemeClr val="tx2"/>
                </a:solidFill>
                <a:sym typeface="Wingdings" pitchFamily="2" charset="2"/>
              </a:rPr>
              <a:t>/</a:t>
            </a:r>
            <a:r>
              <a:rPr lang="en-US" sz="2000" dirty="0" err="1">
                <a:solidFill>
                  <a:schemeClr val="tx2"/>
                </a:solidFill>
                <a:sym typeface="Wingdings" pitchFamily="2" charset="2"/>
              </a:rPr>
              <a:t>val</a:t>
            </a:r>
            <a:r>
              <a:rPr lang="en-US" sz="2000" dirty="0">
                <a:solidFill>
                  <a:schemeClr val="tx2"/>
                </a:solidFill>
                <a:sym typeface="Wingdings" pitchFamily="2" charset="2"/>
              </a:rPr>
              <a:t> for L2, L3 and L4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Assessed calibration (both on-board and vicarious) and applicability to specific architectures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International partnerships are critical to achieving objectives within the budget guideline</a:t>
            </a:r>
          </a:p>
          <a:p>
            <a:pPr marL="79901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Cost sharing and </a:t>
            </a:r>
            <a:r>
              <a:rPr lang="en-US" sz="2000" dirty="0">
                <a:solidFill>
                  <a:schemeClr val="tx2"/>
                </a:solidFill>
              </a:rPr>
              <a:t>launch opportunities</a:t>
            </a:r>
          </a:p>
          <a:p>
            <a:pPr marL="79901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Data sharing to reduce revisit time and improve quality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Approach for assessing applications value as a function of latency and other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439841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6CC14-1559-4491-B7EA-4D0AA5A1A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86DC38-5D90-4D97-A91B-A4628E97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8CE50-93DF-4AA5-A4B2-DBEEE5572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47" y="1581344"/>
            <a:ext cx="10515600" cy="4962017"/>
          </a:xfrm>
        </p:spPr>
        <p:txBody>
          <a:bodyPr>
            <a:normAutofit/>
          </a:bodyPr>
          <a:lstStyle/>
          <a:p>
            <a:r>
              <a:rPr lang="en-US" dirty="0"/>
              <a:t>Executing Design Center studies in a remote mode challenging but </a:t>
            </a:r>
            <a:r>
              <a:rPr lang="en-US" u="sng" dirty="0"/>
              <a:t>successful</a:t>
            </a:r>
          </a:p>
          <a:p>
            <a:pPr lvl="1"/>
            <a:r>
              <a:rPr lang="en-US" dirty="0"/>
              <a:t>The teams have stepped up and we are getting what we need</a:t>
            </a:r>
          </a:p>
          <a:p>
            <a:pPr lvl="1"/>
            <a:r>
              <a:rPr lang="en-US" dirty="0"/>
              <a:t>Sidebars to have conversations that normally happen in the room</a:t>
            </a:r>
          </a:p>
          <a:p>
            <a:pPr lvl="1"/>
            <a:r>
              <a:rPr lang="en-US" dirty="0"/>
              <a:t>IT framework and protocols for communicating</a:t>
            </a:r>
          </a:p>
          <a:p>
            <a:pPr lvl="1"/>
            <a:endParaRPr lang="en-US" dirty="0"/>
          </a:p>
          <a:p>
            <a:r>
              <a:rPr lang="en-US" dirty="0"/>
              <a:t>Maturing architectures dependent on international partnerships has also been challenging but </a:t>
            </a:r>
            <a:r>
              <a:rPr lang="en-US" u="sng" dirty="0"/>
              <a:t>significant progress </a:t>
            </a:r>
            <a:r>
              <a:rPr lang="en-US" dirty="0"/>
              <a:t>being made</a:t>
            </a:r>
          </a:p>
          <a:p>
            <a:pPr lvl="1"/>
            <a:r>
              <a:rPr lang="en-US" dirty="0"/>
              <a:t>Inability to </a:t>
            </a:r>
            <a:r>
              <a:rPr lang="en-US" dirty="0">
                <a:solidFill>
                  <a:schemeClr val="tx2"/>
                </a:solidFill>
              </a:rPr>
              <a:t>meet face-to-face with international collaborators</a:t>
            </a:r>
          </a:p>
          <a:p>
            <a:pPr lvl="1"/>
            <a:r>
              <a:rPr lang="en-US" dirty="0"/>
              <a:t>Relying more on weekly interchanges with time zone differences</a:t>
            </a:r>
          </a:p>
          <a:p>
            <a:pPr lvl="1"/>
            <a:r>
              <a:rPr lang="en-US" dirty="0"/>
              <a:t>Rescheduling / deferring design center activities jointly with international partners</a:t>
            </a:r>
          </a:p>
          <a:p>
            <a:pPr lvl="1"/>
            <a:endParaRPr lang="en-US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824315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0FBC02-AF80-E444-9AEB-07DB4B92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27451"/>
            <a:ext cx="10515600" cy="824229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Information Being Developed for Evaluation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1A2F4A-E288-EE4F-8F9D-51E967934A06}"/>
              </a:ext>
            </a:extLst>
          </p:cNvPr>
          <p:cNvSpPr txBox="1">
            <a:spLocks/>
          </p:cNvSpPr>
          <p:nvPr/>
        </p:nvSpPr>
        <p:spPr>
          <a:xfrm>
            <a:off x="503695" y="840431"/>
            <a:ext cx="11352508" cy="52459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/>
                <a:cs typeface="Arial"/>
              </a:rPr>
              <a:t>Architecture Technical Descriptions (payload, spacecraft, launch, ground data, operations)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Show architecture variants studied (e.g., payload options)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Nominal acquisition approach (e.g., commercial vs. USG vs. foreign partner) and timeline</a:t>
            </a:r>
          </a:p>
          <a:p>
            <a:pPr lvl="1"/>
            <a:r>
              <a:rPr lang="en-US" sz="1600" u="sng" dirty="0">
                <a:latin typeface="Arial"/>
                <a:cs typeface="Arial"/>
              </a:rPr>
              <a:t>Up to 3 architectures with 1 recommendation</a:t>
            </a:r>
          </a:p>
          <a:p>
            <a:r>
              <a:rPr lang="en-US" sz="2000" dirty="0">
                <a:latin typeface="Arial"/>
                <a:cs typeface="Arial"/>
              </a:rPr>
              <a:t>Science and Applications Value Assessment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Key observation performance parameters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Instrument capability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Applications value: data latency and other factors</a:t>
            </a:r>
          </a:p>
          <a:p>
            <a:r>
              <a:rPr lang="en-US" sz="2000" dirty="0">
                <a:latin typeface="Arial"/>
                <a:cs typeface="Arial"/>
              </a:rPr>
              <a:t>Cost, schedule and budget profile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Work Breakdown Structure (PM, PSE, S&amp;MA, Science, Payload, Spacecraft, MOS, LV, GDS, ATLO, Reserves)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Cost estimates and cost-risk assessment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High-level schedule estimate and schedule-risk assessment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Budget profile – Phase A-E in RY$</a:t>
            </a:r>
          </a:p>
          <a:p>
            <a:r>
              <a:rPr lang="en-US" sz="2000" dirty="0">
                <a:latin typeface="Arial"/>
                <a:cs typeface="Arial"/>
              </a:rPr>
              <a:t>Risk, </a:t>
            </a:r>
            <a:r>
              <a:rPr lang="en-US" sz="2000" dirty="0" err="1">
                <a:latin typeface="Arial"/>
                <a:cs typeface="Arial"/>
              </a:rPr>
              <a:t>Programmatics</a:t>
            </a:r>
            <a:r>
              <a:rPr lang="en-US" sz="2000" dirty="0">
                <a:latin typeface="Arial"/>
                <a:cs typeface="Arial"/>
              </a:rPr>
              <a:t> &amp; other factors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Domestic workshare and International partnership options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Risks, technology readiness &amp; maturation plans (as applicable)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Qualitative features such as architecture flexibility, opportunities</a:t>
            </a:r>
          </a:p>
          <a:p>
            <a:r>
              <a:rPr lang="en-US" sz="2000" dirty="0">
                <a:latin typeface="Arial"/>
                <a:cs typeface="Arial"/>
              </a:rPr>
              <a:t>Detailed design center study reports and other supporting material</a:t>
            </a: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67800" y="6356352"/>
            <a:ext cx="2743200" cy="365125"/>
          </a:xfrm>
        </p:spPr>
        <p:txBody>
          <a:bodyPr/>
          <a:lstStyle/>
          <a:p>
            <a:fld id="{E720A64F-9E5C-1646-AB06-8616E2998AAE}" type="slidenum">
              <a:rPr lang="en-US" smtClean="0"/>
              <a:t>34</a:t>
            </a:fld>
            <a:endParaRPr lang="en-US" dirty="0"/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417703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0C5F-EE56-4DAF-95C5-61BC76B7B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DF16C5-0607-4F3A-AC8C-89A6EA80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C86C1-CF4C-436F-A7FE-EE7AE643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59" y="1731938"/>
            <a:ext cx="10972800" cy="435133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Team is in process of executing design center sessions and synthesizing final architecture recommendations</a:t>
            </a:r>
          </a:p>
          <a:p>
            <a:pPr>
              <a:spcBef>
                <a:spcPts val="1200"/>
              </a:spcBef>
            </a:pPr>
            <a:r>
              <a:rPr lang="en-US" dirty="0"/>
              <a:t>Will preview architecture recommendations with Community in mid July </a:t>
            </a:r>
          </a:p>
          <a:p>
            <a:pPr>
              <a:spcBef>
                <a:spcPts val="1200"/>
              </a:spcBef>
            </a:pPr>
            <a:r>
              <a:rPr lang="en-US" dirty="0"/>
              <a:t>Will have Interim Checkpoint #2 with HQ in early June: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Confirm guidance on expectations and material necessary for Decision Making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Discuss process and timeline for Decision on Preferred Architecture in order to move toward MCR</a:t>
            </a:r>
          </a:p>
          <a:p>
            <a:pPr>
              <a:spcBef>
                <a:spcPts val="1200"/>
              </a:spcBef>
            </a:pPr>
            <a:r>
              <a:rPr lang="en-US" dirty="0"/>
              <a:t>Team is on track for delivering architecture recommendations at the end of July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454656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81FBB-9A17-5849-8C58-FF74A673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97"/>
            <a:ext cx="10515600" cy="6942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Questions &amp; 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665277-E3F2-214B-A8B9-E6373A62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EB3F2-7E05-9D4F-B80B-BB50966C7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3" y="825565"/>
            <a:ext cx="5943600" cy="2776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A7F314-7A58-E243-9492-A1FA71882C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"/>
          <a:stretch/>
        </p:blipFill>
        <p:spPr>
          <a:xfrm>
            <a:off x="6115689" y="821248"/>
            <a:ext cx="5941550" cy="2776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E0AF80-52ED-3A47-94C6-31F56D6D0C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/>
          <a:stretch/>
        </p:blipFill>
        <p:spPr>
          <a:xfrm>
            <a:off x="132711" y="3647845"/>
            <a:ext cx="5943600" cy="3118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8C7B61-0E5C-5D4B-8D6F-4D3A73C652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4" b="7035"/>
          <a:stretch/>
        </p:blipFill>
        <p:spPr>
          <a:xfrm>
            <a:off x="6115689" y="3647845"/>
            <a:ext cx="5943600" cy="311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79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B3DCDB-85D8-EF44-83EA-CA40BD82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42B38-991E-D34B-910E-D50F12F94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3B104E-2AC2-D849-82B2-9E13A79C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129D-AC12-214F-A518-9B2095D2FFA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59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617F2-8F05-6B43-ABF9-205EC02B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45890" y="2745889"/>
            <a:ext cx="6858001" cy="1366221"/>
          </a:xfrm>
        </p:spPr>
        <p:txBody>
          <a:bodyPr>
            <a:normAutofit fontScale="90000"/>
          </a:bodyPr>
          <a:lstStyle/>
          <a:p>
            <a:r>
              <a:rPr lang="en-US" dirty="0"/>
              <a:t>Defining the Capability Needs - Architecture </a:t>
            </a:r>
            <a:r>
              <a:rPr lang="en-US" dirty="0" err="1"/>
              <a:t>Tradespace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D727129-ED0F-DF43-8839-97DBA233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78867-B182-CE49-8D77-FD5F0F24B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62" y="-18931"/>
            <a:ext cx="10589339" cy="68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6F7B-EB89-7A44-A7DC-4BAEEF14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491" y="286680"/>
            <a:ext cx="7135362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D4562-CAA8-534F-B11D-3126ABA30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3209" y="2052122"/>
            <a:ext cx="7403926" cy="496932"/>
          </a:xfrm>
        </p:spPr>
        <p:txBody>
          <a:bodyPr>
            <a:noAutofit/>
          </a:bodyPr>
          <a:lstStyle/>
          <a:p>
            <a:r>
              <a:rPr lang="en-US" sz="2400" dirty="0"/>
              <a:t>Process for Integrating Community Needs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E35C5081-9895-3646-B087-0BAC0228D921}"/>
              </a:ext>
            </a:extLst>
          </p:cNvPr>
          <p:cNvSpPr/>
          <p:nvPr/>
        </p:nvSpPr>
        <p:spPr>
          <a:xfrm>
            <a:off x="2976907" y="227483"/>
            <a:ext cx="618063" cy="2966113"/>
          </a:xfrm>
          <a:prstGeom prst="rightBrace">
            <a:avLst>
              <a:gd name="adj1" fmla="val 8333"/>
              <a:gd name="adj2" fmla="val 6731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D9B833-76C5-1940-93ED-3C546BC1B0E0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FD37F62-7ADF-E34B-9D72-C410B1692B28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4FD8FB-41E9-5C42-AF10-290B8D85AB40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1B94F3-A0CD-BE4D-98DE-2FEF6F5F33B5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9871BC-69A5-F84F-ABE8-0759274AB9FD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9092CE2-DEDB-DE4E-8735-50D7D5BF9F42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BF2FE11-47F0-E24C-9945-4CC0B2E5BE77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3B97645-1E1E-2043-9F4A-B7A95811E05F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DC2706F-6246-444F-9603-C94807168214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4A1941B-937C-3446-969A-12428019FA81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4616C85-9655-F048-BB5A-6F21685C6E72}"/>
                </a:ext>
              </a:extLst>
            </p:cNvPr>
            <p:cNvCxnSpPr>
              <a:stCxn id="30" idx="2"/>
              <a:endCxn id="31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71CE32C-438B-3F4F-968B-D1F47F11E4D1}"/>
                </a:ext>
              </a:extLst>
            </p:cNvPr>
            <p:cNvCxnSpPr>
              <a:stCxn id="31" idx="2"/>
              <a:endCxn id="32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B4FB4F4-6FD6-204C-9C3F-1C7E6E0CECD8}"/>
                </a:ext>
              </a:extLst>
            </p:cNvPr>
            <p:cNvCxnSpPr>
              <a:cxnSpLocks/>
              <a:stCxn id="32" idx="2"/>
              <a:endCxn id="36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C06B65C-8F4F-D64C-BB80-8ACB1E15892F}"/>
                </a:ext>
              </a:extLst>
            </p:cNvPr>
            <p:cNvCxnSpPr>
              <a:stCxn id="36" idx="2"/>
              <a:endCxn id="33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A7E9C5B-9ABF-474C-AC13-7D55DA2D0A85}"/>
                </a:ext>
              </a:extLst>
            </p:cNvPr>
            <p:cNvCxnSpPr>
              <a:stCxn id="33" idx="2"/>
              <a:endCxn id="34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2E0637A-65E6-9A40-BECC-485EB29B9D10}"/>
                </a:ext>
              </a:extLst>
            </p:cNvPr>
            <p:cNvCxnSpPr>
              <a:stCxn id="34" idx="2"/>
              <a:endCxn id="35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604BEEF-BDDF-E340-B78B-38B944648DD1}"/>
                </a:ext>
              </a:extLst>
            </p:cNvPr>
            <p:cNvSpPr txBox="1"/>
            <p:nvPr/>
          </p:nvSpPr>
          <p:spPr>
            <a:xfrm rot="16200000">
              <a:off x="-869551" y="1079826"/>
              <a:ext cx="220256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F137617-DC9D-D947-9C2E-1CBFF2687792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sp>
        <p:nvSpPr>
          <p:cNvPr id="46" name="Right Brace 45">
            <a:extLst>
              <a:ext uri="{FF2B5EF4-FFF2-40B4-BE49-F238E27FC236}">
                <a16:creationId xmlns:a16="http://schemas.microsoft.com/office/drawing/2014/main" id="{7DF1226E-51EA-6B4F-A365-94F2E7856F50}"/>
              </a:ext>
            </a:extLst>
          </p:cNvPr>
          <p:cNvSpPr/>
          <p:nvPr/>
        </p:nvSpPr>
        <p:spPr>
          <a:xfrm>
            <a:off x="2992024" y="3193596"/>
            <a:ext cx="618063" cy="830997"/>
          </a:xfrm>
          <a:prstGeom prst="rightBrace">
            <a:avLst>
              <a:gd name="adj1" fmla="val 8333"/>
              <a:gd name="adj2" fmla="val 6731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D92A8B8-CF64-3843-BCC5-1E00E3E35BFE}"/>
              </a:ext>
            </a:extLst>
          </p:cNvPr>
          <p:cNvCxnSpPr/>
          <p:nvPr/>
        </p:nvCxnSpPr>
        <p:spPr>
          <a:xfrm>
            <a:off x="3594970" y="2225041"/>
            <a:ext cx="5531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F2459BF-54F1-AD4F-B2FB-3F5B25D079AE}"/>
              </a:ext>
            </a:extLst>
          </p:cNvPr>
          <p:cNvCxnSpPr/>
          <p:nvPr/>
        </p:nvCxnSpPr>
        <p:spPr>
          <a:xfrm>
            <a:off x="3610087" y="3755543"/>
            <a:ext cx="5531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Brace 25">
            <a:extLst>
              <a:ext uri="{FF2B5EF4-FFF2-40B4-BE49-F238E27FC236}">
                <a16:creationId xmlns:a16="http://schemas.microsoft.com/office/drawing/2014/main" id="{B3CFC81C-361C-6747-809B-C65F7F8CF48A}"/>
              </a:ext>
            </a:extLst>
          </p:cNvPr>
          <p:cNvSpPr/>
          <p:nvPr/>
        </p:nvSpPr>
        <p:spPr>
          <a:xfrm>
            <a:off x="2976907" y="4260449"/>
            <a:ext cx="618063" cy="1688705"/>
          </a:xfrm>
          <a:prstGeom prst="rightBrace">
            <a:avLst>
              <a:gd name="adj1" fmla="val 8333"/>
              <a:gd name="adj2" fmla="val 6731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ACDCA904-40BA-5841-A55A-FAD536B85EC0}"/>
              </a:ext>
            </a:extLst>
          </p:cNvPr>
          <p:cNvSpPr txBox="1">
            <a:spLocks/>
          </p:cNvSpPr>
          <p:nvPr/>
        </p:nvSpPr>
        <p:spPr>
          <a:xfrm>
            <a:off x="4143082" y="3533600"/>
            <a:ext cx="7403926" cy="77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Outcomes of Research and Applications input to Design Sessions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2D5E3775-47DA-1C4D-8221-9E34A5923A73}"/>
              </a:ext>
            </a:extLst>
          </p:cNvPr>
          <p:cNvSpPr txBox="1">
            <a:spLocks/>
          </p:cNvSpPr>
          <p:nvPr/>
        </p:nvSpPr>
        <p:spPr>
          <a:xfrm>
            <a:off x="4143082" y="5188704"/>
            <a:ext cx="7403926" cy="1182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Next Steps:</a:t>
            </a:r>
          </a:p>
          <a:p>
            <a:pPr lvl="1"/>
            <a:r>
              <a:rPr lang="en-US" sz="2000" dirty="0"/>
              <a:t>Gather input on community perspective of architecture</a:t>
            </a:r>
          </a:p>
          <a:p>
            <a:pPr lvl="1"/>
            <a:r>
              <a:rPr lang="en-US" sz="2000" dirty="0"/>
              <a:t>Research and Applications involvement going forward</a:t>
            </a:r>
          </a:p>
          <a:p>
            <a:pPr lvl="1"/>
            <a:endParaRPr lang="en-US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085AED6-0267-AF4E-A396-6F6C6E4CE7CD}"/>
              </a:ext>
            </a:extLst>
          </p:cNvPr>
          <p:cNvCxnSpPr/>
          <p:nvPr/>
        </p:nvCxnSpPr>
        <p:spPr>
          <a:xfrm>
            <a:off x="3589960" y="5395546"/>
            <a:ext cx="5531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B4C0B-21B9-1544-B37E-3235764D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13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17F19-7CF0-CF47-9B46-3C255EC6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24EA4B-9BFA-084E-BAA3-6549D5CD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" y="365125"/>
            <a:ext cx="11456895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+mn-lt"/>
              </a:rPr>
              <a:t>Modeling Study –</a:t>
            </a:r>
            <a:r>
              <a:rPr lang="en-US" sz="3800" dirty="0">
                <a:latin typeface="+mn-lt"/>
              </a:rPr>
              <a:t> </a:t>
            </a:r>
            <a:br>
              <a:rPr lang="en-US" sz="3800" dirty="0">
                <a:latin typeface="+mn-lt"/>
              </a:rPr>
            </a:br>
            <a:r>
              <a:rPr lang="en-US" sz="3800" i="1" dirty="0">
                <a:latin typeface="+mn-lt"/>
              </a:rPr>
              <a:t>Modeling End-To-End Traceability for SBG </a:t>
            </a:r>
            <a:r>
              <a:rPr lang="en-US" sz="3800" i="1" dirty="0"/>
              <a:t>(MEET-SBG) 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30800D9-7416-4644-B79F-5815C63E7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1825624"/>
            <a:ext cx="11456895" cy="4822601"/>
          </a:xfrm>
        </p:spPr>
        <p:txBody>
          <a:bodyPr>
            <a:noAutofit/>
          </a:bodyPr>
          <a:lstStyle/>
          <a:p>
            <a:pPr marL="9525" indent="-95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MEET-SBG provides a framework to quantify L2 uncertainty </a:t>
            </a: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error propagation from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surface to atmosphere to sensor, and the roles of retrieval methods to support end-to-end traceability of SBG.</a:t>
            </a:r>
          </a:p>
          <a:p>
            <a:pPr marL="9525" indent="-9525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indent="-95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The modeling activity is a collaboration between JPL, ARC, GSFC, DOE-BNL</a:t>
            </a:r>
            <a:r>
              <a:rPr lang="en-US" sz="1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industry, academic institutions, and non-profit organizations. Tasks will be re-evaluated throughout the study to align with the direction and needs of SBG. </a:t>
            </a:r>
          </a:p>
          <a:p>
            <a:pPr marL="9525" indent="-9525">
              <a:lnSpc>
                <a:spcPct val="120000"/>
              </a:lnSpc>
              <a:spcBef>
                <a:spcPts val="0"/>
              </a:spcBef>
              <a:buNone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MEET-SBG tasks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include: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VSWIR uncertainty quantification via the SBG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Hypertrace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software package for representative cases of SBG focal areas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TIR uncertainty quantification via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TEUsim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instrument modeling approach for representative cases of SBG focal areas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Land-surface model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improvements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Regional to global scale Observing System Simulation Experiment (OSSE) to evaluate Simulation of SBG spectra from existing hyperspectral and multispectral instruments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Engaging and advancing model theoretical algorithms to incorporate SBG L3 products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Providing SBG modeling and evaluation (HYPERTRACE and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TEUsim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) tools to the research and applications community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598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31724-D609-8F45-A13A-69CCC8F0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8" y="236337"/>
            <a:ext cx="11456895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+mn-lt"/>
              </a:rPr>
              <a:t>Data Pathfinder Study -</a:t>
            </a:r>
            <a:r>
              <a:rPr lang="en-US" sz="3800" dirty="0">
                <a:latin typeface="+mn-lt"/>
              </a:rPr>
              <a:t> </a:t>
            </a:r>
            <a:r>
              <a:rPr lang="en-US" sz="3800" i="1" dirty="0">
                <a:latin typeface="+mn-lt"/>
              </a:rPr>
              <a:t>SBG Space-based Imaging Spectroscopy and Thermal </a:t>
            </a:r>
            <a:r>
              <a:rPr lang="en-US" sz="3800" i="1" dirty="0" err="1">
                <a:latin typeface="+mn-lt"/>
              </a:rPr>
              <a:t>pathfindER</a:t>
            </a:r>
            <a:r>
              <a:rPr lang="en-US" sz="3800" i="1" dirty="0">
                <a:latin typeface="+mn-lt"/>
              </a:rPr>
              <a:t> (SISTER)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11788-8799-E349-A1D2-2DFACB2B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52" y="1799062"/>
            <a:ext cx="11456895" cy="4822601"/>
          </a:xfrm>
        </p:spPr>
        <p:txBody>
          <a:bodyPr>
            <a:noAutofit/>
          </a:bodyPr>
          <a:lstStyle/>
          <a:p>
            <a:pPr marL="9525" indent="-95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>
                <a:latin typeface="+mn-lt"/>
              </a:rPr>
              <a:t>The purpose of SISTER is to prepare the science community for SBG products, and identify and reduce risks in the ground segment. </a:t>
            </a:r>
          </a:p>
          <a:p>
            <a:pPr marL="9525" indent="-9525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1000" dirty="0">
              <a:latin typeface="+mn-lt"/>
            </a:endParaRPr>
          </a:p>
          <a:p>
            <a:pPr marL="9525" indent="-95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>
                <a:latin typeface="+mn-lt"/>
              </a:rPr>
              <a:t>SISTER is an active collaboration between JPL, ARC, GSFC, industry, academic institutions, and non-profit organizations. </a:t>
            </a:r>
          </a:p>
          <a:p>
            <a:pPr marL="9525" indent="-9525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latin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dirty="0">
                <a:latin typeface="+mn-lt"/>
              </a:rPr>
              <a:t>The proposed SISTER tasks, which will be re-evaluated throughout the study to align with the direction and needs of SBG, include: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latin typeface="+mn-lt"/>
              </a:rPr>
              <a:t>Adapt and refine existing workflows and architectures as prototype(s) for the SBG science data system;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latin typeface="+mn-lt"/>
              </a:rPr>
              <a:t>Examine existing atmospheric correction algorithms for standardized use in a global context for SBG target objectives*;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latin typeface="+mn-lt"/>
              </a:rPr>
              <a:t>Examine L2b and L3 algorithm robustness for standardized use in a global context;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latin typeface="+mn-lt"/>
              </a:rPr>
              <a:t>Produce pseudo-SBG datasets and identify algorithm and data system challenges for at-scale global production;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latin typeface="+mn-lt"/>
              </a:rPr>
              <a:t>Distribute large pseudo-SBG datasets to the user community for evaluation;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latin typeface="+mn-lt"/>
              </a:rPr>
              <a:t>Deliver an assessment of approaches for data product calibration and validation and make recommendations to the SBG project, and international partners, regarding value, cost and risk of </a:t>
            </a:r>
            <a:r>
              <a:rPr lang="en-US" sz="1700" dirty="0" err="1">
                <a:latin typeface="+mn-lt"/>
              </a:rPr>
              <a:t>cal</a:t>
            </a:r>
            <a:r>
              <a:rPr lang="en-US" sz="1700" dirty="0">
                <a:latin typeface="+mn-lt"/>
              </a:rPr>
              <a:t>/</a:t>
            </a:r>
            <a:r>
              <a:rPr lang="en-US" sz="1700" dirty="0" err="1">
                <a:latin typeface="+mn-lt"/>
              </a:rPr>
              <a:t>val</a:t>
            </a:r>
            <a:r>
              <a:rPr lang="en-US" sz="1700" dirty="0">
                <a:latin typeface="+mn-lt"/>
              </a:rPr>
              <a:t> approaches for SBG science focus areas; 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latin typeface="+mn-lt"/>
              </a:rPr>
              <a:t>Educate a new generation of users to VSWIR and TIR data;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latin typeface="+mn-lt"/>
              </a:rPr>
              <a:t>Develop an early engagement strategy plan.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000" dirty="0">
              <a:latin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dirty="0">
                <a:latin typeface="+mn-lt"/>
              </a:rPr>
              <a:t>*SBG target objectives include terrestrial and marine ecosystems, geology, snow/ice, thermal, and other potential opportunities. </a:t>
            </a:r>
          </a:p>
        </p:txBody>
      </p:sp>
    </p:spTree>
    <p:extLst>
      <p:ext uri="{BB962C8B-B14F-4D97-AF65-F5344CB8AC3E}">
        <p14:creationId xmlns:p14="http://schemas.microsoft.com/office/powerpoint/2010/main" val="358915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8660C-D1F8-0C45-980F-3E54A78D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514" y="70337"/>
            <a:ext cx="8471286" cy="15289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Defining the Capability Needs – SBG Observing System Architecture </a:t>
            </a:r>
            <a:r>
              <a:rPr lang="en-US" sz="3600" dirty="0" err="1"/>
              <a:t>Tradespace</a:t>
            </a:r>
            <a:r>
              <a:rPr lang="en-US" sz="3600" dirty="0"/>
              <a:t> helped to determine: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F09256-97FC-9D46-8DDD-43DD2A26F8B4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58E00E-E228-8847-B028-CB489C143DFE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386CEB-D2F8-7440-863B-B96C4D15C75F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3549C8-37FF-E44D-9C00-46692223207B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6D07F4-9536-5545-AC9C-DAFAC2C23D13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E0442F-FDB3-D742-9EFA-4EC9349FF2B3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1E9D0A-8DA3-7841-B811-6CA6477D2CF1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CD5A47-9704-2F46-AC45-D4C0EDD158B2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EAE17E-CFD3-B34A-985C-4E5E0B3EC7D5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655289D-63A9-7D48-98FB-852C848ACE47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6BCD7A4-8056-5C41-8681-B6F8E8C5866D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D5A857E-3802-A242-9D29-F0AB8FEAFA18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800C8B6-2519-7C47-A0ED-33097F35167B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E55D8D4-F89A-2F43-8FD1-89275A27D7B9}"/>
                </a:ext>
              </a:extLst>
            </p:cNvPr>
            <p:cNvCxnSpPr>
              <a:stCxn id="14" idx="2"/>
              <a:endCxn id="11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27647B1-9202-9C4F-A890-FA5091CEE4B3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21C543A-D4C2-624A-84EC-A63D2DB0AFA2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D67C54-380A-FC46-8C18-311ACE03599B}"/>
                </a:ext>
              </a:extLst>
            </p:cNvPr>
            <p:cNvSpPr txBox="1"/>
            <p:nvPr/>
          </p:nvSpPr>
          <p:spPr>
            <a:xfrm rot="16200000">
              <a:off x="-869551" y="1079826"/>
              <a:ext cx="220256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0B1B48-24E4-DA4A-B039-6E47BC3612A1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D6A6F1E-8A46-BC40-857D-DBCC8A6C8399}"/>
              </a:ext>
            </a:extLst>
          </p:cNvPr>
          <p:cNvSpPr txBox="1"/>
          <p:nvPr/>
        </p:nvSpPr>
        <p:spPr>
          <a:xfrm>
            <a:off x="6992699" y="5716635"/>
            <a:ext cx="455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See Back-Up material (Slide 38) for more detail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FF6089EF-6CBC-2D4F-BE32-F6E41529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1F44FB0-3C53-1945-95B1-C4D479045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787" y="1456413"/>
            <a:ext cx="6542032" cy="42602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74447-271E-C842-89F8-329E2C9D5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255" y="1783458"/>
            <a:ext cx="3056342" cy="4573959"/>
          </a:xfrm>
        </p:spPr>
        <p:txBody>
          <a:bodyPr>
            <a:noAutofit/>
          </a:bodyPr>
          <a:lstStyle/>
          <a:p>
            <a:r>
              <a:rPr lang="en-US" dirty="0"/>
              <a:t>What capability needs influence the value of the data</a:t>
            </a:r>
          </a:p>
          <a:p>
            <a:r>
              <a:rPr lang="en-US" dirty="0"/>
              <a:t>Any trades among capabilities</a:t>
            </a:r>
          </a:p>
          <a:p>
            <a:r>
              <a:rPr lang="en-US" dirty="0"/>
              <a:t>How architectural elements affect those capability needs</a:t>
            </a:r>
          </a:p>
        </p:txBody>
      </p:sp>
    </p:spTree>
    <p:extLst>
      <p:ext uri="{BB962C8B-B14F-4D97-AF65-F5344CB8AC3E}">
        <p14:creationId xmlns:p14="http://schemas.microsoft.com/office/powerpoint/2010/main" val="337988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2F6D89D-5793-B545-832C-BCB2B97CD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248" y="2708127"/>
            <a:ext cx="9014317" cy="40821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38660C-D1F8-0C45-980F-3E54A78D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435" y="1"/>
            <a:ext cx="8471286" cy="11005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Public WGs gathered community input to directly inform the input parameters for design sessions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F09256-97FC-9D46-8DDD-43DD2A26F8B4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58E00E-E228-8847-B028-CB489C143DFE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386CEB-D2F8-7440-863B-B96C4D15C75F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3549C8-37FF-E44D-9C00-46692223207B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6D07F4-9536-5545-AC9C-DAFAC2C23D13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E0442F-FDB3-D742-9EFA-4EC9349FF2B3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1E9D0A-8DA3-7841-B811-6CA6477D2CF1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CD5A47-9704-2F46-AC45-D4C0EDD158B2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EAE17E-CFD3-B34A-985C-4E5E0B3EC7D5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655289D-63A9-7D48-98FB-852C848ACE47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6BCD7A4-8056-5C41-8681-B6F8E8C5866D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D5A857E-3802-A242-9D29-F0AB8FEAFA18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800C8B6-2519-7C47-A0ED-33097F35167B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E55D8D4-F89A-2F43-8FD1-89275A27D7B9}"/>
                </a:ext>
              </a:extLst>
            </p:cNvPr>
            <p:cNvCxnSpPr>
              <a:stCxn id="14" idx="2"/>
              <a:endCxn id="11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27647B1-9202-9C4F-A890-FA5091CEE4B3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21C543A-D4C2-624A-84EC-A63D2DB0AFA2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D67C54-380A-FC46-8C18-311ACE03599B}"/>
                </a:ext>
              </a:extLst>
            </p:cNvPr>
            <p:cNvSpPr txBox="1"/>
            <p:nvPr/>
          </p:nvSpPr>
          <p:spPr>
            <a:xfrm rot="16200000">
              <a:off x="-875814" y="1086089"/>
              <a:ext cx="2215092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0B1B48-24E4-DA4A-B039-6E47BC3612A1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E702C-1587-2243-AA19-3B055056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74447-271E-C842-89F8-329E2C9D5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842" y="1100518"/>
            <a:ext cx="9111723" cy="179156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Applications assessed decision-support and applied science capabilities</a:t>
            </a:r>
          </a:p>
          <a:p>
            <a:r>
              <a:rPr lang="en-US" sz="2000" dirty="0">
                <a:solidFill>
                  <a:srgbClr val="E85B76"/>
                </a:solidFill>
              </a:rPr>
              <a:t>Algorithms verified capabilities identified in ESAS based on algorithms review</a:t>
            </a:r>
          </a:p>
          <a:p>
            <a:r>
              <a:rPr lang="en-US" sz="2000" dirty="0">
                <a:solidFill>
                  <a:srgbClr val="0070C0"/>
                </a:solidFill>
              </a:rPr>
              <a:t>Modeling conducted uncertainty quantification and instrument sensitivity analyses</a:t>
            </a:r>
          </a:p>
          <a:p>
            <a:r>
              <a:rPr lang="en-US" sz="2000" dirty="0" err="1">
                <a:solidFill>
                  <a:schemeClr val="accent6"/>
                </a:solidFill>
              </a:rPr>
              <a:t>CalVal</a:t>
            </a:r>
            <a:r>
              <a:rPr lang="en-US" sz="2000" dirty="0">
                <a:solidFill>
                  <a:schemeClr val="accent6"/>
                </a:solidFill>
              </a:rPr>
              <a:t> provided strategies for pre-launch and on-orbit </a:t>
            </a:r>
            <a:r>
              <a:rPr lang="en-US" sz="2000" dirty="0" err="1">
                <a:solidFill>
                  <a:schemeClr val="accent6"/>
                </a:solidFill>
              </a:rPr>
              <a:t>cal</a:t>
            </a:r>
            <a:r>
              <a:rPr lang="en-US" sz="2000" dirty="0">
                <a:solidFill>
                  <a:schemeClr val="accent6"/>
                </a:solidFill>
              </a:rPr>
              <a:t>/</a:t>
            </a:r>
            <a:r>
              <a:rPr lang="en-US" sz="2000" dirty="0" err="1">
                <a:solidFill>
                  <a:schemeClr val="accent6"/>
                </a:solidFill>
              </a:rPr>
              <a:t>val</a:t>
            </a:r>
            <a:r>
              <a:rPr lang="en-US" sz="2000" dirty="0">
                <a:solidFill>
                  <a:schemeClr val="accent6"/>
                </a:solidFill>
              </a:rPr>
              <a:t> activities as input to design sessions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6B9F8AD-51EF-FB44-948B-D4CE2FCA7B97}"/>
              </a:ext>
            </a:extLst>
          </p:cNvPr>
          <p:cNvSpPr/>
          <p:nvPr/>
        </p:nvSpPr>
        <p:spPr>
          <a:xfrm>
            <a:off x="3797448" y="4407963"/>
            <a:ext cx="1217773" cy="6024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CF35F3E-6697-3B4E-B417-16167C359552}"/>
              </a:ext>
            </a:extLst>
          </p:cNvPr>
          <p:cNvSpPr/>
          <p:nvPr/>
        </p:nvSpPr>
        <p:spPr>
          <a:xfrm>
            <a:off x="5429610" y="4747200"/>
            <a:ext cx="3340935" cy="3012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5033EA9-FB39-7D4E-8002-00B2601A2310}"/>
              </a:ext>
            </a:extLst>
          </p:cNvPr>
          <p:cNvSpPr/>
          <p:nvPr/>
        </p:nvSpPr>
        <p:spPr>
          <a:xfrm>
            <a:off x="5556633" y="5135514"/>
            <a:ext cx="3340935" cy="4453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C0B53F0-EA55-C945-8412-8DA03A8791F4}"/>
              </a:ext>
            </a:extLst>
          </p:cNvPr>
          <p:cNvSpPr/>
          <p:nvPr/>
        </p:nvSpPr>
        <p:spPr>
          <a:xfrm>
            <a:off x="6016124" y="5554720"/>
            <a:ext cx="1083953" cy="4453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8336989-E242-6949-96E5-CEC2E00195CA}"/>
              </a:ext>
            </a:extLst>
          </p:cNvPr>
          <p:cNvSpPr/>
          <p:nvPr/>
        </p:nvSpPr>
        <p:spPr>
          <a:xfrm>
            <a:off x="5556633" y="4270954"/>
            <a:ext cx="3213912" cy="4283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8660C-D1F8-0C45-980F-3E54A78D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435" y="70337"/>
            <a:ext cx="9217815" cy="15289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Capability Needs were transcribed into Capability Codes for the Science and Application Traceability Matrix (SATM)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F09256-97FC-9D46-8DDD-43DD2A26F8B4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58E00E-E228-8847-B028-CB489C143DFE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386CEB-D2F8-7440-863B-B96C4D15C75F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3549C8-37FF-E44D-9C00-46692223207B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6D07F4-9536-5545-AC9C-DAFAC2C23D13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E0442F-FDB3-D742-9EFA-4EC9349FF2B3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1E9D0A-8DA3-7841-B811-6CA6477D2CF1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CD5A47-9704-2F46-AC45-D4C0EDD158B2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EAE17E-CFD3-B34A-985C-4E5E0B3EC7D5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655289D-63A9-7D48-98FB-852C848ACE47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6BCD7A4-8056-5C41-8681-B6F8E8C5866D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D5A857E-3802-A242-9D29-F0AB8FEAFA18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800C8B6-2519-7C47-A0ED-33097F35167B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E55D8D4-F89A-2F43-8FD1-89275A27D7B9}"/>
                </a:ext>
              </a:extLst>
            </p:cNvPr>
            <p:cNvCxnSpPr>
              <a:stCxn id="14" idx="2"/>
              <a:endCxn id="11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27647B1-9202-9C4F-A890-FA5091CEE4B3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21C543A-D4C2-624A-84EC-A63D2DB0AFA2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D67C54-380A-FC46-8C18-311ACE03599B}"/>
                </a:ext>
              </a:extLst>
            </p:cNvPr>
            <p:cNvSpPr txBox="1"/>
            <p:nvPr/>
          </p:nvSpPr>
          <p:spPr>
            <a:xfrm rot="16200000">
              <a:off x="-875814" y="1086089"/>
              <a:ext cx="2215092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0B1B48-24E4-DA4A-B039-6E47BC3612A1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6526A-3AC1-8F4A-A9CF-D9D59757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D168E-7644-3D41-B127-AB6E513A7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919" y="1683015"/>
            <a:ext cx="9217817" cy="44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7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8660C-D1F8-0C45-980F-3E54A78D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240" y="169204"/>
            <a:ext cx="8109559" cy="19476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Phase 1 conducted an analysis to find the capability code combination to satisfy ≧70% of science and application needs based on the Decadal Survey (ESAS 2017)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F09256-97FC-9D46-8DDD-43DD2A26F8B4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58E00E-E228-8847-B028-CB489C143DFE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386CEB-D2F8-7440-863B-B96C4D15C75F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3549C8-37FF-E44D-9C00-46692223207B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6D07F4-9536-5545-AC9C-DAFAC2C23D13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E0442F-FDB3-D742-9EFA-4EC9349FF2B3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1E9D0A-8DA3-7841-B811-6CA6477D2CF1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CD5A47-9704-2F46-AC45-D4C0EDD158B2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EAE17E-CFD3-B34A-985C-4E5E0B3EC7D5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655289D-63A9-7D48-98FB-852C848ACE47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6BCD7A4-8056-5C41-8681-B6F8E8C5866D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D5A857E-3802-A242-9D29-F0AB8FEAFA18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800C8B6-2519-7C47-A0ED-33097F35167B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E55D8D4-F89A-2F43-8FD1-89275A27D7B9}"/>
                </a:ext>
              </a:extLst>
            </p:cNvPr>
            <p:cNvCxnSpPr>
              <a:stCxn id="14" idx="2"/>
              <a:endCxn id="11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27647B1-9202-9C4F-A890-FA5091CEE4B3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21C543A-D4C2-624A-84EC-A63D2DB0AFA2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D67C54-380A-FC46-8C18-311ACE03599B}"/>
                </a:ext>
              </a:extLst>
            </p:cNvPr>
            <p:cNvSpPr txBox="1"/>
            <p:nvPr/>
          </p:nvSpPr>
          <p:spPr>
            <a:xfrm rot="16200000">
              <a:off x="-900866" y="1111141"/>
              <a:ext cx="226519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0B1B48-24E4-DA4A-B039-6E47BC3612A1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FCADCAD-5498-A749-8DF8-801E93326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922" y="2381927"/>
            <a:ext cx="7705951" cy="38529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7660B-A018-EC46-9202-4F3F7B44A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0B7BE6-120B-8843-8CED-5B1EE03D20EB}"/>
              </a:ext>
            </a:extLst>
          </p:cNvPr>
          <p:cNvSpPr/>
          <p:nvPr/>
        </p:nvSpPr>
        <p:spPr>
          <a:xfrm>
            <a:off x="10050405" y="2492679"/>
            <a:ext cx="883920" cy="3994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7C433-A8EF-3D41-96A8-CA2D627B48DF}"/>
              </a:ext>
            </a:extLst>
          </p:cNvPr>
          <p:cNvSpPr txBox="1"/>
          <p:nvPr/>
        </p:nvSpPr>
        <p:spPr>
          <a:xfrm>
            <a:off x="9986897" y="2543710"/>
            <a:ext cx="1127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coincidence</a:t>
            </a:r>
          </a:p>
        </p:txBody>
      </p:sp>
    </p:spTree>
    <p:extLst>
      <p:ext uri="{BB962C8B-B14F-4D97-AF65-F5344CB8AC3E}">
        <p14:creationId xmlns:p14="http://schemas.microsoft.com/office/powerpoint/2010/main" val="2243006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D068BA7-9FC4-F840-B5C0-575D68503438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8ABE48-6D44-0B4C-8F76-1E1FF2DC0090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BA8B8F-19DF-414F-8BE2-89DBEB67CE99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C0C1EB-FEC6-B84A-9EDE-01F79B1DE7CB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381DDE-F5EF-974C-BF63-2AC14D8A6D55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5F4307-3053-C547-9B07-0AF3989BD52E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9CEBE-27AF-844F-A4BB-22EDE552C089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FFB756-1925-C841-9711-C429B5248054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D4134C-46AC-304F-85B8-0EF4F6D97FB1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94A2823-9403-5449-83FF-3D766B45687C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22A763F-6774-524C-BE6E-8CA9C2683004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86B2B1C-32F5-784C-996D-B5AE4927128E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E6D533-07B6-1A4B-AA35-891E3ABD4ED3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A8C3732-AD3E-A74C-992F-3E6CDFBC9D8C}"/>
                </a:ext>
              </a:extLst>
            </p:cNvPr>
            <p:cNvCxnSpPr>
              <a:stCxn id="14" idx="2"/>
              <a:endCxn id="11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F3705CE-D873-3144-9990-BDD18BD250FA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7F57BE2-EAC1-6148-B9FA-61981327E7A2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787B93-8062-9445-9A49-A5C5754C1946}"/>
                </a:ext>
              </a:extLst>
            </p:cNvPr>
            <p:cNvSpPr txBox="1"/>
            <p:nvPr/>
          </p:nvSpPr>
          <p:spPr>
            <a:xfrm rot="16200000">
              <a:off x="-900866" y="1111141"/>
              <a:ext cx="226519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061ACA-8F46-A348-9B69-57650E1D9D43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379E105-330E-2046-9874-C660B82D5FED}"/>
              </a:ext>
            </a:extLst>
          </p:cNvPr>
          <p:cNvSpPr/>
          <p:nvPr/>
        </p:nvSpPr>
        <p:spPr>
          <a:xfrm>
            <a:off x="2775175" y="0"/>
            <a:ext cx="93275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Algorithm WG verified Phase 1 ESAS Assessment for optimal capability code combination by analyzing across 125 (of the 273 identified)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Ten final product suites were identified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Based on algorithm maturity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And decadal survey science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Algorithm requirements listed in terms of SATM capability 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following capabilities meet all cliff requirements (i.e. the full set of algorithms is not possible to implement with ABAA-ABBA):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0CB1AAB2-BD84-394F-9844-6FC697DFBF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8574037"/>
                  </p:ext>
                </p:extLst>
              </p:nvPr>
            </p:nvGraphicFramePr>
            <p:xfrm>
              <a:off x="2864438" y="4434467"/>
              <a:ext cx="9160059" cy="22499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3249">
                      <a:extLst>
                        <a:ext uri="{9D8B030D-6E8A-4147-A177-3AD203B41FA5}">
                          <a16:colId xmlns:a16="http://schemas.microsoft.com/office/drawing/2014/main" val="4272010107"/>
                        </a:ext>
                      </a:extLst>
                    </a:gridCol>
                    <a:gridCol w="1212138">
                      <a:extLst>
                        <a:ext uri="{9D8B030D-6E8A-4147-A177-3AD203B41FA5}">
                          <a16:colId xmlns:a16="http://schemas.microsoft.com/office/drawing/2014/main" val="1060080190"/>
                        </a:ext>
                      </a:extLst>
                    </a:gridCol>
                    <a:gridCol w="1560627">
                      <a:extLst>
                        <a:ext uri="{9D8B030D-6E8A-4147-A177-3AD203B41FA5}">
                          <a16:colId xmlns:a16="http://schemas.microsoft.com/office/drawing/2014/main" val="3244028991"/>
                        </a:ext>
                      </a:extLst>
                    </a:gridCol>
                    <a:gridCol w="2272758">
                      <a:extLst>
                        <a:ext uri="{9D8B030D-6E8A-4147-A177-3AD203B41FA5}">
                          <a16:colId xmlns:a16="http://schemas.microsoft.com/office/drawing/2014/main" val="1240802117"/>
                        </a:ext>
                      </a:extLst>
                    </a:gridCol>
                    <a:gridCol w="3261287">
                      <a:extLst>
                        <a:ext uri="{9D8B030D-6E8A-4147-A177-3AD203B41FA5}">
                          <a16:colId xmlns:a16="http://schemas.microsoft.com/office/drawing/2014/main" val="3286422758"/>
                        </a:ext>
                      </a:extLst>
                    </a:gridCol>
                  </a:tblGrid>
                  <a:tr h="42110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Spatial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Temporal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Range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Sensitivity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6480781"/>
                      </a:ext>
                    </a:extLst>
                  </a:tr>
                  <a:tr h="2577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VSWIR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dirty="0"/>
                            <a:t>30m (A)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dirty="0"/>
                            <a:t> 16 days (B)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Range 380-2500 nm,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 </m:t>
                              </m:r>
                            </m:oMath>
                          </a14:m>
                          <a:r>
                            <a:rPr lang="en-US" dirty="0"/>
                            <a:t>10 nm, sampling (A)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SNR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dirty="0"/>
                            <a:t> 400 VNIR, SWIR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dirty="0"/>
                            <a:t> 250</a:t>
                          </a:r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dirty="0"/>
                            <a:t> 10% absolute radiometric accuracy (A)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1914328"/>
                      </a:ext>
                    </a:extLst>
                  </a:tr>
                  <a:tr h="2577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TIR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&lt;60 m (A)</a:t>
                          </a: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dirty="0"/>
                            <a:t> 3 days global coverage (B)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 </m:t>
                              </m:r>
                            </m:oMath>
                          </a14:m>
                          <a:r>
                            <a:rPr lang="en-US" dirty="0"/>
                            <a:t>5 bands in 8-12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m, and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dirty="0"/>
                            <a:t> 1 band in 3-5 </a:t>
                          </a:r>
                          <a14:m>
                            <m:oMath xmlns:m="http://schemas.openxmlformats.org/officeDocument/2006/math"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m (A)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 </m:t>
                              </m:r>
                            </m:oMath>
                          </a14:m>
                          <a:r>
                            <a:rPr lang="en-US" dirty="0"/>
                            <a:t>1K absolute accuracy, </a:t>
                          </a:r>
                          <a14:m>
                            <m:oMath xmlns:m="http://schemas.openxmlformats.org/officeDocument/2006/math"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 </m:t>
                              </m:r>
                            </m:oMath>
                          </a14:m>
                          <a:r>
                            <a:rPr lang="en-US" dirty="0"/>
                            <a:t>0.2K </a:t>
                          </a:r>
                          <a:r>
                            <a:rPr lang="en-US" dirty="0" err="1"/>
                            <a:t>NEdT</a:t>
                          </a:r>
                          <a:r>
                            <a:rPr lang="en-US" dirty="0"/>
                            <a:t> per band (A)</a:t>
                          </a: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89139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0CB1AAB2-BD84-394F-9844-6FC697DFBF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8574037"/>
                  </p:ext>
                </p:extLst>
              </p:nvPr>
            </p:nvGraphicFramePr>
            <p:xfrm>
              <a:off x="2864438" y="4434467"/>
              <a:ext cx="9160059" cy="22499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3249">
                      <a:extLst>
                        <a:ext uri="{9D8B030D-6E8A-4147-A177-3AD203B41FA5}">
                          <a16:colId xmlns:a16="http://schemas.microsoft.com/office/drawing/2014/main" val="4272010107"/>
                        </a:ext>
                      </a:extLst>
                    </a:gridCol>
                    <a:gridCol w="1212138">
                      <a:extLst>
                        <a:ext uri="{9D8B030D-6E8A-4147-A177-3AD203B41FA5}">
                          <a16:colId xmlns:a16="http://schemas.microsoft.com/office/drawing/2014/main" val="1060080190"/>
                        </a:ext>
                      </a:extLst>
                    </a:gridCol>
                    <a:gridCol w="1560627">
                      <a:extLst>
                        <a:ext uri="{9D8B030D-6E8A-4147-A177-3AD203B41FA5}">
                          <a16:colId xmlns:a16="http://schemas.microsoft.com/office/drawing/2014/main" val="3244028991"/>
                        </a:ext>
                      </a:extLst>
                    </a:gridCol>
                    <a:gridCol w="2272758">
                      <a:extLst>
                        <a:ext uri="{9D8B030D-6E8A-4147-A177-3AD203B41FA5}">
                          <a16:colId xmlns:a16="http://schemas.microsoft.com/office/drawing/2014/main" val="1240802117"/>
                        </a:ext>
                      </a:extLst>
                    </a:gridCol>
                    <a:gridCol w="3261287">
                      <a:extLst>
                        <a:ext uri="{9D8B030D-6E8A-4147-A177-3AD203B41FA5}">
                          <a16:colId xmlns:a16="http://schemas.microsoft.com/office/drawing/2014/main" val="3286422758"/>
                        </a:ext>
                      </a:extLst>
                    </a:gridCol>
                  </a:tblGrid>
                  <a:tr h="42110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Spatial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Temporal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Range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Sensitivity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648078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VSWIR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833" t="-47945" r="-583333" b="-1082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33" t="-47945" r="-355285" b="-1082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335" t="-47945" r="-144134" b="-1082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1323" t="-47945" r="-389" b="-1082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1914328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TIR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&lt;60 m (A)</a:t>
                          </a: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33" t="-150000" r="-355285" b="-9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335" t="-150000" r="-144134" b="-9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1323" t="-150000" r="-389" b="-97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89139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8BF9ED-B16A-204F-A579-2EFF05EC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3B09E4-F9C2-254B-B350-47F803CD5156}"/>
              </a:ext>
            </a:extLst>
          </p:cNvPr>
          <p:cNvSpPr/>
          <p:nvPr/>
        </p:nvSpPr>
        <p:spPr>
          <a:xfrm>
            <a:off x="6492240" y="5760720"/>
            <a:ext cx="2286000" cy="9236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07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D657835287F849A494F96D8AF17209" ma:contentTypeVersion="1" ma:contentTypeDescription="Create a new document." ma:contentTypeScope="" ma:versionID="74cd98b16be24c9fb902882c08c996c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c1958f689284e262d1fa84b900a385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EFC2B5-E02F-43D5-8D3B-ABAA8FC37C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9499AB-6BB9-424B-B7FE-AFDBA78066A8}">
  <ds:schemaRefs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3355406-07D3-46AC-B994-8AC929D9B5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3855</Words>
  <Application>Microsoft Macintosh PowerPoint</Application>
  <PresentationFormat>Widescreen</PresentationFormat>
  <Paragraphs>656</Paragraphs>
  <Slides>41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Arial Narrow</vt:lpstr>
      <vt:lpstr>Athelas</vt:lpstr>
      <vt:lpstr>Calibri</vt:lpstr>
      <vt:lpstr>Calibri Light</vt:lpstr>
      <vt:lpstr>Cambria Math</vt:lpstr>
      <vt:lpstr>Courier New</vt:lpstr>
      <vt:lpstr>Office Theme</vt:lpstr>
      <vt:lpstr>Worksheet</vt:lpstr>
      <vt:lpstr>SBG Community Webinar Rules of Engagement</vt:lpstr>
      <vt:lpstr>PowerPoint Presentation</vt:lpstr>
      <vt:lpstr>SBG Research and Applications Team</vt:lpstr>
      <vt:lpstr>Outline</vt:lpstr>
      <vt:lpstr>Defining the Capability Needs – SBG Observing System Architecture Tradespace helped to determine:</vt:lpstr>
      <vt:lpstr>Public WGs gathered community input to directly inform the input parameters for design sessions</vt:lpstr>
      <vt:lpstr>Capability Needs were transcribed into Capability Codes for the Science and Application Traceability Matrix (SATM)</vt:lpstr>
      <vt:lpstr>Phase 1 conducted an analysis to find the capability code combination to satisfy ≧70% of science and application needs based on the Decadal Survey (ESAS 2017)</vt:lpstr>
      <vt:lpstr>PowerPoint Presentation</vt:lpstr>
      <vt:lpstr>PowerPoint Presentation</vt:lpstr>
      <vt:lpstr>Improving VSWIR temporal with event-driven and low latency capability would enable 100% of SBG SATM capabilities</vt:lpstr>
      <vt:lpstr>All disciplines need ABAA/ABBA with &lt;24 hr latency and event-driven capability to enable the 77% applications (38 of 49 total)</vt:lpstr>
      <vt:lpstr>Modeling WG conducted uncertainty quantification using different VSWIR and TIR instrument models</vt:lpstr>
      <vt:lpstr>Modeling WG conducted uncertainty quantification for VSWIR instrument models</vt:lpstr>
      <vt:lpstr>Modeling WG conducted uncertainty quantification for TIR instrument models</vt:lpstr>
      <vt:lpstr>CalVal WG provided calibration strategies for achieving desired uncertainty tolerance as input to design sessions</vt:lpstr>
      <vt:lpstr>All synthesized capabilities were used as direct input and constraints considered by the sub-system engineers in design sessions</vt:lpstr>
      <vt:lpstr>3rd Community Webinar will solicit community perspectives on 3 Candidate Architectures</vt:lpstr>
      <vt:lpstr>SBG is here in its mission life cycle…</vt:lpstr>
      <vt:lpstr>PowerPoint Presentation</vt:lpstr>
      <vt:lpstr>PowerPoint Presentation</vt:lpstr>
      <vt:lpstr>Architecture Evaluation Objectives</vt:lpstr>
      <vt:lpstr>SBG Architecture Concept Flow to Initial Value Assessment</vt:lpstr>
      <vt:lpstr>Value Framework Overview</vt:lpstr>
      <vt:lpstr>PowerPoint Presentation</vt:lpstr>
      <vt:lpstr>PowerPoint Presentation</vt:lpstr>
      <vt:lpstr>SBG RFI Update</vt:lpstr>
      <vt:lpstr>Architecture Down-Select Status (1 of 2)</vt:lpstr>
      <vt:lpstr>Process - Design Study Candidates</vt:lpstr>
      <vt:lpstr>Architecture Down-Select Status (2 of 2)</vt:lpstr>
      <vt:lpstr>Design Study Status</vt:lpstr>
      <vt:lpstr>Science Value Metrics have been effective  in the Architecture Assessment process</vt:lpstr>
      <vt:lpstr>Accomplishments – What we have learned</vt:lpstr>
      <vt:lpstr>Challenges</vt:lpstr>
      <vt:lpstr>Information Being Developed for Evaluation</vt:lpstr>
      <vt:lpstr>Summary</vt:lpstr>
      <vt:lpstr>Questions &amp; Discussion</vt:lpstr>
      <vt:lpstr>Back-Up</vt:lpstr>
      <vt:lpstr>Defining the Capability Needs - Architecture Tradespace</vt:lpstr>
      <vt:lpstr>Modeling Study –  Modeling End-To-End Traceability for SBG (MEET-SBG) </vt:lpstr>
      <vt:lpstr>Data Pathfinder Study - SBG Space-based Imaging Spectroscopy and Thermal pathfindER (SISTER)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Research and Application needs into the SBG Designated Observable Architecture Study</dc:title>
  <dc:creator>E. Natasha Stavros</dc:creator>
  <cp:lastModifiedBy>E. Natasha Stavros</cp:lastModifiedBy>
  <cp:revision>106</cp:revision>
  <dcterms:created xsi:type="dcterms:W3CDTF">2020-04-15T18:44:46Z</dcterms:created>
  <dcterms:modified xsi:type="dcterms:W3CDTF">2020-05-27T18:34:43Z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0x010100B6D657835287F849A494F96D8AF17209</vt:lpwstr>
  </property>
</Properties>
</file>