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3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3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diagrams/colors2.xml" ContentType="application/vnd.openxmlformats-officedocument.drawingml.diagramColors+xml"/>
  <Override PartName="/ppt/theme/theme1.xml" ContentType="application/vnd.openxmlformats-officedocument.theme+xml"/>
  <Override PartName="/ppt/diagrams/drawing2.xml" ContentType="application/vnd.ms-office.drawingml.diagramDrawing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diagrams/colors1.xml" ContentType="application/vnd.openxmlformats-officedocument.drawingml.diagramColors+xml"/>
  <Override PartName="/ppt/diagrams/layout2.xml" ContentType="application/vnd.openxmlformats-officedocument.drawingml.diagramLayout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3765" r:id="rId4"/>
    <p:sldId id="266" r:id="rId5"/>
    <p:sldId id="259" r:id="rId6"/>
    <p:sldId id="267" r:id="rId7"/>
    <p:sldId id="262" r:id="rId8"/>
    <p:sldId id="261" r:id="rId9"/>
    <p:sldId id="3768" r:id="rId10"/>
    <p:sldId id="3774" r:id="rId11"/>
    <p:sldId id="3769" r:id="rId12"/>
    <p:sldId id="3770" r:id="rId13"/>
    <p:sldId id="3771" r:id="rId14"/>
    <p:sldId id="3772" r:id="rId15"/>
    <p:sldId id="3773" r:id="rId16"/>
    <p:sldId id="3910" r:id="rId17"/>
    <p:sldId id="277" r:id="rId18"/>
    <p:sldId id="279" r:id="rId19"/>
    <p:sldId id="3748" r:id="rId20"/>
    <p:sldId id="288" r:id="rId21"/>
    <p:sldId id="3811" r:id="rId22"/>
    <p:sldId id="280" r:id="rId23"/>
    <p:sldId id="257" r:id="rId24"/>
    <p:sldId id="281" r:id="rId25"/>
    <p:sldId id="3908" r:id="rId26"/>
    <p:sldId id="282" r:id="rId27"/>
    <p:sldId id="285" r:id="rId28"/>
    <p:sldId id="3673" r:id="rId29"/>
    <p:sldId id="3657" r:id="rId30"/>
    <p:sldId id="287" r:id="rId31"/>
    <p:sldId id="3900" r:id="rId32"/>
    <p:sldId id="3901" r:id="rId33"/>
    <p:sldId id="3902" r:id="rId34"/>
    <p:sldId id="3904" r:id="rId35"/>
    <p:sldId id="27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2"/>
    <p:restoredTop sz="73966"/>
  </p:normalViewPr>
  <p:slideViewPr>
    <p:cSldViewPr snapToGrid="0" snapToObjects="1">
      <p:cViewPr varScale="1">
        <p:scale>
          <a:sx n="80" d="100"/>
          <a:sy n="80" d="100"/>
        </p:scale>
        <p:origin x="22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3BE5FA-5FFD-4DAD-A823-DF1735F5B8A2}" type="doc">
      <dgm:prSet loTypeId="urn:microsoft.com/office/officeart/2005/8/layout/hList6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961AA416-678B-4FD6-8ACD-7120B2873C8B}">
      <dgm:prSet phldrT="[Text]"/>
      <dgm:spPr/>
      <dgm:t>
        <a:bodyPr/>
        <a:lstStyle/>
        <a:p>
          <a:r>
            <a:rPr lang="en-US" b="1" dirty="0"/>
            <a:t>Potential Options</a:t>
          </a:r>
        </a:p>
      </dgm:t>
    </dgm:pt>
    <dgm:pt modelId="{66227480-4787-400C-A5C9-5A01478E2C0C}" type="parTrans" cxnId="{935B9E39-6738-447C-966A-53C9D704C285}">
      <dgm:prSet/>
      <dgm:spPr/>
      <dgm:t>
        <a:bodyPr/>
        <a:lstStyle/>
        <a:p>
          <a:endParaRPr lang="en-US"/>
        </a:p>
      </dgm:t>
    </dgm:pt>
    <dgm:pt modelId="{25EC55A1-BBEB-4002-9A79-FC5FA7FCB54D}" type="sibTrans" cxnId="{935B9E39-6738-447C-966A-53C9D704C285}">
      <dgm:prSet/>
      <dgm:spPr/>
      <dgm:t>
        <a:bodyPr/>
        <a:lstStyle/>
        <a:p>
          <a:endParaRPr lang="en-US"/>
        </a:p>
      </dgm:t>
    </dgm:pt>
    <dgm:pt modelId="{CBA81DBB-94A9-42AA-B296-886E20A208A2}">
      <dgm:prSet phldrT="[Text]"/>
      <dgm:spPr/>
      <dgm:t>
        <a:bodyPr/>
        <a:lstStyle/>
        <a:p>
          <a:r>
            <a:rPr lang="en-US" dirty="0"/>
            <a:t>Large number of permutations (60-80+)</a:t>
          </a:r>
        </a:p>
      </dgm:t>
    </dgm:pt>
    <dgm:pt modelId="{DE621AFC-04DB-4082-B57A-986EB54E9DE8}" type="parTrans" cxnId="{36ED9E2E-B162-4964-A00A-0445A929AE8D}">
      <dgm:prSet/>
      <dgm:spPr/>
      <dgm:t>
        <a:bodyPr/>
        <a:lstStyle/>
        <a:p>
          <a:endParaRPr lang="en-US"/>
        </a:p>
      </dgm:t>
    </dgm:pt>
    <dgm:pt modelId="{2FAFFE21-5F0B-4833-9DAF-2E0A50990869}" type="sibTrans" cxnId="{36ED9E2E-B162-4964-A00A-0445A929AE8D}">
      <dgm:prSet/>
      <dgm:spPr/>
      <dgm:t>
        <a:bodyPr/>
        <a:lstStyle/>
        <a:p>
          <a:endParaRPr lang="en-US"/>
        </a:p>
      </dgm:t>
    </dgm:pt>
    <dgm:pt modelId="{42E92907-0D3E-4F14-9540-FB262D30396A}">
      <dgm:prSet phldrT="[Text]"/>
      <dgm:spPr/>
      <dgm:t>
        <a:bodyPr/>
        <a:lstStyle/>
        <a:p>
          <a:endParaRPr lang="en-US" dirty="0"/>
        </a:p>
      </dgm:t>
    </dgm:pt>
    <dgm:pt modelId="{4E20FEBB-C969-4C13-8DF4-7F85544E1962}" type="parTrans" cxnId="{A4BD046E-D14D-4E06-8D98-9041B7294485}">
      <dgm:prSet/>
      <dgm:spPr/>
      <dgm:t>
        <a:bodyPr/>
        <a:lstStyle/>
        <a:p>
          <a:endParaRPr lang="en-US"/>
        </a:p>
      </dgm:t>
    </dgm:pt>
    <dgm:pt modelId="{2897FC59-A266-43EF-8697-149E631C97B3}" type="sibTrans" cxnId="{A4BD046E-D14D-4E06-8D98-9041B7294485}">
      <dgm:prSet/>
      <dgm:spPr/>
      <dgm:t>
        <a:bodyPr/>
        <a:lstStyle/>
        <a:p>
          <a:endParaRPr lang="en-US"/>
        </a:p>
      </dgm:t>
    </dgm:pt>
    <dgm:pt modelId="{B1A07858-D1CB-4D85-97FC-3AEAB768CD99}">
      <dgm:prSet phldrT="[Text]"/>
      <dgm:spPr/>
      <dgm:t>
        <a:bodyPr/>
        <a:lstStyle/>
        <a:p>
          <a:r>
            <a:rPr lang="en-US" b="1" dirty="0"/>
            <a:t>Feasible Options</a:t>
          </a:r>
        </a:p>
      </dgm:t>
    </dgm:pt>
    <dgm:pt modelId="{7F174B8B-A1C8-4738-912A-D3560420D60B}" type="parTrans" cxnId="{DCD9433A-61BA-418D-9A3D-5DE57EFA18CD}">
      <dgm:prSet/>
      <dgm:spPr/>
      <dgm:t>
        <a:bodyPr/>
        <a:lstStyle/>
        <a:p>
          <a:endParaRPr lang="en-US"/>
        </a:p>
      </dgm:t>
    </dgm:pt>
    <dgm:pt modelId="{E081DE73-317D-4D25-A43F-05A354668A5A}" type="sibTrans" cxnId="{DCD9433A-61BA-418D-9A3D-5DE57EFA18CD}">
      <dgm:prSet/>
      <dgm:spPr/>
      <dgm:t>
        <a:bodyPr/>
        <a:lstStyle/>
        <a:p>
          <a:endParaRPr lang="en-US"/>
        </a:p>
      </dgm:t>
    </dgm:pt>
    <dgm:pt modelId="{D084FDFB-09E0-48F4-9CB6-DAADBA20546B}">
      <dgm:prSet phldrT="[Text]"/>
      <dgm:spPr/>
      <dgm:t>
        <a:bodyPr/>
        <a:lstStyle/>
        <a:p>
          <a:r>
            <a:rPr lang="en-US" dirty="0"/>
            <a:t>Perform mission-level design (e.g. Team-X)</a:t>
          </a:r>
        </a:p>
      </dgm:t>
    </dgm:pt>
    <dgm:pt modelId="{378F05AA-5E8C-411B-A49F-E24E425963C2}" type="parTrans" cxnId="{93BAD6DF-A42C-41BD-8C6C-709DA189B99B}">
      <dgm:prSet/>
      <dgm:spPr/>
      <dgm:t>
        <a:bodyPr/>
        <a:lstStyle/>
        <a:p>
          <a:endParaRPr lang="en-US"/>
        </a:p>
      </dgm:t>
    </dgm:pt>
    <dgm:pt modelId="{3F8DCE4A-180C-44BE-B48C-0B3734BBAA53}" type="sibTrans" cxnId="{93BAD6DF-A42C-41BD-8C6C-709DA189B99B}">
      <dgm:prSet/>
      <dgm:spPr/>
      <dgm:t>
        <a:bodyPr/>
        <a:lstStyle/>
        <a:p>
          <a:endParaRPr lang="en-US"/>
        </a:p>
      </dgm:t>
    </dgm:pt>
    <dgm:pt modelId="{EFB2FF6A-212A-42E3-9689-9FDA68F15FEE}">
      <dgm:prSet phldrT="[Text]"/>
      <dgm:spPr/>
      <dgm:t>
        <a:bodyPr/>
        <a:lstStyle/>
        <a:p>
          <a:r>
            <a:rPr lang="en-US" b="1" dirty="0"/>
            <a:t>Promising Options</a:t>
          </a:r>
        </a:p>
      </dgm:t>
    </dgm:pt>
    <dgm:pt modelId="{C8E781CD-9CD6-4D9D-879D-6BE745351263}" type="parTrans" cxnId="{AF7AC083-0700-49FE-AA87-64501EABC1DE}">
      <dgm:prSet/>
      <dgm:spPr/>
      <dgm:t>
        <a:bodyPr/>
        <a:lstStyle/>
        <a:p>
          <a:endParaRPr lang="en-US"/>
        </a:p>
      </dgm:t>
    </dgm:pt>
    <dgm:pt modelId="{E629FE14-7B22-4756-AA8F-0617A6C1B774}" type="sibTrans" cxnId="{AF7AC083-0700-49FE-AA87-64501EABC1DE}">
      <dgm:prSet/>
      <dgm:spPr/>
      <dgm:t>
        <a:bodyPr/>
        <a:lstStyle/>
        <a:p>
          <a:endParaRPr lang="en-US"/>
        </a:p>
      </dgm:t>
    </dgm:pt>
    <dgm:pt modelId="{F92E8027-C51F-4386-A538-714CAB242E7F}">
      <dgm:prSet phldrT="[Text]"/>
      <dgm:spPr/>
      <dgm:t>
        <a:bodyPr/>
        <a:lstStyle/>
        <a:p>
          <a:r>
            <a:rPr lang="en-US" dirty="0"/>
            <a:t>Small number (1-3)</a:t>
          </a:r>
        </a:p>
      </dgm:t>
    </dgm:pt>
    <dgm:pt modelId="{81276EB4-A68D-463F-A565-30798451F971}" type="parTrans" cxnId="{51617757-9964-410F-B7B1-CCA852DB7242}">
      <dgm:prSet/>
      <dgm:spPr/>
      <dgm:t>
        <a:bodyPr/>
        <a:lstStyle/>
        <a:p>
          <a:endParaRPr lang="en-US"/>
        </a:p>
      </dgm:t>
    </dgm:pt>
    <dgm:pt modelId="{5C42A3D0-3F46-40F1-B784-90F8BA85EF91}" type="sibTrans" cxnId="{51617757-9964-410F-B7B1-CCA852DB7242}">
      <dgm:prSet/>
      <dgm:spPr/>
      <dgm:t>
        <a:bodyPr/>
        <a:lstStyle/>
        <a:p>
          <a:endParaRPr lang="en-US"/>
        </a:p>
      </dgm:t>
    </dgm:pt>
    <dgm:pt modelId="{946CCA64-3CC0-468D-A993-9836119C209D}">
      <dgm:prSet phldrT="[Text]"/>
      <dgm:spPr/>
      <dgm:t>
        <a:bodyPr/>
        <a:lstStyle/>
        <a:p>
          <a:r>
            <a:rPr lang="en-US" dirty="0"/>
            <a:t>Provide to HQ with supporting information</a:t>
          </a:r>
        </a:p>
      </dgm:t>
    </dgm:pt>
    <dgm:pt modelId="{E56255E6-6165-4174-BE51-1054604A2402}" type="parTrans" cxnId="{9E71CB93-958E-4696-A421-D4F0CBFA7644}">
      <dgm:prSet/>
      <dgm:spPr/>
      <dgm:t>
        <a:bodyPr/>
        <a:lstStyle/>
        <a:p>
          <a:endParaRPr lang="en-US"/>
        </a:p>
      </dgm:t>
    </dgm:pt>
    <dgm:pt modelId="{9BCA257E-B5FE-482B-8778-0BBC6F3AB105}" type="sibTrans" cxnId="{9E71CB93-958E-4696-A421-D4F0CBFA7644}">
      <dgm:prSet/>
      <dgm:spPr/>
      <dgm:t>
        <a:bodyPr/>
        <a:lstStyle/>
        <a:p>
          <a:endParaRPr lang="en-US"/>
        </a:p>
      </dgm:t>
    </dgm:pt>
    <dgm:pt modelId="{EFE6C4B0-77ED-4D07-996B-F3346C656F54}">
      <dgm:prSet phldrT="[Text]"/>
      <dgm:spPr/>
      <dgm:t>
        <a:bodyPr/>
        <a:lstStyle/>
        <a:p>
          <a:r>
            <a:rPr lang="en-US" dirty="0"/>
            <a:t>Broad exploration of potential trade space</a:t>
          </a:r>
        </a:p>
      </dgm:t>
    </dgm:pt>
    <dgm:pt modelId="{01152D04-625A-462D-A657-E73A2ACECFDB}" type="parTrans" cxnId="{B54B3B32-EECD-486B-A276-F1CC683F483F}">
      <dgm:prSet/>
      <dgm:spPr/>
      <dgm:t>
        <a:bodyPr/>
        <a:lstStyle/>
        <a:p>
          <a:endParaRPr lang="en-US"/>
        </a:p>
      </dgm:t>
    </dgm:pt>
    <dgm:pt modelId="{2D36C5AE-46D1-474B-818B-DC828EA12822}" type="sibTrans" cxnId="{B54B3B32-EECD-486B-A276-F1CC683F483F}">
      <dgm:prSet/>
      <dgm:spPr/>
      <dgm:t>
        <a:bodyPr/>
        <a:lstStyle/>
        <a:p>
          <a:endParaRPr lang="en-US"/>
        </a:p>
      </dgm:t>
    </dgm:pt>
    <dgm:pt modelId="{CEC17355-A6DD-4C9A-A031-7F456538DC95}">
      <dgm:prSet phldrT="[Text]"/>
      <dgm:spPr/>
      <dgm:t>
        <a:bodyPr/>
        <a:lstStyle/>
        <a:p>
          <a:endParaRPr lang="en-US" dirty="0"/>
        </a:p>
      </dgm:t>
    </dgm:pt>
    <dgm:pt modelId="{4838D12C-5971-4A0E-9E63-43FB58BA5E22}" type="parTrans" cxnId="{D5E0D9E5-6ADF-441B-A67A-5B9D269496F5}">
      <dgm:prSet/>
      <dgm:spPr/>
      <dgm:t>
        <a:bodyPr/>
        <a:lstStyle/>
        <a:p>
          <a:endParaRPr lang="en-US"/>
        </a:p>
      </dgm:t>
    </dgm:pt>
    <dgm:pt modelId="{73ADBC1E-A0DF-4A21-AED6-C22774B21BDA}" type="sibTrans" cxnId="{D5E0D9E5-6ADF-441B-A67A-5B9D269496F5}">
      <dgm:prSet/>
      <dgm:spPr/>
      <dgm:t>
        <a:bodyPr/>
        <a:lstStyle/>
        <a:p>
          <a:endParaRPr lang="en-US"/>
        </a:p>
      </dgm:t>
    </dgm:pt>
    <dgm:pt modelId="{F3AF29DE-59EC-4C31-91F5-DB607E7D30A0}">
      <dgm:prSet phldrT="[Text]"/>
      <dgm:spPr/>
      <dgm:t>
        <a:bodyPr/>
        <a:lstStyle/>
        <a:p>
          <a:r>
            <a:rPr lang="en-US" dirty="0"/>
            <a:t>High-level metrics used to consolidate and prune</a:t>
          </a:r>
        </a:p>
      </dgm:t>
    </dgm:pt>
    <dgm:pt modelId="{5C997BDD-8E3A-4D1E-A372-F506A7BA09EA}" type="parTrans" cxnId="{9D67B595-6F64-4A7E-B528-358CDFF24654}">
      <dgm:prSet/>
      <dgm:spPr/>
      <dgm:t>
        <a:bodyPr/>
        <a:lstStyle/>
        <a:p>
          <a:endParaRPr lang="en-US"/>
        </a:p>
      </dgm:t>
    </dgm:pt>
    <dgm:pt modelId="{F02F1F22-7554-4946-9A0D-1DF7F0392A2A}" type="sibTrans" cxnId="{9D67B595-6F64-4A7E-B528-358CDFF24654}">
      <dgm:prSet/>
      <dgm:spPr/>
      <dgm:t>
        <a:bodyPr/>
        <a:lstStyle/>
        <a:p>
          <a:endParaRPr lang="en-US"/>
        </a:p>
      </dgm:t>
    </dgm:pt>
    <dgm:pt modelId="{BE931522-A8E7-4143-B417-508A3FCBA96D}">
      <dgm:prSet phldrT="[Text]"/>
      <dgm:spPr/>
      <dgm:t>
        <a:bodyPr/>
        <a:lstStyle/>
        <a:p>
          <a:r>
            <a:rPr lang="en-US" b="0" dirty="0"/>
            <a:t>Multiple</a:t>
          </a:r>
          <a:r>
            <a:rPr lang="en-US" b="1" dirty="0"/>
            <a:t> </a:t>
          </a:r>
          <a:r>
            <a:rPr lang="en-US" dirty="0"/>
            <a:t>Options (~10-20)</a:t>
          </a:r>
        </a:p>
      </dgm:t>
    </dgm:pt>
    <dgm:pt modelId="{C471D312-A920-4918-844D-E776C0B7A6CB}" type="parTrans" cxnId="{1E0F8094-A2D4-4E15-B42A-1DEB97D3BADB}">
      <dgm:prSet/>
      <dgm:spPr/>
      <dgm:t>
        <a:bodyPr/>
        <a:lstStyle/>
        <a:p>
          <a:endParaRPr lang="en-US"/>
        </a:p>
      </dgm:t>
    </dgm:pt>
    <dgm:pt modelId="{B51A7252-9A18-480A-92B5-15633642356C}" type="sibTrans" cxnId="{1E0F8094-A2D4-4E15-B42A-1DEB97D3BADB}">
      <dgm:prSet/>
      <dgm:spPr/>
      <dgm:t>
        <a:bodyPr/>
        <a:lstStyle/>
        <a:p>
          <a:endParaRPr lang="en-US"/>
        </a:p>
      </dgm:t>
    </dgm:pt>
    <dgm:pt modelId="{1EDF7C02-05CB-4AA2-80A2-4D7EDE12FD3C}">
      <dgm:prSet phldrT="[Text]" custScaleY="57213"/>
      <dgm:spPr/>
      <dgm:t>
        <a:bodyPr/>
        <a:lstStyle/>
        <a:p>
          <a:r>
            <a:rPr lang="en-US" dirty="0"/>
            <a:t>Assess using </a:t>
          </a:r>
          <a:r>
            <a:rPr lang="en-US" dirty="0" err="1"/>
            <a:t>parametrics</a:t>
          </a:r>
          <a:r>
            <a:rPr lang="en-US" dirty="0"/>
            <a:t> and analogy-based models </a:t>
          </a:r>
        </a:p>
      </dgm:t>
    </dgm:pt>
    <dgm:pt modelId="{9906A113-CB92-49D5-B832-DAC34A8DDD5A}" type="parTrans" cxnId="{6601CE8E-9D76-4F35-98E7-586F0C8EC5CB}">
      <dgm:prSet/>
      <dgm:spPr/>
      <dgm:t>
        <a:bodyPr/>
        <a:lstStyle/>
        <a:p>
          <a:endParaRPr lang="en-US"/>
        </a:p>
      </dgm:t>
    </dgm:pt>
    <dgm:pt modelId="{5FF9C58D-7742-4E39-89CB-B4E404E1C3F5}" type="sibTrans" cxnId="{6601CE8E-9D76-4F35-98E7-586F0C8EC5CB}">
      <dgm:prSet/>
      <dgm:spPr/>
      <dgm:t>
        <a:bodyPr/>
        <a:lstStyle/>
        <a:p>
          <a:endParaRPr lang="en-US"/>
        </a:p>
      </dgm:t>
    </dgm:pt>
    <dgm:pt modelId="{B8E2185D-AECF-4741-938C-3B9550FAE188}">
      <dgm:prSet phldrT="[Text]"/>
      <dgm:spPr/>
      <dgm:t>
        <a:bodyPr/>
        <a:lstStyle/>
        <a:p>
          <a:r>
            <a:rPr lang="en-US" dirty="0"/>
            <a:t>Create hybrids and combinations</a:t>
          </a:r>
        </a:p>
      </dgm:t>
    </dgm:pt>
    <dgm:pt modelId="{7A27B9EF-20EA-4D31-8612-4368A55B01EF}" type="parTrans" cxnId="{28497BF3-E99C-4ECD-AF2B-94F1C9B3C111}">
      <dgm:prSet/>
      <dgm:spPr/>
      <dgm:t>
        <a:bodyPr/>
        <a:lstStyle/>
        <a:p>
          <a:endParaRPr lang="en-US"/>
        </a:p>
      </dgm:t>
    </dgm:pt>
    <dgm:pt modelId="{54E0BD44-D92D-45D7-A72E-300825E41575}" type="sibTrans" cxnId="{28497BF3-E99C-4ECD-AF2B-94F1C9B3C111}">
      <dgm:prSet/>
      <dgm:spPr/>
      <dgm:t>
        <a:bodyPr/>
        <a:lstStyle/>
        <a:p>
          <a:endParaRPr lang="en-US"/>
        </a:p>
      </dgm:t>
    </dgm:pt>
    <dgm:pt modelId="{620E0E4F-DC04-4082-9F43-4C425215415B}">
      <dgm:prSet phldrT="[Text]"/>
      <dgm:spPr/>
      <dgm:t>
        <a:bodyPr/>
        <a:lstStyle/>
        <a:p>
          <a:r>
            <a:rPr lang="en-US" dirty="0"/>
            <a:t>Use performance models to discriminate</a:t>
          </a:r>
        </a:p>
      </dgm:t>
    </dgm:pt>
    <dgm:pt modelId="{9A97837E-9C2C-4F03-BAD9-6459545CF6EF}" type="parTrans" cxnId="{B0507628-098D-4F38-98E0-641C3420BE74}">
      <dgm:prSet/>
      <dgm:spPr/>
      <dgm:t>
        <a:bodyPr/>
        <a:lstStyle/>
        <a:p>
          <a:endParaRPr lang="en-US"/>
        </a:p>
      </dgm:t>
    </dgm:pt>
    <dgm:pt modelId="{B35DED37-9EC3-41DD-953C-CB466F2D5C12}" type="sibTrans" cxnId="{B0507628-098D-4F38-98E0-641C3420BE74}">
      <dgm:prSet/>
      <dgm:spPr/>
      <dgm:t>
        <a:bodyPr/>
        <a:lstStyle/>
        <a:p>
          <a:endParaRPr lang="en-US"/>
        </a:p>
      </dgm:t>
    </dgm:pt>
    <dgm:pt modelId="{0EA9FDF9-F22A-4E9E-94A5-1D1F542AB2C8}">
      <dgm:prSet phldrT="[Text]"/>
      <dgm:spPr/>
      <dgm:t>
        <a:bodyPr/>
        <a:lstStyle/>
        <a:p>
          <a:r>
            <a:rPr lang="en-US" dirty="0"/>
            <a:t>Identify primary drivers and play against SATM</a:t>
          </a:r>
        </a:p>
      </dgm:t>
    </dgm:pt>
    <dgm:pt modelId="{B25C2A0E-98EC-48AF-BECD-DBDBC5AEE087}" type="parTrans" cxnId="{44E7C7AC-8C76-40B7-A522-E3C637DFDA2B}">
      <dgm:prSet/>
      <dgm:spPr/>
      <dgm:t>
        <a:bodyPr/>
        <a:lstStyle/>
        <a:p>
          <a:endParaRPr lang="en-US"/>
        </a:p>
      </dgm:t>
    </dgm:pt>
    <dgm:pt modelId="{4CF92554-519E-4528-9B1E-C74A5CDB6855}" type="sibTrans" cxnId="{44E7C7AC-8C76-40B7-A522-E3C637DFDA2B}">
      <dgm:prSet/>
      <dgm:spPr/>
      <dgm:t>
        <a:bodyPr/>
        <a:lstStyle/>
        <a:p>
          <a:endParaRPr lang="en-US"/>
        </a:p>
      </dgm:t>
    </dgm:pt>
    <dgm:pt modelId="{2B3C303E-AFB3-48CA-9C41-A3BEADD8F7D9}" type="pres">
      <dgm:prSet presAssocID="{923BE5FA-5FFD-4DAD-A823-DF1735F5B8A2}" presName="Name0" presStyleCnt="0">
        <dgm:presLayoutVars>
          <dgm:dir/>
          <dgm:resizeHandles val="exact"/>
        </dgm:presLayoutVars>
      </dgm:prSet>
      <dgm:spPr/>
    </dgm:pt>
    <dgm:pt modelId="{A587DA85-00FD-43CC-B53C-2EB94A22DEA2}" type="pres">
      <dgm:prSet presAssocID="{961AA416-678B-4FD6-8ACD-7120B2873C8B}" presName="node" presStyleLbl="node1" presStyleIdx="0" presStyleCnt="3">
        <dgm:presLayoutVars>
          <dgm:bulletEnabled val="1"/>
        </dgm:presLayoutVars>
      </dgm:prSet>
      <dgm:spPr/>
    </dgm:pt>
    <dgm:pt modelId="{F5CABB92-B918-4009-A4A3-AF6F70A1FBE0}" type="pres">
      <dgm:prSet presAssocID="{25EC55A1-BBEB-4002-9A79-FC5FA7FCB54D}" presName="sibTrans" presStyleCnt="0"/>
      <dgm:spPr/>
    </dgm:pt>
    <dgm:pt modelId="{E84B964A-0035-46CD-9380-219421BA94AF}" type="pres">
      <dgm:prSet presAssocID="{B1A07858-D1CB-4D85-97FC-3AEAB768CD99}" presName="node" presStyleLbl="node1" presStyleIdx="1" presStyleCnt="3" custScaleY="57213">
        <dgm:presLayoutVars>
          <dgm:bulletEnabled val="1"/>
        </dgm:presLayoutVars>
      </dgm:prSet>
      <dgm:spPr/>
    </dgm:pt>
    <dgm:pt modelId="{1C37D63A-A77D-4A20-B2FC-010BDD969150}" type="pres">
      <dgm:prSet presAssocID="{E081DE73-317D-4D25-A43F-05A354668A5A}" presName="sibTrans" presStyleCnt="0"/>
      <dgm:spPr/>
    </dgm:pt>
    <dgm:pt modelId="{ED3339A4-18E5-4DE4-96ED-9774F5513E93}" type="pres">
      <dgm:prSet presAssocID="{EFB2FF6A-212A-42E3-9689-9FDA68F15FEE}" presName="node" presStyleLbl="node1" presStyleIdx="2" presStyleCnt="3" custScaleY="32247">
        <dgm:presLayoutVars>
          <dgm:bulletEnabled val="1"/>
        </dgm:presLayoutVars>
      </dgm:prSet>
      <dgm:spPr/>
    </dgm:pt>
  </dgm:ptLst>
  <dgm:cxnLst>
    <dgm:cxn modelId="{D53DCC03-1A28-470C-8F1D-6BB803A48171}" type="presOf" srcId="{946CCA64-3CC0-468D-A993-9836119C209D}" destId="{ED3339A4-18E5-4DE4-96ED-9774F5513E93}" srcOrd="0" destOrd="2" presId="urn:microsoft.com/office/officeart/2005/8/layout/hList6"/>
    <dgm:cxn modelId="{B0507628-098D-4F38-98E0-641C3420BE74}" srcId="{B1A07858-D1CB-4D85-97FC-3AEAB768CD99}" destId="{620E0E4F-DC04-4082-9F43-4C425215415B}" srcOrd="3" destOrd="0" parTransId="{9A97837E-9C2C-4F03-BAD9-6459545CF6EF}" sibTransId="{B35DED37-9EC3-41DD-953C-CB466F2D5C12}"/>
    <dgm:cxn modelId="{7A95CE2B-24FD-4F69-BC52-74DD6F1632D2}" type="presOf" srcId="{F3AF29DE-59EC-4C31-91F5-DB607E7D30A0}" destId="{A587DA85-00FD-43CC-B53C-2EB94A22DEA2}" srcOrd="0" destOrd="4" presId="urn:microsoft.com/office/officeart/2005/8/layout/hList6"/>
    <dgm:cxn modelId="{36ED9E2E-B162-4964-A00A-0445A929AE8D}" srcId="{961AA416-678B-4FD6-8ACD-7120B2873C8B}" destId="{CBA81DBB-94A9-42AA-B296-886E20A208A2}" srcOrd="0" destOrd="0" parTransId="{DE621AFC-04DB-4082-B57A-986EB54E9DE8}" sibTransId="{2FAFFE21-5F0B-4833-9DAF-2E0A50990869}"/>
    <dgm:cxn modelId="{B54B3B32-EECD-486B-A276-F1CC683F483F}" srcId="{961AA416-678B-4FD6-8ACD-7120B2873C8B}" destId="{EFE6C4B0-77ED-4D07-996B-F3346C656F54}" srcOrd="1" destOrd="0" parTransId="{01152D04-625A-462D-A657-E73A2ACECFDB}" sibTransId="{2D36C5AE-46D1-474B-818B-DC828EA12822}"/>
    <dgm:cxn modelId="{5F55C937-7085-49FB-BFDB-C1F42E9C8BE0}" type="presOf" srcId="{CEC17355-A6DD-4C9A-A031-7F456538DC95}" destId="{A587DA85-00FD-43CC-B53C-2EB94A22DEA2}" srcOrd="0" destOrd="6" presId="urn:microsoft.com/office/officeart/2005/8/layout/hList6"/>
    <dgm:cxn modelId="{935B9E39-6738-447C-966A-53C9D704C285}" srcId="{923BE5FA-5FFD-4DAD-A823-DF1735F5B8A2}" destId="{961AA416-678B-4FD6-8ACD-7120B2873C8B}" srcOrd="0" destOrd="0" parTransId="{66227480-4787-400C-A5C9-5A01478E2C0C}" sibTransId="{25EC55A1-BBEB-4002-9A79-FC5FA7FCB54D}"/>
    <dgm:cxn modelId="{DCD9433A-61BA-418D-9A3D-5DE57EFA18CD}" srcId="{923BE5FA-5FFD-4DAD-A823-DF1735F5B8A2}" destId="{B1A07858-D1CB-4D85-97FC-3AEAB768CD99}" srcOrd="1" destOrd="0" parTransId="{7F174B8B-A1C8-4738-912A-D3560420D60B}" sibTransId="{E081DE73-317D-4D25-A43F-05A354668A5A}"/>
    <dgm:cxn modelId="{0D2BE651-D520-48F3-BE38-3D4FEE6111A3}" type="presOf" srcId="{0EA9FDF9-F22A-4E9E-94A5-1D1F542AB2C8}" destId="{A587DA85-00FD-43CC-B53C-2EB94A22DEA2}" srcOrd="0" destOrd="3" presId="urn:microsoft.com/office/officeart/2005/8/layout/hList6"/>
    <dgm:cxn modelId="{51617757-9964-410F-B7B1-CCA852DB7242}" srcId="{EFB2FF6A-212A-42E3-9689-9FDA68F15FEE}" destId="{F92E8027-C51F-4386-A538-714CAB242E7F}" srcOrd="0" destOrd="0" parTransId="{81276EB4-A68D-463F-A565-30798451F971}" sibTransId="{5C42A3D0-3F46-40F1-B784-90F8BA85EF91}"/>
    <dgm:cxn modelId="{A4BD046E-D14D-4E06-8D98-9041B7294485}" srcId="{961AA416-678B-4FD6-8ACD-7120B2873C8B}" destId="{42E92907-0D3E-4F14-9540-FB262D30396A}" srcOrd="6" destOrd="0" parTransId="{4E20FEBB-C969-4C13-8DF4-7F85544E1962}" sibTransId="{2897FC59-A266-43EF-8697-149E631C97B3}"/>
    <dgm:cxn modelId="{4505D275-6FE0-484F-814E-FE477060D430}" type="presOf" srcId="{620E0E4F-DC04-4082-9F43-4C425215415B}" destId="{E84B964A-0035-46CD-9380-219421BA94AF}" srcOrd="0" destOrd="4" presId="urn:microsoft.com/office/officeart/2005/8/layout/hList6"/>
    <dgm:cxn modelId="{FCB48780-9CD3-4201-B711-1F0C3BB51906}" type="presOf" srcId="{BE931522-A8E7-4143-B417-508A3FCBA96D}" destId="{E84B964A-0035-46CD-9380-219421BA94AF}" srcOrd="0" destOrd="1" presId="urn:microsoft.com/office/officeart/2005/8/layout/hList6"/>
    <dgm:cxn modelId="{AF7AC083-0700-49FE-AA87-64501EABC1DE}" srcId="{923BE5FA-5FFD-4DAD-A823-DF1735F5B8A2}" destId="{EFB2FF6A-212A-42E3-9689-9FDA68F15FEE}" srcOrd="2" destOrd="0" parTransId="{C8E781CD-9CD6-4D9D-879D-6BE745351263}" sibTransId="{E629FE14-7B22-4756-AA8F-0617A6C1B774}"/>
    <dgm:cxn modelId="{6601CE8E-9D76-4F35-98E7-586F0C8EC5CB}" srcId="{B1A07858-D1CB-4D85-97FC-3AEAB768CD99}" destId="{1EDF7C02-05CB-4AA2-80A2-4D7EDE12FD3C}" srcOrd="2" destOrd="0" parTransId="{9906A113-CB92-49D5-B832-DAC34A8DDD5A}" sibTransId="{5FF9C58D-7742-4E39-89CB-B4E404E1C3F5}"/>
    <dgm:cxn modelId="{8D8AA291-004F-4F12-894C-25C419369611}" type="presOf" srcId="{B8E2185D-AECF-4741-938C-3B9550FAE188}" destId="{A587DA85-00FD-43CC-B53C-2EB94A22DEA2}" srcOrd="0" destOrd="5" presId="urn:microsoft.com/office/officeart/2005/8/layout/hList6"/>
    <dgm:cxn modelId="{9E71CB93-958E-4696-A421-D4F0CBFA7644}" srcId="{EFB2FF6A-212A-42E3-9689-9FDA68F15FEE}" destId="{946CCA64-3CC0-468D-A993-9836119C209D}" srcOrd="1" destOrd="0" parTransId="{E56255E6-6165-4174-BE51-1054604A2402}" sibTransId="{9BCA257E-B5FE-482B-8778-0BBC6F3AB105}"/>
    <dgm:cxn modelId="{1E0F8094-A2D4-4E15-B42A-1DEB97D3BADB}" srcId="{B1A07858-D1CB-4D85-97FC-3AEAB768CD99}" destId="{BE931522-A8E7-4143-B417-508A3FCBA96D}" srcOrd="0" destOrd="0" parTransId="{C471D312-A920-4918-844D-E776C0B7A6CB}" sibTransId="{B51A7252-9A18-480A-92B5-15633642356C}"/>
    <dgm:cxn modelId="{9D67B595-6F64-4A7E-B528-358CDFF24654}" srcId="{961AA416-678B-4FD6-8ACD-7120B2873C8B}" destId="{F3AF29DE-59EC-4C31-91F5-DB607E7D30A0}" srcOrd="3" destOrd="0" parTransId="{5C997BDD-8E3A-4D1E-A372-F506A7BA09EA}" sibTransId="{F02F1F22-7554-4946-9A0D-1DF7F0392A2A}"/>
    <dgm:cxn modelId="{9D261F9B-835A-46A5-A270-8DE115B14D44}" type="presOf" srcId="{EFE6C4B0-77ED-4D07-996B-F3346C656F54}" destId="{A587DA85-00FD-43CC-B53C-2EB94A22DEA2}" srcOrd="0" destOrd="2" presId="urn:microsoft.com/office/officeart/2005/8/layout/hList6"/>
    <dgm:cxn modelId="{4615879F-2645-4F34-92CC-8A56DCC63E1C}" type="presOf" srcId="{B1A07858-D1CB-4D85-97FC-3AEAB768CD99}" destId="{E84B964A-0035-46CD-9380-219421BA94AF}" srcOrd="0" destOrd="0" presId="urn:microsoft.com/office/officeart/2005/8/layout/hList6"/>
    <dgm:cxn modelId="{44E7C7AC-8C76-40B7-A522-E3C637DFDA2B}" srcId="{961AA416-678B-4FD6-8ACD-7120B2873C8B}" destId="{0EA9FDF9-F22A-4E9E-94A5-1D1F542AB2C8}" srcOrd="2" destOrd="0" parTransId="{B25C2A0E-98EC-48AF-BECD-DBDBC5AEE087}" sibTransId="{4CF92554-519E-4528-9B1E-C74A5CDB6855}"/>
    <dgm:cxn modelId="{56523ABD-55A1-4208-B951-42140D961D3D}" type="presOf" srcId="{961AA416-678B-4FD6-8ACD-7120B2873C8B}" destId="{A587DA85-00FD-43CC-B53C-2EB94A22DEA2}" srcOrd="0" destOrd="0" presId="urn:microsoft.com/office/officeart/2005/8/layout/hList6"/>
    <dgm:cxn modelId="{8CAA2CC3-9B7B-47D2-A137-0321453D4622}" type="presOf" srcId="{CBA81DBB-94A9-42AA-B296-886E20A208A2}" destId="{A587DA85-00FD-43CC-B53C-2EB94A22DEA2}" srcOrd="0" destOrd="1" presId="urn:microsoft.com/office/officeart/2005/8/layout/hList6"/>
    <dgm:cxn modelId="{1C098CD6-81A5-4D40-857F-B65929EF47C6}" type="presOf" srcId="{1EDF7C02-05CB-4AA2-80A2-4D7EDE12FD3C}" destId="{E84B964A-0035-46CD-9380-219421BA94AF}" srcOrd="0" destOrd="3" presId="urn:microsoft.com/office/officeart/2005/8/layout/hList6"/>
    <dgm:cxn modelId="{C770AAD7-355B-4F7B-BCBC-2B570663859E}" type="presOf" srcId="{EFB2FF6A-212A-42E3-9689-9FDA68F15FEE}" destId="{ED3339A4-18E5-4DE4-96ED-9774F5513E93}" srcOrd="0" destOrd="0" presId="urn:microsoft.com/office/officeart/2005/8/layout/hList6"/>
    <dgm:cxn modelId="{35488BDF-C83A-4AF6-97D4-6E17DF2A807C}" type="presOf" srcId="{F92E8027-C51F-4386-A538-714CAB242E7F}" destId="{ED3339A4-18E5-4DE4-96ED-9774F5513E93}" srcOrd="0" destOrd="1" presId="urn:microsoft.com/office/officeart/2005/8/layout/hList6"/>
    <dgm:cxn modelId="{93BAD6DF-A42C-41BD-8C6C-709DA189B99B}" srcId="{B1A07858-D1CB-4D85-97FC-3AEAB768CD99}" destId="{D084FDFB-09E0-48F4-9CB6-DAADBA20546B}" srcOrd="1" destOrd="0" parTransId="{378F05AA-5E8C-411B-A49F-E24E425963C2}" sibTransId="{3F8DCE4A-180C-44BE-B48C-0B3734BBAA53}"/>
    <dgm:cxn modelId="{D7CAEEE1-4F88-4B30-A274-9D35EF75C256}" type="presOf" srcId="{42E92907-0D3E-4F14-9540-FB262D30396A}" destId="{A587DA85-00FD-43CC-B53C-2EB94A22DEA2}" srcOrd="0" destOrd="7" presId="urn:microsoft.com/office/officeart/2005/8/layout/hList6"/>
    <dgm:cxn modelId="{D5E0D9E5-6ADF-441B-A67A-5B9D269496F5}" srcId="{961AA416-678B-4FD6-8ACD-7120B2873C8B}" destId="{CEC17355-A6DD-4C9A-A031-7F456538DC95}" srcOrd="5" destOrd="0" parTransId="{4838D12C-5971-4A0E-9E63-43FB58BA5E22}" sibTransId="{73ADBC1E-A0DF-4A21-AED6-C22774B21BDA}"/>
    <dgm:cxn modelId="{28497BF3-E99C-4ECD-AF2B-94F1C9B3C111}" srcId="{961AA416-678B-4FD6-8ACD-7120B2873C8B}" destId="{B8E2185D-AECF-4741-938C-3B9550FAE188}" srcOrd="4" destOrd="0" parTransId="{7A27B9EF-20EA-4D31-8612-4368A55B01EF}" sibTransId="{54E0BD44-D92D-45D7-A72E-300825E41575}"/>
    <dgm:cxn modelId="{CE2734F8-76DF-43AA-A62E-67554C24617D}" type="presOf" srcId="{923BE5FA-5FFD-4DAD-A823-DF1735F5B8A2}" destId="{2B3C303E-AFB3-48CA-9C41-A3BEADD8F7D9}" srcOrd="0" destOrd="0" presId="urn:microsoft.com/office/officeart/2005/8/layout/hList6"/>
    <dgm:cxn modelId="{52E432FF-3724-4B38-97F3-6A16042940C8}" type="presOf" srcId="{D084FDFB-09E0-48F4-9CB6-DAADBA20546B}" destId="{E84B964A-0035-46CD-9380-219421BA94AF}" srcOrd="0" destOrd="2" presId="urn:microsoft.com/office/officeart/2005/8/layout/hList6"/>
    <dgm:cxn modelId="{5B390DA4-2CEC-49C1-B9CA-B5DB58080AE5}" type="presParOf" srcId="{2B3C303E-AFB3-48CA-9C41-A3BEADD8F7D9}" destId="{A587DA85-00FD-43CC-B53C-2EB94A22DEA2}" srcOrd="0" destOrd="0" presId="urn:microsoft.com/office/officeart/2005/8/layout/hList6"/>
    <dgm:cxn modelId="{0C7E67DA-D4EC-42D6-86D5-925C5E6546F1}" type="presParOf" srcId="{2B3C303E-AFB3-48CA-9C41-A3BEADD8F7D9}" destId="{F5CABB92-B918-4009-A4A3-AF6F70A1FBE0}" srcOrd="1" destOrd="0" presId="urn:microsoft.com/office/officeart/2005/8/layout/hList6"/>
    <dgm:cxn modelId="{EF004C69-09CC-4724-8E17-42BB113AE67F}" type="presParOf" srcId="{2B3C303E-AFB3-48CA-9C41-A3BEADD8F7D9}" destId="{E84B964A-0035-46CD-9380-219421BA94AF}" srcOrd="2" destOrd="0" presId="urn:microsoft.com/office/officeart/2005/8/layout/hList6"/>
    <dgm:cxn modelId="{03D25E7A-D5CB-485F-A5F8-C6D8CFD3EB83}" type="presParOf" srcId="{2B3C303E-AFB3-48CA-9C41-A3BEADD8F7D9}" destId="{1C37D63A-A77D-4A20-B2FC-010BDD969150}" srcOrd="3" destOrd="0" presId="urn:microsoft.com/office/officeart/2005/8/layout/hList6"/>
    <dgm:cxn modelId="{11527C8C-FC5D-47B2-99C4-7E147735CD8F}" type="presParOf" srcId="{2B3C303E-AFB3-48CA-9C41-A3BEADD8F7D9}" destId="{ED3339A4-18E5-4DE4-96ED-9774F5513E9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F126CA-9061-4CD4-9551-936F9ACEE86E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1"/>
      <dgm:spPr/>
    </dgm:pt>
    <dgm:pt modelId="{B26FF067-2329-4B79-A1F4-2DA9A9373BE2}">
      <dgm:prSet phldrT="[Text]" custT="1"/>
      <dgm:spPr/>
      <dgm:t>
        <a:bodyPr/>
        <a:lstStyle/>
        <a:p>
          <a:r>
            <a:rPr lang="en-US" sz="2000" b="1" dirty="0"/>
            <a:t>Oct-Dec </a:t>
          </a:r>
          <a:r>
            <a:rPr lang="en-US" sz="1800" b="1" dirty="0"/>
            <a:t>2019</a:t>
          </a:r>
          <a:endParaRPr lang="en-US" sz="2000" b="1" dirty="0"/>
        </a:p>
      </dgm:t>
    </dgm:pt>
    <dgm:pt modelId="{3F8B46E4-17DD-41CB-B558-0BE9ACEC898B}" type="parTrans" cxnId="{5919234F-23AA-41F6-94A1-F76C5D87179D}">
      <dgm:prSet/>
      <dgm:spPr/>
      <dgm:t>
        <a:bodyPr/>
        <a:lstStyle/>
        <a:p>
          <a:endParaRPr lang="en-US"/>
        </a:p>
      </dgm:t>
    </dgm:pt>
    <dgm:pt modelId="{C5B13751-4641-42E4-8E6C-E287F0D08693}" type="sibTrans" cxnId="{5919234F-23AA-41F6-94A1-F76C5D87179D}">
      <dgm:prSet/>
      <dgm:spPr/>
      <dgm:t>
        <a:bodyPr/>
        <a:lstStyle/>
        <a:p>
          <a:endParaRPr lang="en-US"/>
        </a:p>
      </dgm:t>
    </dgm:pt>
    <dgm:pt modelId="{3756BE0B-BE33-4276-9BF8-125473AA3EF4}">
      <dgm:prSet phldrT="[Text]" custT="1"/>
      <dgm:spPr/>
      <dgm:t>
        <a:bodyPr/>
        <a:lstStyle/>
        <a:p>
          <a:r>
            <a:rPr lang="en-US" sz="1800" b="1" dirty="0"/>
            <a:t>Jan-Mar 2020</a:t>
          </a:r>
        </a:p>
      </dgm:t>
    </dgm:pt>
    <dgm:pt modelId="{7E24035D-5A39-4E10-A348-D20A2D3664C0}" type="parTrans" cxnId="{CC244B7E-89A4-402E-80DA-9BC692DFFF81}">
      <dgm:prSet/>
      <dgm:spPr/>
      <dgm:t>
        <a:bodyPr/>
        <a:lstStyle/>
        <a:p>
          <a:endParaRPr lang="en-US"/>
        </a:p>
      </dgm:t>
    </dgm:pt>
    <dgm:pt modelId="{86491F57-FC30-459C-AEF5-C400D2817ABE}" type="sibTrans" cxnId="{CC244B7E-89A4-402E-80DA-9BC692DFFF81}">
      <dgm:prSet/>
      <dgm:spPr/>
      <dgm:t>
        <a:bodyPr/>
        <a:lstStyle/>
        <a:p>
          <a:endParaRPr lang="en-US"/>
        </a:p>
      </dgm:t>
    </dgm:pt>
    <dgm:pt modelId="{DE124DC8-2EDE-4EEB-9081-73AE08B9EA3E}">
      <dgm:prSet phldrT="[Text]" custT="1"/>
      <dgm:spPr/>
      <dgm:t>
        <a:bodyPr/>
        <a:lstStyle/>
        <a:p>
          <a:r>
            <a:rPr lang="en-US" sz="1800" b="1" dirty="0"/>
            <a:t>Apr-Jun 2020</a:t>
          </a:r>
        </a:p>
      </dgm:t>
    </dgm:pt>
    <dgm:pt modelId="{77F33E8C-E1A1-4082-8E09-C8E34372C171}" type="parTrans" cxnId="{47665B0B-B194-4EDB-8935-8209BBAE71A1}">
      <dgm:prSet/>
      <dgm:spPr/>
      <dgm:t>
        <a:bodyPr/>
        <a:lstStyle/>
        <a:p>
          <a:endParaRPr lang="en-US"/>
        </a:p>
      </dgm:t>
    </dgm:pt>
    <dgm:pt modelId="{B336C715-F5A0-4548-89B3-2AFA31D9B1EA}" type="sibTrans" cxnId="{47665B0B-B194-4EDB-8935-8209BBAE71A1}">
      <dgm:prSet/>
      <dgm:spPr/>
      <dgm:t>
        <a:bodyPr/>
        <a:lstStyle/>
        <a:p>
          <a:endParaRPr lang="en-US"/>
        </a:p>
      </dgm:t>
    </dgm:pt>
    <dgm:pt modelId="{ACF0A512-D63B-45A4-8565-499420FBD292}" type="pres">
      <dgm:prSet presAssocID="{D3F126CA-9061-4CD4-9551-936F9ACEE86E}" presName="diagram" presStyleCnt="0">
        <dgm:presLayoutVars>
          <dgm:dir/>
          <dgm:resizeHandles/>
        </dgm:presLayoutVars>
      </dgm:prSet>
      <dgm:spPr/>
    </dgm:pt>
    <dgm:pt modelId="{FC62D418-EB26-4B0D-A232-6B04C7A26424}" type="pres">
      <dgm:prSet presAssocID="{B26FF067-2329-4B79-A1F4-2DA9A9373BE2}" presName="firstNode" presStyleLbl="node1" presStyleIdx="0" presStyleCnt="3" custScaleX="64445" custScaleY="64445">
        <dgm:presLayoutVars>
          <dgm:bulletEnabled val="1"/>
        </dgm:presLayoutVars>
      </dgm:prSet>
      <dgm:spPr/>
    </dgm:pt>
    <dgm:pt modelId="{4AF17B3F-847C-4226-9AF3-FF0A9210F3BA}" type="pres">
      <dgm:prSet presAssocID="{C5B13751-4641-42E4-8E6C-E287F0D08693}" presName="sibTrans" presStyleLbl="sibTrans2D1" presStyleIdx="0" presStyleCnt="2"/>
      <dgm:spPr/>
    </dgm:pt>
    <dgm:pt modelId="{6BB8DC77-AAD5-4EF9-9378-F76DDDA741F7}" type="pres">
      <dgm:prSet presAssocID="{3756BE0B-BE33-4276-9BF8-125473AA3EF4}" presName="middleNode" presStyleCnt="0"/>
      <dgm:spPr/>
    </dgm:pt>
    <dgm:pt modelId="{275214EC-7C20-4951-A6EF-5EECF1E56545}" type="pres">
      <dgm:prSet presAssocID="{3756BE0B-BE33-4276-9BF8-125473AA3EF4}" presName="padding" presStyleLbl="node1" presStyleIdx="0" presStyleCnt="3"/>
      <dgm:spPr/>
    </dgm:pt>
    <dgm:pt modelId="{77D3107E-F8B1-40E6-917F-18500CF2BAF9}" type="pres">
      <dgm:prSet presAssocID="{3756BE0B-BE33-4276-9BF8-125473AA3EF4}" presName="shape" presStyleLbl="node1" presStyleIdx="1" presStyleCnt="3">
        <dgm:presLayoutVars>
          <dgm:bulletEnabled val="1"/>
        </dgm:presLayoutVars>
      </dgm:prSet>
      <dgm:spPr/>
    </dgm:pt>
    <dgm:pt modelId="{83F03DEE-7B9F-4E89-9BCE-A7E1F5585ED7}" type="pres">
      <dgm:prSet presAssocID="{86491F57-FC30-459C-AEF5-C400D2817ABE}" presName="sibTrans" presStyleLbl="sibTrans2D1" presStyleIdx="1" presStyleCnt="2"/>
      <dgm:spPr/>
    </dgm:pt>
    <dgm:pt modelId="{95B7C621-1F0D-4B4B-9255-E7D497A1A82B}" type="pres">
      <dgm:prSet presAssocID="{DE124DC8-2EDE-4EEB-9081-73AE08B9EA3E}" presName="lastNode" presStyleLbl="node1" presStyleIdx="2" presStyleCnt="3" custScaleX="65174" custScaleY="65174">
        <dgm:presLayoutVars>
          <dgm:bulletEnabled val="1"/>
        </dgm:presLayoutVars>
      </dgm:prSet>
      <dgm:spPr/>
    </dgm:pt>
  </dgm:ptLst>
  <dgm:cxnLst>
    <dgm:cxn modelId="{47665B0B-B194-4EDB-8935-8209BBAE71A1}" srcId="{D3F126CA-9061-4CD4-9551-936F9ACEE86E}" destId="{DE124DC8-2EDE-4EEB-9081-73AE08B9EA3E}" srcOrd="2" destOrd="0" parTransId="{77F33E8C-E1A1-4082-8E09-C8E34372C171}" sibTransId="{B336C715-F5A0-4548-89B3-2AFA31D9B1EA}"/>
    <dgm:cxn modelId="{5A41D319-F63B-4C5C-AA1B-35908EBD3194}" type="presOf" srcId="{DE124DC8-2EDE-4EEB-9081-73AE08B9EA3E}" destId="{95B7C621-1F0D-4B4B-9255-E7D497A1A82B}" srcOrd="0" destOrd="0" presId="urn:microsoft.com/office/officeart/2005/8/layout/bProcess2"/>
    <dgm:cxn modelId="{F210A220-9B0A-4EC5-A006-BF3A0872701B}" type="presOf" srcId="{C5B13751-4641-42E4-8E6C-E287F0D08693}" destId="{4AF17B3F-847C-4226-9AF3-FF0A9210F3BA}" srcOrd="0" destOrd="0" presId="urn:microsoft.com/office/officeart/2005/8/layout/bProcess2"/>
    <dgm:cxn modelId="{C8C7F028-C14F-4347-8AB8-2E09B5C24B93}" type="presOf" srcId="{86491F57-FC30-459C-AEF5-C400D2817ABE}" destId="{83F03DEE-7B9F-4E89-9BCE-A7E1F5585ED7}" srcOrd="0" destOrd="0" presId="urn:microsoft.com/office/officeart/2005/8/layout/bProcess2"/>
    <dgm:cxn modelId="{5919234F-23AA-41F6-94A1-F76C5D87179D}" srcId="{D3F126CA-9061-4CD4-9551-936F9ACEE86E}" destId="{B26FF067-2329-4B79-A1F4-2DA9A9373BE2}" srcOrd="0" destOrd="0" parTransId="{3F8B46E4-17DD-41CB-B558-0BE9ACEC898B}" sibTransId="{C5B13751-4641-42E4-8E6C-E287F0D08693}"/>
    <dgm:cxn modelId="{CC244B7E-89A4-402E-80DA-9BC692DFFF81}" srcId="{D3F126CA-9061-4CD4-9551-936F9ACEE86E}" destId="{3756BE0B-BE33-4276-9BF8-125473AA3EF4}" srcOrd="1" destOrd="0" parTransId="{7E24035D-5A39-4E10-A348-D20A2D3664C0}" sibTransId="{86491F57-FC30-459C-AEF5-C400D2817ABE}"/>
    <dgm:cxn modelId="{C35CEE8D-462B-40F7-8FE0-659540ABB74A}" type="presOf" srcId="{3756BE0B-BE33-4276-9BF8-125473AA3EF4}" destId="{77D3107E-F8B1-40E6-917F-18500CF2BAF9}" srcOrd="0" destOrd="0" presId="urn:microsoft.com/office/officeart/2005/8/layout/bProcess2"/>
    <dgm:cxn modelId="{86A5A8E5-37D5-44A9-AC8B-53AAF3589004}" type="presOf" srcId="{B26FF067-2329-4B79-A1F4-2DA9A9373BE2}" destId="{FC62D418-EB26-4B0D-A232-6B04C7A26424}" srcOrd="0" destOrd="0" presId="urn:microsoft.com/office/officeart/2005/8/layout/bProcess2"/>
    <dgm:cxn modelId="{83F656F1-D56D-41A2-89CE-AA1892467B83}" type="presOf" srcId="{D3F126CA-9061-4CD4-9551-936F9ACEE86E}" destId="{ACF0A512-D63B-45A4-8565-499420FBD292}" srcOrd="0" destOrd="0" presId="urn:microsoft.com/office/officeart/2005/8/layout/bProcess2"/>
    <dgm:cxn modelId="{8380596E-009F-44FC-BDD2-2971F397AFCD}" type="presParOf" srcId="{ACF0A512-D63B-45A4-8565-499420FBD292}" destId="{FC62D418-EB26-4B0D-A232-6B04C7A26424}" srcOrd="0" destOrd="0" presId="urn:microsoft.com/office/officeart/2005/8/layout/bProcess2"/>
    <dgm:cxn modelId="{4969C0D5-4043-4119-A864-3EC71231BD2A}" type="presParOf" srcId="{ACF0A512-D63B-45A4-8565-499420FBD292}" destId="{4AF17B3F-847C-4226-9AF3-FF0A9210F3BA}" srcOrd="1" destOrd="0" presId="urn:microsoft.com/office/officeart/2005/8/layout/bProcess2"/>
    <dgm:cxn modelId="{66CBD0B7-285A-4A49-A50F-0B438D52B47A}" type="presParOf" srcId="{ACF0A512-D63B-45A4-8565-499420FBD292}" destId="{6BB8DC77-AAD5-4EF9-9378-F76DDDA741F7}" srcOrd="2" destOrd="0" presId="urn:microsoft.com/office/officeart/2005/8/layout/bProcess2"/>
    <dgm:cxn modelId="{9F382C9D-BE95-427F-9978-59D7BB3C308E}" type="presParOf" srcId="{6BB8DC77-AAD5-4EF9-9378-F76DDDA741F7}" destId="{275214EC-7C20-4951-A6EF-5EECF1E56545}" srcOrd="0" destOrd="0" presId="urn:microsoft.com/office/officeart/2005/8/layout/bProcess2"/>
    <dgm:cxn modelId="{AEBE4D0A-11A1-4F23-BA22-EE020EB1B51F}" type="presParOf" srcId="{6BB8DC77-AAD5-4EF9-9378-F76DDDA741F7}" destId="{77D3107E-F8B1-40E6-917F-18500CF2BAF9}" srcOrd="1" destOrd="0" presId="urn:microsoft.com/office/officeart/2005/8/layout/bProcess2"/>
    <dgm:cxn modelId="{2EE50CBB-B43F-46D9-BDA9-6A1EB232B4EF}" type="presParOf" srcId="{ACF0A512-D63B-45A4-8565-499420FBD292}" destId="{83F03DEE-7B9F-4E89-9BCE-A7E1F5585ED7}" srcOrd="3" destOrd="0" presId="urn:microsoft.com/office/officeart/2005/8/layout/bProcess2"/>
    <dgm:cxn modelId="{8B5D465D-5CE9-4277-AACF-C7D1596BA3A8}" type="presParOf" srcId="{ACF0A512-D63B-45A4-8565-499420FBD292}" destId="{95B7C621-1F0D-4B4B-9255-E7D497A1A82B}" srcOrd="4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7DA85-00FD-43CC-B53C-2EB94A22DEA2}">
      <dsp:nvSpPr>
        <dsp:cNvPr id="0" name=""/>
        <dsp:cNvSpPr/>
      </dsp:nvSpPr>
      <dsp:spPr>
        <a:xfrm rot="16200000">
          <a:off x="-1418497" y="1419489"/>
          <a:ext cx="5418667" cy="2579687"/>
        </a:xfrm>
        <a:prstGeom prst="flowChartManualOperati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673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Potential Options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Large number of permutations (60-80+)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Broad exploration of potential trade space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Identify primary drivers and play against SATM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High-level metrics used to consolidate and prune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Create hybrids and combinations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</dsp:txBody>
      <dsp:txXfrm rot="5400000">
        <a:off x="993" y="1083732"/>
        <a:ext cx="2579687" cy="3251201"/>
      </dsp:txXfrm>
    </dsp:sp>
    <dsp:sp modelId="{E84B964A-0035-46CD-9380-219421BA94AF}">
      <dsp:nvSpPr>
        <dsp:cNvPr id="0" name=""/>
        <dsp:cNvSpPr/>
      </dsp:nvSpPr>
      <dsp:spPr>
        <a:xfrm rot="16200000">
          <a:off x="2513909" y="1419489"/>
          <a:ext cx="3100181" cy="2579687"/>
        </a:xfrm>
        <a:prstGeom prst="flowChartManualOperation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673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Feasible Options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kern="1200" dirty="0"/>
            <a:t>Multiple</a:t>
          </a:r>
          <a:r>
            <a:rPr lang="en-US" sz="1400" b="1" kern="1200" dirty="0"/>
            <a:t> </a:t>
          </a:r>
          <a:r>
            <a:rPr lang="en-US" sz="1400" kern="1200" dirty="0"/>
            <a:t>Options (~10-20)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Perform mission-level design (e.g. Team-X)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Assess using </a:t>
          </a:r>
          <a:r>
            <a:rPr lang="en-US" sz="1400" kern="1200" dirty="0" err="1"/>
            <a:t>parametrics</a:t>
          </a:r>
          <a:r>
            <a:rPr lang="en-US" sz="1400" kern="1200" dirty="0"/>
            <a:t> and analogy-based models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Use performance models to discriminate</a:t>
          </a:r>
        </a:p>
      </dsp:txBody>
      <dsp:txXfrm rot="5400000">
        <a:off x="2774156" y="1779278"/>
        <a:ext cx="2579687" cy="1860109"/>
      </dsp:txXfrm>
    </dsp:sp>
    <dsp:sp modelId="{ED3339A4-18E5-4DE4-96ED-9774F5513E93}">
      <dsp:nvSpPr>
        <dsp:cNvPr id="0" name=""/>
        <dsp:cNvSpPr/>
      </dsp:nvSpPr>
      <dsp:spPr>
        <a:xfrm rot="16200000">
          <a:off x="5963485" y="1419489"/>
          <a:ext cx="1747357" cy="2579687"/>
        </a:xfrm>
        <a:prstGeom prst="flowChartManualOperati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673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Promising Options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Small number (1-3)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Provide to HQ with supporting information</a:t>
          </a:r>
        </a:p>
      </dsp:txBody>
      <dsp:txXfrm rot="5400000">
        <a:off x="5547320" y="2185125"/>
        <a:ext cx="2579687" cy="10484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62D418-EB26-4B0D-A232-6B04C7A26424}">
      <dsp:nvSpPr>
        <dsp:cNvPr id="0" name=""/>
        <dsp:cNvSpPr/>
      </dsp:nvSpPr>
      <dsp:spPr>
        <a:xfrm>
          <a:off x="364275" y="788710"/>
          <a:ext cx="1428883" cy="14288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Oct-Dec </a:t>
          </a:r>
          <a:r>
            <a:rPr lang="en-US" sz="1800" b="1" kern="1200" dirty="0"/>
            <a:t>2019</a:t>
          </a:r>
          <a:endParaRPr lang="en-US" sz="2000" b="1" kern="1200" dirty="0"/>
        </a:p>
      </dsp:txBody>
      <dsp:txXfrm>
        <a:off x="573530" y="997965"/>
        <a:ext cx="1010373" cy="1010373"/>
      </dsp:txXfrm>
    </dsp:sp>
    <dsp:sp modelId="{4AF17B3F-847C-4226-9AF3-FF0A9210F3BA}">
      <dsp:nvSpPr>
        <dsp:cNvPr id="0" name=""/>
        <dsp:cNvSpPr/>
      </dsp:nvSpPr>
      <dsp:spPr>
        <a:xfrm rot="4940545">
          <a:off x="2166489" y="906431"/>
          <a:ext cx="776024" cy="796599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D3107E-F8B1-40E6-917F-18500CF2BAF9}">
      <dsp:nvSpPr>
        <dsp:cNvPr id="0" name=""/>
        <dsp:cNvSpPr/>
      </dsp:nvSpPr>
      <dsp:spPr>
        <a:xfrm>
          <a:off x="3270932" y="369546"/>
          <a:ext cx="1478881" cy="14788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Jan-Mar 2020</a:t>
          </a:r>
        </a:p>
      </dsp:txBody>
      <dsp:txXfrm>
        <a:off x="3487509" y="586123"/>
        <a:ext cx="1045727" cy="1045727"/>
      </dsp:txXfrm>
    </dsp:sp>
    <dsp:sp modelId="{83F03DEE-7B9F-4E89-9BCE-A7E1F5585ED7}">
      <dsp:nvSpPr>
        <dsp:cNvPr id="0" name=""/>
        <dsp:cNvSpPr/>
      </dsp:nvSpPr>
      <dsp:spPr>
        <a:xfrm rot="4951081">
          <a:off x="5122969" y="513608"/>
          <a:ext cx="776024" cy="796599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B7C621-1F0D-4B4B-9255-E7D497A1A82B}">
      <dsp:nvSpPr>
        <dsp:cNvPr id="0" name=""/>
        <dsp:cNvSpPr/>
      </dsp:nvSpPr>
      <dsp:spPr>
        <a:xfrm>
          <a:off x="6227587" y="380"/>
          <a:ext cx="1445047" cy="1445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Apr-Jun 2020</a:t>
          </a:r>
        </a:p>
      </dsp:txBody>
      <dsp:txXfrm>
        <a:off x="6439209" y="212002"/>
        <a:ext cx="1021803" cy="1021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24725-AE12-0744-930C-3F6C1B9C9C79}" type="datetimeFigureOut">
              <a:rPr lang="en-US" smtClean="0"/>
              <a:t>1/14/20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5FF99-B214-244E-90CE-5FC1D1BDF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9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5FF99-B214-244E-90CE-5FC1D1BDF0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0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5FF99-B214-244E-90CE-5FC1D1BDF0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70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5FF99-B214-244E-90CE-5FC1D1BDF0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5FF99-B214-244E-90CE-5FC1D1BDF0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49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5FF99-B214-244E-90CE-5FC1D1BDF08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37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5FF99-B214-244E-90CE-5FC1D1BDF08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7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5FF99-B214-244E-90CE-5FC1D1BDF08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35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5FF99-B214-244E-90CE-5FC1D1BDF08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87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5FF99-B214-244E-90CE-5FC1D1BDF08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03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E5E3D-D808-4F49-BD43-C830B7CD0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24979C-F54B-CD47-974D-A688D5056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051A3-DC73-1C4D-B6ED-B9456D2C6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690B-C4FF-214E-A518-F9EC28089A45}" type="datetime1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4CF1E-596B-BE4A-9881-B6A373461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C5D24-8935-3C45-9163-712341DCA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C9A5-9A3F-C249-AA55-46DAA89A0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49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2C968-91FA-E749-A320-F28C0E864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62ECA1-235F-AE48-BAF2-649D32E11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3ED29-DEED-8F42-8F71-D9D0C869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0F0A-05AD-DA4A-96B7-4A075C1767E5}" type="datetime1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57DDC-6081-6F40-9F2D-5D93A8E86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8A297-933E-2243-A8EF-F9CD8B1B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C9A5-9A3F-C249-AA55-46DAA89A0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22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83D1D1-C2E0-8440-88EB-F978E65CE7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F4F97C-8517-7648-9CC2-C9DC31B54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72980-10BE-1D45-96A3-C046161DE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6867C-AA2B-7E42-99D3-A0F684B2AD53}" type="datetime1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DB304-A45B-9E45-871C-229F89578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5A73D-002B-2746-B7B0-BB97B2B2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C9A5-9A3F-C249-AA55-46DAA89A0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22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2368"/>
            <a:ext cx="10515600" cy="656591"/>
          </a:xfrm>
        </p:spPr>
        <p:txBody>
          <a:bodyPr anchor="t" anchorCtr="0">
            <a:sp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786A64DB-DBB3-CA48-993E-0DE1651AF3A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/>
          <a:lstStyle>
            <a:lvl1pPr>
              <a:defRPr>
                <a:solidFill>
                  <a:srgbClr val="244D60"/>
                </a:solidFill>
              </a:defRPr>
            </a:lvl1pPr>
            <a:lvl2pPr>
              <a:defRPr>
                <a:solidFill>
                  <a:srgbClr val="244D60"/>
                </a:solidFill>
              </a:defRPr>
            </a:lvl2pPr>
            <a:lvl3pPr>
              <a:defRPr>
                <a:solidFill>
                  <a:srgbClr val="244D60"/>
                </a:solidFill>
              </a:defRPr>
            </a:lvl3pPr>
            <a:lvl4pPr>
              <a:defRPr b="0">
                <a:solidFill>
                  <a:srgbClr val="244D60"/>
                </a:solidFill>
              </a:defRPr>
            </a:lvl4pPr>
            <a:lvl5pPr>
              <a:defRPr b="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43010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8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19F2C-6AEA-374C-94A1-044774FE2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34EAD-631B-8E42-AD62-E1CA02E8B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88C05-459A-024D-AF80-B62495EE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80EC-3A47-D64E-A35C-40228926E113}" type="datetime1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F6B13-8FB7-8A46-95AF-5AEC1A7C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96BEC-AE0C-2346-B66F-12B07564A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C9A5-9A3F-C249-AA55-46DAA89A0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8E206-B6E6-E146-AD46-04AB9A05F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C8DFB-4F6F-8B4F-9FE1-965C87B92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0D004-296A-CB44-9AE2-BB63B6D0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AE1-C87D-0A45-B6B7-D9D6A1DDCAC3}" type="datetime1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62D87-7840-D94D-951F-78E2AD653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2ED81-8F11-654B-B93A-023300C4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C9A5-9A3F-C249-AA55-46DAA89A0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1D24-19C7-3C41-9799-FE78BEA38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465F0-511D-6742-B807-838740E2D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00FDE-DA6B-A748-8F40-8A524357E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873FA-FEF3-B84B-BB7B-213F853FD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4053-E54A-4148-96C7-9436FE92A04E}" type="datetime1">
              <a:rPr lang="en-US" smtClean="0"/>
              <a:t>1/14/20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659522-6304-454A-8968-72951C55B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E31B0-D5B9-244A-992C-1AEE53D29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C9A5-9A3F-C249-AA55-46DAA89A0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7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774B1-DBCC-1B4D-A5BD-94C41E77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60EC8-7D92-984E-850E-E669BC26B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3B08C-016D-8344-B3D3-5CB622814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37D9DA-B85E-B043-81E1-500028F761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7A7AF8-3FBD-134E-B00A-79EBD3022C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DC2C82-E80D-5442-A6EB-A9FF737F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308F-BD2F-3447-A7E1-0CDDD08061EC}" type="datetime1">
              <a:rPr lang="en-US" smtClean="0"/>
              <a:t>1/14/20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A8E04F-8F9E-6A43-BE74-829197D1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197CAB-D0CB-7A46-A843-B3DBA4E71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C9A5-9A3F-C249-AA55-46DAA89A0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9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C5B94-4753-B242-B059-0E6146C0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C363C0-520E-E847-9882-40CF9F707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781E7-7E51-2F43-A7BE-12EE999AB894}" type="datetime1">
              <a:rPr lang="en-US" smtClean="0"/>
              <a:t>1/14/20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9FE9F4-C130-0E4F-851C-5B3DC3125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345334-A055-954E-A238-B3AFCB88F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C9A5-9A3F-C249-AA55-46DAA89A0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73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32F4B5-599A-0645-B62A-AFD4EA252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82019-0437-9745-A31A-88E15CA75A6F}" type="datetime1">
              <a:rPr lang="en-US" smtClean="0"/>
              <a:t>1/14/20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3FCD0F-4C3B-694C-85FE-915AA6582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0501B-2A1D-664C-B2C9-2BF392746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C9A5-9A3F-C249-AA55-46DAA89A0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23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A4A99-1C1E-B245-A1D7-2EDC78642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0BA8C-BB14-7941-BB1F-2128CA1E9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6CCF05-A21D-0D46-A95A-BE0FF12E2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ED44E-9939-8847-A2D9-D4DADEDF9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871D5-D60E-404F-BAF4-EB3CAF2BE38B}" type="datetime1">
              <a:rPr lang="en-US" smtClean="0"/>
              <a:t>1/14/20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D945A-D3F8-F245-B16B-85EBC639B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A9B28-8561-D541-85B8-1DF794EDC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C9A5-9A3F-C249-AA55-46DAA89A0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0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3C961-BF84-3944-991A-D9DC5B07E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9ADFC-2FE6-E242-8223-0D37742DD3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1B8DF7-8067-8A49-8AFC-870F58397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5A88C-68D2-064C-9ACA-45564C35B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FBB1B-2EE1-714E-8115-3EA67254DBDB}" type="datetime1">
              <a:rPr lang="en-US" smtClean="0"/>
              <a:t>1/14/20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E6AD2-B5AD-F744-B5D5-E6ED3F99F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A4D8C-2B26-7E40-BB6A-B0EBE7BDA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C9A5-9A3F-C249-AA55-46DAA89A0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98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F4D6E3-D322-5847-9E4D-82D93FDF8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EE4C1-8425-474F-A8F8-4B442E646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1F6F2-AB3A-7243-B3FD-1ED36EFE0A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92BD0-A396-304E-A0C7-AD184376080E}" type="datetime1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BF268-8730-014A-9EB7-71F6E93CF3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AGU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415E9-5CA4-444C-A9F5-618A8B039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EC9A5-9A3F-C249-AA55-46DAA89A0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kcawseni@jpl.nasa.gov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kturpie@umbc.edu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sbg-modeling.slack.com/" TargetMode="External"/><Relationship Id="rId2" Type="http://schemas.openxmlformats.org/officeDocument/2006/relationships/hyperlink" Target="mailto:Benjamin.poulter@nasa.gov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ved=2ahUKEwjevNL_xrDmAhUTrZ4KHUnLANoQjRx6BAgBEAQ&amp;url=https%3A%2F%2Fwww.teepublic.com%2Ft-shirt%2F4516397-ecostress-logo&amp;psig=AOvVaw0YlpUiME19QAQda8zk9q_N&amp;ust=1576255353668015" TargetMode="External"/><Relationship Id="rId5" Type="http://schemas.openxmlformats.org/officeDocument/2006/relationships/image" Target="../media/image37.jpeg"/><Relationship Id="rId10" Type="http://schemas.openxmlformats.org/officeDocument/2006/relationships/hyperlink" Target="https://sbg.jpl.nasa.gov/" TargetMode="External"/><Relationship Id="rId4" Type="http://schemas.openxmlformats.org/officeDocument/2006/relationships/hyperlink" Target="https://www.ncbi.nlm.nih.gov/core/lw/2.0/html/tileshop_pmc/tileshop_pmc_inline.html?title=Click%20on%20image%20to%20zoom&amp;p=PMC3&amp;id=6479317_sensors-19-01622-g003.jpg" TargetMode="External"/><Relationship Id="rId9" Type="http://schemas.openxmlformats.org/officeDocument/2006/relationships/image" Target="../media/image40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AD735A-CB3E-A247-A665-EBA73E82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3F75F71-7358-CA4B-B3FE-0149774D1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48" y="2369430"/>
            <a:ext cx="8276253" cy="2872089"/>
          </a:xfrm>
        </p:spPr>
        <p:txBody>
          <a:bodyPr>
            <a:noAutofit/>
          </a:bodyPr>
          <a:lstStyle/>
          <a:p>
            <a:pPr algn="l"/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NRC Decadal Survey: Surface Biology &amp; Geology Designated Observable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322D4B0-C306-ED47-843F-8D1BE8853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48" y="5431849"/>
            <a:ext cx="5552501" cy="1217947"/>
          </a:xfrm>
        </p:spPr>
        <p:txBody>
          <a:bodyPr/>
          <a:lstStyle/>
          <a:p>
            <a:pPr algn="l">
              <a:spcBef>
                <a:spcPts val="400"/>
              </a:spcBef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Dave Schimel, JPL</a:t>
            </a:r>
          </a:p>
          <a:p>
            <a:pPr algn="l">
              <a:spcBef>
                <a:spcPts val="400"/>
              </a:spcBef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 Poulter, GSFC</a:t>
            </a:r>
          </a:p>
        </p:txBody>
      </p:sp>
      <p:pic>
        <p:nvPicPr>
          <p:cNvPr id="7" name="Picture 2" descr="Image result for nasa logo">
            <a:extLst>
              <a:ext uri="{FF2B5EF4-FFF2-40B4-BE49-F238E27FC236}">
                <a16:creationId xmlns:a16="http://schemas.microsoft.com/office/drawing/2014/main" id="{765334CA-3171-F245-AE0C-FD318A759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8921" y="74359"/>
            <a:ext cx="1374159" cy="114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C98330-5759-9F4D-83D4-4BDDC96E5F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8" y="98274"/>
            <a:ext cx="1368020" cy="176795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CA597E-E74F-9E4F-B14E-278A6A2B4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AGU 2019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19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7859B-533D-394F-BB81-9A9FE3F20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9950" y="233912"/>
            <a:ext cx="5829300" cy="582061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Evapotranspiration and water stress</a:t>
            </a:r>
          </a:p>
        </p:txBody>
      </p:sp>
      <p:pic>
        <p:nvPicPr>
          <p:cNvPr id="2050" name="Picture 2" descr="https://ecostress.jpl.nasa.gov/downloads/gallery/00030_ECOSTRESS_Costa_Rica_drought_v3.png">
            <a:extLst>
              <a:ext uri="{FF2B5EF4-FFF2-40B4-BE49-F238E27FC236}">
                <a16:creationId xmlns:a16="http://schemas.microsoft.com/office/drawing/2014/main" id="{05C8D36B-078F-284F-952E-84B19B83E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405" y="0"/>
            <a:ext cx="8140390" cy="725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066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A317F-BD3A-D248-8F58-D3B8F5B8B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71920" cy="120032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Surface Minerology: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Cuprite, Nevada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F3592-D665-2D42-B9C0-7D7128CB4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64DB-DBB3-CA48-993E-0DE1651AF3A6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72AE1-DB2D-2643-8823-47A3A4F7A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547" y="-77727"/>
            <a:ext cx="4255453" cy="8055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76DDC5-9BB0-0E41-BFEC-6E4DD6CE8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51" y="1172979"/>
            <a:ext cx="4832406" cy="6668721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7B4D9EB0-1EA7-C546-8021-B9B38595A5C6}"/>
              </a:ext>
            </a:extLst>
          </p:cNvPr>
          <p:cNvSpPr/>
          <p:nvPr/>
        </p:nvSpPr>
        <p:spPr>
          <a:xfrm>
            <a:off x="5497364" y="3079669"/>
            <a:ext cx="2124076" cy="2171700"/>
          </a:xfrm>
          <a:prstGeom prst="rightArrow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Spectroscopic </a:t>
            </a:r>
            <a:r>
              <a:rPr lang="en-US" dirty="0" err="1"/>
              <a:t>Unmixing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873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24307-C1E7-A34F-9ABC-143AC9B04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64DB-DBB3-CA48-993E-0DE1651AF3A6}" type="slidenum">
              <a:rPr lang="en-US" smtClean="0"/>
              <a:t>12</a:t>
            </a:fld>
            <a:endParaRPr lang="en-US" dirty="0"/>
          </a:p>
        </p:txBody>
      </p:sp>
      <p:pic>
        <p:nvPicPr>
          <p:cNvPr id="1025" name="Picture 1" descr="https://aso.jpl.nasa.gov/_include/img/maps/TB20150409_alb_map_0.jpg">
            <a:extLst>
              <a:ext uri="{FF2B5EF4-FFF2-40B4-BE49-F238E27FC236}">
                <a16:creationId xmlns:a16="http://schemas.microsoft.com/office/drawing/2014/main" id="{C7342EB1-A620-3D4B-8EF4-A7A6C13D4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646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668FC-8391-1F4D-9CC2-4154C8CBD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71920" cy="120032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Benthic Cover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CORAL Earth Venture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DDD62-D999-2C4B-94DD-BD9D69D31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920" y="23372"/>
            <a:ext cx="4516378" cy="677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94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28CB3-F838-FA45-BBFF-ACF09ECA4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71920" cy="230832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Wildfire: thermal imagery of King Wildfire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Sierra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Nevadas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770E6-2771-EF4A-8FCF-50B6D4355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64DB-DBB3-CA48-993E-0DE1651AF3A6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72B95-CC71-4348-AF2E-9E9E6323A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677" y="0"/>
            <a:ext cx="4862134" cy="711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91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BB398-EA7F-E549-983E-21E37B116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533140" cy="269611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Volcanic Eruptions</a:t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Ubingas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Andes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78ACD-066A-BF4A-9CEB-CF4074B47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64DB-DBB3-CA48-993E-0DE1651AF3A6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720B70-1A38-F549-B7C2-55EF9CB5B3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685" y="0"/>
            <a:ext cx="8920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97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33171-B2B2-8941-ACF2-6654EFFCA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307" y="127728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SBG Science across five focus area and two critical spectral regions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F79101-8126-B34C-9225-2D8151CAF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8A986D-7146-1449-9CA0-E2B812DC5E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307" y="1453291"/>
            <a:ext cx="11214970" cy="540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73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F552194-8AC6-844C-88C5-8E899E30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77" y="141631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SBG Team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297554-3B2D-FD4D-AA5D-34AF86C4E29D}"/>
              </a:ext>
            </a:extLst>
          </p:cNvPr>
          <p:cNvSpPr/>
          <p:nvPr/>
        </p:nvSpPr>
        <p:spPr>
          <a:xfrm>
            <a:off x="369661" y="1614643"/>
            <a:ext cx="3162300" cy="24422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u="sng" dirty="0">
                <a:solidFill>
                  <a:schemeClr val="tx1"/>
                </a:solidFill>
              </a:rPr>
              <a:t>Research &amp; Applications Team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Dave Schimel- JPL, Coordinator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Ben Poulter- GSFC</a:t>
            </a:r>
          </a:p>
          <a:p>
            <a:r>
              <a:rPr lang="en-US" sz="1400" b="1" dirty="0">
                <a:solidFill>
                  <a:schemeClr val="tx1"/>
                </a:solidFill>
              </a:rPr>
              <a:t>Science Steering Committee</a:t>
            </a:r>
          </a:p>
          <a:p>
            <a:r>
              <a:rPr lang="en-US" sz="1400" b="1" dirty="0">
                <a:solidFill>
                  <a:schemeClr val="tx1"/>
                </a:solidFill>
              </a:rPr>
              <a:t>Working Groups</a:t>
            </a:r>
            <a:r>
              <a:rPr lang="en-US" sz="1400" dirty="0">
                <a:solidFill>
                  <a:schemeClr val="tx1"/>
                </a:solidFill>
              </a:rPr>
              <a:t>:</a:t>
            </a:r>
          </a:p>
          <a:p>
            <a:r>
              <a:rPr lang="en-US" sz="1400" dirty="0">
                <a:solidFill>
                  <a:schemeClr val="tx1"/>
                </a:solidFill>
              </a:rPr>
              <a:t>	Algorithms</a:t>
            </a:r>
          </a:p>
          <a:p>
            <a:r>
              <a:rPr lang="en-US" sz="1400" dirty="0">
                <a:solidFill>
                  <a:schemeClr val="tx1"/>
                </a:solidFill>
              </a:rPr>
              <a:t>	Cal/Val</a:t>
            </a:r>
          </a:p>
          <a:p>
            <a:r>
              <a:rPr lang="en-US" sz="1400" dirty="0">
                <a:solidFill>
                  <a:schemeClr val="tx1"/>
                </a:solidFill>
              </a:rPr>
              <a:t>	Modeling</a:t>
            </a:r>
          </a:p>
          <a:p>
            <a:r>
              <a:rPr lang="en-US" sz="1400" dirty="0">
                <a:solidFill>
                  <a:schemeClr val="tx1"/>
                </a:solidFill>
              </a:rPr>
              <a:t>	Applications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05A9D1-7A4E-EC43-BB03-4AE3EBA1004F}"/>
              </a:ext>
            </a:extLst>
          </p:cNvPr>
          <p:cNvSpPr/>
          <p:nvPr/>
        </p:nvSpPr>
        <p:spPr>
          <a:xfrm>
            <a:off x="3800476" y="2540793"/>
            <a:ext cx="7924800" cy="31305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Architecture Teams</a:t>
            </a:r>
            <a:endParaRPr lang="en-US" sz="1000" b="1" u="sng" dirty="0">
              <a:solidFill>
                <a:schemeClr val="tx1"/>
              </a:solidFill>
            </a:endParaRPr>
          </a:p>
          <a:p>
            <a:pPr algn="ctr"/>
            <a:endParaRPr lang="en-US" sz="800" dirty="0">
              <a:solidFill>
                <a:schemeClr val="tx1"/>
              </a:solidFill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Phase 1: Identify Candidate Architectures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Tony Freeman- JPL, Lead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Ben Poulter- GSFC, Deputy Lead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Phase 2: Architecture Assessment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David Bearden- JPL, Lead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Jon Chrone- LaRC, Deputy Lead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Phase 3: Architecture Design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Amit Sen- JPL, Lead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Kurt </a:t>
            </a:r>
            <a:r>
              <a:rPr lang="en-US" sz="1400" dirty="0" err="1">
                <a:solidFill>
                  <a:schemeClr val="tx1"/>
                </a:solidFill>
              </a:rPr>
              <a:t>Thome</a:t>
            </a:r>
            <a:r>
              <a:rPr lang="en-US" sz="1400" dirty="0">
                <a:solidFill>
                  <a:schemeClr val="tx1"/>
                </a:solidFill>
              </a:rPr>
              <a:t>- GSFC, Deputy Lead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783EEB-FFB4-F544-9296-24AE6B25D902}"/>
              </a:ext>
            </a:extLst>
          </p:cNvPr>
          <p:cNvGrpSpPr/>
          <p:nvPr/>
        </p:nvGrpSpPr>
        <p:grpSpPr>
          <a:xfrm>
            <a:off x="3913416" y="2756614"/>
            <a:ext cx="2743200" cy="2724149"/>
            <a:chOff x="3924300" y="2409825"/>
            <a:chExt cx="2743200" cy="272414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5616A1-BC7E-3B4E-8BDB-D7402664FD2B}"/>
                </a:ext>
              </a:extLst>
            </p:cNvPr>
            <p:cNvSpPr/>
            <p:nvPr/>
          </p:nvSpPr>
          <p:spPr>
            <a:xfrm>
              <a:off x="3924300" y="2409825"/>
              <a:ext cx="1990725" cy="272414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u="sng" dirty="0">
                  <a:solidFill>
                    <a:schemeClr val="tx1"/>
                  </a:solidFill>
                </a:rPr>
                <a:t>Architecture Formulation Team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Kelley Case- JPL, 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Co- Coordinator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Belgacem Jaroux- ARC, Co-Coordinator</a:t>
              </a: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(A-Team Workshops for Candidate architectures, 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Architecture Assessment and Detail Architecture)</a:t>
              </a: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D1B95A5-FF98-B740-A760-ED30D17C6BC9}"/>
                </a:ext>
              </a:extLst>
            </p:cNvPr>
            <p:cNvCxnSpPr/>
            <p:nvPr/>
          </p:nvCxnSpPr>
          <p:spPr>
            <a:xfrm>
              <a:off x="5915025" y="2883293"/>
              <a:ext cx="27622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BDE19CF-4B38-5241-871A-62F2F2564056}"/>
                </a:ext>
              </a:extLst>
            </p:cNvPr>
            <p:cNvCxnSpPr/>
            <p:nvPr/>
          </p:nvCxnSpPr>
          <p:spPr>
            <a:xfrm>
              <a:off x="5915025" y="4604252"/>
              <a:ext cx="7524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54DE9A-8BFA-C74F-8899-3D7835F5AACB}"/>
              </a:ext>
            </a:extLst>
          </p:cNvPr>
          <p:cNvGrpSpPr/>
          <p:nvPr/>
        </p:nvGrpSpPr>
        <p:grpSpPr>
          <a:xfrm>
            <a:off x="8943975" y="3859028"/>
            <a:ext cx="2590800" cy="1295400"/>
            <a:chOff x="8963025" y="3852181"/>
            <a:chExt cx="2590800" cy="12954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E058A0-9CB0-EB41-A911-56AB28BB9732}"/>
                </a:ext>
              </a:extLst>
            </p:cNvPr>
            <p:cNvSpPr/>
            <p:nvPr/>
          </p:nvSpPr>
          <p:spPr>
            <a:xfrm>
              <a:off x="9563100" y="3852181"/>
              <a:ext cx="1990725" cy="1295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u="sng" dirty="0">
                  <a:solidFill>
                    <a:schemeClr val="tx1"/>
                  </a:solidFill>
                </a:rPr>
                <a:t>Cost Estimation Team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Jim Hoffman-JPL, 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Co-Coordinator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Jordan </a:t>
              </a:r>
              <a:r>
                <a:rPr lang="en-US" sz="1400" dirty="0" err="1">
                  <a:solidFill>
                    <a:schemeClr val="tx1"/>
                  </a:solidFill>
                </a:rPr>
                <a:t>Klovstad</a:t>
              </a:r>
              <a:r>
                <a:rPr lang="en-US" sz="1400" dirty="0">
                  <a:solidFill>
                    <a:schemeClr val="tx1"/>
                  </a:solidFill>
                </a:rPr>
                <a:t>- </a:t>
              </a:r>
              <a:r>
                <a:rPr lang="en-US" sz="1400" dirty="0" err="1">
                  <a:solidFill>
                    <a:schemeClr val="tx1"/>
                  </a:solidFill>
                </a:rPr>
                <a:t>LaRC</a:t>
              </a:r>
              <a:r>
                <a:rPr lang="en-US" sz="1400" dirty="0">
                  <a:solidFill>
                    <a:schemeClr val="tx1"/>
                  </a:solidFill>
                </a:rPr>
                <a:t>, Co-Coordinator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4B6C3E5-21D8-E843-8E73-7013C0653AA3}"/>
                </a:ext>
              </a:extLst>
            </p:cNvPr>
            <p:cNvCxnSpPr/>
            <p:nvPr/>
          </p:nvCxnSpPr>
          <p:spPr>
            <a:xfrm flipH="1">
              <a:off x="9124950" y="4045580"/>
              <a:ext cx="4381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AD124A2-F830-4944-814F-9A9837704F94}"/>
                </a:ext>
              </a:extLst>
            </p:cNvPr>
            <p:cNvCxnSpPr/>
            <p:nvPr/>
          </p:nvCxnSpPr>
          <p:spPr>
            <a:xfrm flipH="1">
              <a:off x="8963025" y="4932249"/>
              <a:ext cx="6000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85B5F1D-DA23-B84F-B7B2-AB5CABC0DEF1}"/>
              </a:ext>
            </a:extLst>
          </p:cNvPr>
          <p:cNvSpPr/>
          <p:nvPr/>
        </p:nvSpPr>
        <p:spPr>
          <a:xfrm>
            <a:off x="3800476" y="5821056"/>
            <a:ext cx="4400549" cy="7456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Deliverable Preparation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Phase 4: Final Report, MCR material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Jamie Nastal- JPL, Lead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6E711CF-A0DA-9D40-8764-F2D055C7ABD2}"/>
              </a:ext>
            </a:extLst>
          </p:cNvPr>
          <p:cNvCxnSpPr/>
          <p:nvPr/>
        </p:nvCxnSpPr>
        <p:spPr>
          <a:xfrm>
            <a:off x="6000751" y="5633831"/>
            <a:ext cx="0" cy="187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4CC2D12-BD3B-324D-A152-ECF58C18AF1E}"/>
              </a:ext>
            </a:extLst>
          </p:cNvPr>
          <p:cNvCxnSpPr>
            <a:stCxn id="8" idx="3"/>
          </p:cNvCxnSpPr>
          <p:nvPr/>
        </p:nvCxnSpPr>
        <p:spPr>
          <a:xfrm>
            <a:off x="3524251" y="2924621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FFE1A8F9-1A91-BA4D-B1D9-ED4C45E4B4B0}"/>
              </a:ext>
            </a:extLst>
          </p:cNvPr>
          <p:cNvCxnSpPr>
            <a:endCxn id="18" idx="1"/>
          </p:cNvCxnSpPr>
          <p:nvPr/>
        </p:nvCxnSpPr>
        <p:spPr>
          <a:xfrm rot="16200000" flipH="1">
            <a:off x="2298589" y="4692012"/>
            <a:ext cx="2136999" cy="86677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C333E90-599B-FD40-AA90-18E631A77301}"/>
              </a:ext>
            </a:extLst>
          </p:cNvPr>
          <p:cNvSpPr/>
          <p:nvPr/>
        </p:nvSpPr>
        <p:spPr>
          <a:xfrm>
            <a:off x="4648200" y="60724"/>
            <a:ext cx="2000250" cy="1241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NASA HQ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Marissa Herron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Woody Turner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Ben Phillips</a:t>
            </a:r>
            <a:endParaRPr lang="en-US" sz="1400" dirty="0">
              <a:solidFill>
                <a:srgbClr val="FF0000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Laura </a:t>
            </a:r>
            <a:r>
              <a:rPr lang="en-US" sz="1400" dirty="0" err="1">
                <a:solidFill>
                  <a:schemeClr val="tx1"/>
                </a:solidFill>
              </a:rPr>
              <a:t>Lorenzoni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BD1F62-C9AB-2D49-8C49-8E71508B688D}"/>
              </a:ext>
            </a:extLst>
          </p:cNvPr>
          <p:cNvSpPr/>
          <p:nvPr/>
        </p:nvSpPr>
        <p:spPr>
          <a:xfrm>
            <a:off x="4648200" y="1589483"/>
            <a:ext cx="2000250" cy="6451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 dirty="0">
                <a:solidFill>
                  <a:schemeClr val="tx1"/>
                </a:solidFill>
              </a:rPr>
              <a:t>SBG Study Coordinator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Jamie Nastal- JPL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3FAA7EC-4A5E-004D-9B76-D11DC757112E}"/>
              </a:ext>
            </a:extLst>
          </p:cNvPr>
          <p:cNvSpPr/>
          <p:nvPr/>
        </p:nvSpPr>
        <p:spPr>
          <a:xfrm>
            <a:off x="7324723" y="60724"/>
            <a:ext cx="3857625" cy="16986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Center Executive Steering Committee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Ryan Spackman- NASA ARC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James Irons- NASA GSFC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Randy Friedl- JPL Chair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David Young- NASA LaRC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Gary Jedlovec- NASA MSFC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73328A4-9391-114C-89A4-8D8C0BB2D139}"/>
              </a:ext>
            </a:extLst>
          </p:cNvPr>
          <p:cNvCxnSpPr>
            <a:stCxn id="22" idx="2"/>
            <a:endCxn id="23" idx="0"/>
          </p:cNvCxnSpPr>
          <p:nvPr/>
        </p:nvCxnSpPr>
        <p:spPr>
          <a:xfrm>
            <a:off x="5648325" y="1302548"/>
            <a:ext cx="0" cy="286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0F3BEF5-1396-9D42-A0F2-D987CB809310}"/>
              </a:ext>
            </a:extLst>
          </p:cNvPr>
          <p:cNvCxnSpPr>
            <a:stCxn id="23" idx="2"/>
          </p:cNvCxnSpPr>
          <p:nvPr/>
        </p:nvCxnSpPr>
        <p:spPr>
          <a:xfrm>
            <a:off x="5648325" y="2234657"/>
            <a:ext cx="0" cy="306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A5E54C1-5E7E-7F42-B5E8-D696EE9A7BFB}"/>
              </a:ext>
            </a:extLst>
          </p:cNvPr>
          <p:cNvCxnSpPr>
            <a:stCxn id="30" idx="1"/>
          </p:cNvCxnSpPr>
          <p:nvPr/>
        </p:nvCxnSpPr>
        <p:spPr>
          <a:xfrm flipH="1">
            <a:off x="6648451" y="2162581"/>
            <a:ext cx="676272" cy="4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05AD8DF-9999-3040-8663-90A6A62FE863}"/>
              </a:ext>
            </a:extLst>
          </p:cNvPr>
          <p:cNvCxnSpPr>
            <a:stCxn id="23" idx="1"/>
          </p:cNvCxnSpPr>
          <p:nvPr/>
        </p:nvCxnSpPr>
        <p:spPr>
          <a:xfrm flipH="1">
            <a:off x="3524251" y="1912070"/>
            <a:ext cx="11239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65B6BEE-C3F0-7840-AA1D-D0733CA13541}"/>
              </a:ext>
            </a:extLst>
          </p:cNvPr>
          <p:cNvSpPr/>
          <p:nvPr/>
        </p:nvSpPr>
        <p:spPr>
          <a:xfrm>
            <a:off x="7324723" y="1901832"/>
            <a:ext cx="3857625" cy="5214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 dirty="0">
                <a:solidFill>
                  <a:schemeClr val="tx1"/>
                </a:solidFill>
              </a:rPr>
              <a:t>International Collaborations Coordinator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Chip Miller- JPL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BE1CAA2-6216-924A-B5C6-15DBF1CFF079}"/>
              </a:ext>
            </a:extLst>
          </p:cNvPr>
          <p:cNvCxnSpPr/>
          <p:nvPr/>
        </p:nvCxnSpPr>
        <p:spPr>
          <a:xfrm flipH="1">
            <a:off x="6648450" y="1646471"/>
            <a:ext cx="676273" cy="4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B6712BC-AACE-AF40-8E5F-28B595CB02FB}"/>
              </a:ext>
            </a:extLst>
          </p:cNvPr>
          <p:cNvCxnSpPr/>
          <p:nvPr/>
        </p:nvCxnSpPr>
        <p:spPr>
          <a:xfrm>
            <a:off x="5904141" y="4056901"/>
            <a:ext cx="56923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934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0CB6D-06AA-114B-9F9A-5E2EF25A0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B9D1B6-6ED5-5448-BB3A-4F498DD47F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342" y="1150184"/>
            <a:ext cx="9164307" cy="528793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DE3E216-140A-D144-924B-A2144DF90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77" y="141631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SBG Study Plan: Four Phases</a:t>
            </a:r>
          </a:p>
        </p:txBody>
      </p:sp>
    </p:spTree>
    <p:extLst>
      <p:ext uri="{BB962C8B-B14F-4D97-AF65-F5344CB8AC3E}">
        <p14:creationId xmlns:p14="http://schemas.microsoft.com/office/powerpoint/2010/main" val="4096681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/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 9"/>
          <p:cNvGraphicFramePr/>
          <p:nvPr>
            <p:extLst/>
          </p:nvPr>
        </p:nvGraphicFramePr>
        <p:xfrm>
          <a:off x="2032000" y="4067503"/>
          <a:ext cx="8036910" cy="2217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439296" y="3243612"/>
            <a:ext cx="1064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Phase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16676" y="969887"/>
            <a:ext cx="106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~60-80+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0593" y="1781806"/>
            <a:ext cx="106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~10-20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39923" y="2354785"/>
            <a:ext cx="106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~1-3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454" y="3243612"/>
            <a:ext cx="1064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Phase 1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2798237" y="-39816"/>
            <a:ext cx="6773333" cy="85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defTabSz="909638"/>
            <a:r>
              <a:rPr lang="en-US" sz="2800" dirty="0">
                <a:latin typeface="Arial" charset="0"/>
              </a:rPr>
              <a:t>Funnel - from “Many” to “Few”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5088380" y="1202938"/>
            <a:ext cx="455419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Number of Observing System Architectures</a:t>
            </a:r>
          </a:p>
        </p:txBody>
      </p:sp>
    </p:spTree>
    <p:extLst>
      <p:ext uri="{BB962C8B-B14F-4D97-AF65-F5344CB8AC3E}">
        <p14:creationId xmlns:p14="http://schemas.microsoft.com/office/powerpoint/2010/main" val="1960452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3AFB3-6EF7-4148-A480-050B70970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2089F-5370-164F-9631-09D6C6744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2360"/>
            <a:ext cx="10515600" cy="4763990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Surface Biology and Geology Study Plan team &amp; affiliates: 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Multi-Center: NASA HQ, NASA JPL, NASA Langley, NASA GSFC, NASA AMES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Academia: University of Wisconsin, Boise State University, Caltech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Study Plan: Dave Schimel, David R Thompson, Betsy Middleton, Natasha Stavros, Kerry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Cawse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-Nicholson, Phil Townsend, John Chron, Dave Bearden, Kevin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Turpie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Nancy Glenn, Stephanie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Uz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Jeff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Luvall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Chip Miller, Ryan Pavlick, Jamie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Nastal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Kurt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Thome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Woody Turner, Dave Jarrett, Christine Lee,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Ahn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Nguyen, Ian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Brosnan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Tony Freeman, Shannon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Zareh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Working Groups: Over 400 people engaged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EDBA47-8DCE-7B4C-B753-155C1841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</p:spTree>
    <p:extLst>
      <p:ext uri="{BB962C8B-B14F-4D97-AF65-F5344CB8AC3E}">
        <p14:creationId xmlns:p14="http://schemas.microsoft.com/office/powerpoint/2010/main" val="1886784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737532-D1B5-D542-9C84-1D948FBAD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5A6A01-0688-CA4C-954B-6410A83E90E3}"/>
              </a:ext>
            </a:extLst>
          </p:cNvPr>
          <p:cNvSpPr/>
          <p:nvPr/>
        </p:nvSpPr>
        <p:spPr>
          <a:xfrm>
            <a:off x="1417320" y="2223488"/>
            <a:ext cx="9166860" cy="1361199"/>
          </a:xfrm>
          <a:prstGeom prst="rect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RA Steering Committee</a:t>
            </a:r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9A01C3-7236-A240-BB40-3CCB1D4BD460}"/>
              </a:ext>
            </a:extLst>
          </p:cNvPr>
          <p:cNvSpPr/>
          <p:nvPr/>
        </p:nvSpPr>
        <p:spPr>
          <a:xfrm>
            <a:off x="3310614" y="4074379"/>
            <a:ext cx="2563029" cy="2183193"/>
          </a:xfrm>
          <a:prstGeom prst="rect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/>
              <a:t>Cal/Val WG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Identify Cal/Val elements for calibration and validation (Cal/Val)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Provide Cal/Val elements for architecture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83D2C6-43EE-6C42-B17D-E936580A477F}"/>
              </a:ext>
            </a:extLst>
          </p:cNvPr>
          <p:cNvSpPr/>
          <p:nvPr/>
        </p:nvSpPr>
        <p:spPr>
          <a:xfrm>
            <a:off x="6069826" y="4079679"/>
            <a:ext cx="2380864" cy="2177893"/>
          </a:xfrm>
          <a:prstGeom prst="rect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/>
              <a:t>Applications WG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Applications traceability 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Latency assessment and metric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SOW for applications contractor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F1310-1BBD-9C4C-8DBA-C1B8FBBE26A2}"/>
              </a:ext>
            </a:extLst>
          </p:cNvPr>
          <p:cNvSpPr/>
          <p:nvPr/>
        </p:nvSpPr>
        <p:spPr>
          <a:xfrm>
            <a:off x="8610599" y="4079679"/>
            <a:ext cx="2743200" cy="2177893"/>
          </a:xfrm>
          <a:prstGeom prst="rect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/>
              <a:t>Modeling WG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End-to-end modeling framework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Assessment of model component maturity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Uncertainty quantification activity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02DB9C-8299-944C-8ED9-60503156CA18}"/>
              </a:ext>
            </a:extLst>
          </p:cNvPr>
          <p:cNvSpPr/>
          <p:nvPr/>
        </p:nvSpPr>
        <p:spPr>
          <a:xfrm>
            <a:off x="609600" y="4069081"/>
            <a:ext cx="2504831" cy="2188492"/>
          </a:xfrm>
          <a:prstGeom prst="rect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/>
              <a:t>Algorithm WG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Core and extended algorithm 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Algorithm maturity assessment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End-to-end workflow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Algorithm SNR needs</a:t>
            </a:r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5115EA87-DDFB-D844-8C7E-7A15CA78ABAA}"/>
              </a:ext>
            </a:extLst>
          </p:cNvPr>
          <p:cNvSpPr/>
          <p:nvPr/>
        </p:nvSpPr>
        <p:spPr>
          <a:xfrm>
            <a:off x="1651811" y="3614632"/>
            <a:ext cx="420407" cy="388307"/>
          </a:xfrm>
          <a:prstGeom prst="upArrow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/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E294880A-E49E-9C48-BEF3-13C594266DFC}"/>
              </a:ext>
            </a:extLst>
          </p:cNvPr>
          <p:cNvSpPr/>
          <p:nvPr/>
        </p:nvSpPr>
        <p:spPr>
          <a:xfrm>
            <a:off x="4400322" y="3592594"/>
            <a:ext cx="420407" cy="388307"/>
          </a:xfrm>
          <a:prstGeom prst="upArrow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E3D57D33-D819-DF49-A82F-EB1D56A83484}"/>
              </a:ext>
            </a:extLst>
          </p:cNvPr>
          <p:cNvSpPr/>
          <p:nvPr/>
        </p:nvSpPr>
        <p:spPr>
          <a:xfrm>
            <a:off x="7066263" y="3607783"/>
            <a:ext cx="420407" cy="388307"/>
          </a:xfrm>
          <a:prstGeom prst="upArrow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B884AEF2-4F95-EC4B-91C6-244070EB3744}"/>
              </a:ext>
            </a:extLst>
          </p:cNvPr>
          <p:cNvSpPr/>
          <p:nvPr/>
        </p:nvSpPr>
        <p:spPr>
          <a:xfrm>
            <a:off x="9771995" y="3614632"/>
            <a:ext cx="420407" cy="388307"/>
          </a:xfrm>
          <a:prstGeom prst="upArrow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7BA30D-F8FA-6749-AF95-9FF2AAAC259F}"/>
              </a:ext>
            </a:extLst>
          </p:cNvPr>
          <p:cNvSpPr/>
          <p:nvPr/>
        </p:nvSpPr>
        <p:spPr>
          <a:xfrm>
            <a:off x="2275561" y="962544"/>
            <a:ext cx="7640877" cy="768044"/>
          </a:xfrm>
          <a:prstGeom prst="rect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/>
              <a:t>Architecture Team</a:t>
            </a:r>
          </a:p>
          <a:p>
            <a:pPr algn="ctr">
              <a:lnSpc>
                <a:spcPct val="150000"/>
              </a:lnSpc>
            </a:pPr>
            <a:r>
              <a:rPr lang="en-US" sz="1800" dirty="0"/>
              <a:t>Value Framework</a:t>
            </a:r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E70510B6-CF66-1D4C-A844-412765D1E1C4}"/>
              </a:ext>
            </a:extLst>
          </p:cNvPr>
          <p:cNvSpPr/>
          <p:nvPr/>
        </p:nvSpPr>
        <p:spPr>
          <a:xfrm>
            <a:off x="5892041" y="1737768"/>
            <a:ext cx="420407" cy="388307"/>
          </a:xfrm>
          <a:prstGeom prst="upArrow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A214C6-0B49-6944-BDBB-14915927746E}"/>
              </a:ext>
            </a:extLst>
          </p:cNvPr>
          <p:cNvSpPr/>
          <p:nvPr/>
        </p:nvSpPr>
        <p:spPr>
          <a:xfrm>
            <a:off x="3578381" y="253949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Science priorities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Science and Applications Traceability Matrix (SATM)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Science and Applications Value Metrics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9B515B8-11AB-C249-93B8-35C9D4EFD5F9}"/>
              </a:ext>
            </a:extLst>
          </p:cNvPr>
          <p:cNvSpPr txBox="1">
            <a:spLocks/>
          </p:cNvSpPr>
          <p:nvPr/>
        </p:nvSpPr>
        <p:spPr>
          <a:xfrm>
            <a:off x="348790" y="-33787"/>
            <a:ext cx="118432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SBG R&amp;A: Working Groups &amp; Engagement</a:t>
            </a:r>
          </a:p>
        </p:txBody>
      </p:sp>
    </p:spTree>
    <p:extLst>
      <p:ext uri="{BB962C8B-B14F-4D97-AF65-F5344CB8AC3E}">
        <p14:creationId xmlns:p14="http://schemas.microsoft.com/office/powerpoint/2010/main" val="3678947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7E21F7-7185-1343-8C93-552D2636F9F3}"/>
              </a:ext>
            </a:extLst>
          </p:cNvPr>
          <p:cNvSpPr txBox="1"/>
          <p:nvPr/>
        </p:nvSpPr>
        <p:spPr>
          <a:xfrm>
            <a:off x="2854105" y="2375933"/>
            <a:ext cx="184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ESTO investments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B2ADFB-6B83-BB41-A2B0-5DC330A273E1}"/>
              </a:ext>
            </a:extLst>
          </p:cNvPr>
          <p:cNvSpPr txBox="1"/>
          <p:nvPr/>
        </p:nvSpPr>
        <p:spPr>
          <a:xfrm>
            <a:off x="2779846" y="2688453"/>
            <a:ext cx="1996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Current &amp; Planned Systems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BB5114-4CEF-A64E-87FB-F8D2EE9B4CEF}"/>
              </a:ext>
            </a:extLst>
          </p:cNvPr>
          <p:cNvSpPr txBox="1"/>
          <p:nvPr/>
        </p:nvSpPr>
        <p:spPr>
          <a:xfrm>
            <a:off x="2812234" y="3277973"/>
            <a:ext cx="193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Program of Record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E240DC-AFF7-CA4C-BDEF-A201AE565C25}"/>
              </a:ext>
            </a:extLst>
          </p:cNvPr>
          <p:cNvSpPr txBox="1"/>
          <p:nvPr/>
        </p:nvSpPr>
        <p:spPr>
          <a:xfrm>
            <a:off x="9477286" y="2560599"/>
            <a:ext cx="1512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RFI Responses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EF607B-A589-B14E-9557-A1C4F346DA7B}"/>
              </a:ext>
            </a:extLst>
          </p:cNvPr>
          <p:cNvSpPr txBox="1"/>
          <p:nvPr/>
        </p:nvSpPr>
        <p:spPr>
          <a:xfrm>
            <a:off x="2932991" y="5409691"/>
            <a:ext cx="14696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A-Team Session (JPL)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9183BE-79F6-6A44-82D4-77D91C64CF7E}"/>
              </a:ext>
            </a:extLst>
          </p:cNvPr>
          <p:cNvSpPr txBox="1"/>
          <p:nvPr/>
        </p:nvSpPr>
        <p:spPr>
          <a:xfrm>
            <a:off x="5404967" y="5443651"/>
            <a:ext cx="14922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All-Hands</a:t>
            </a:r>
          </a:p>
          <a:p>
            <a:pPr algn="ctr"/>
            <a:r>
              <a:rPr lang="en-US" dirty="0"/>
              <a:t>Meeting (DC)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F2B111-BC19-984E-94B0-EA17B90FD4D1}"/>
              </a:ext>
            </a:extLst>
          </p:cNvPr>
          <p:cNvSpPr txBox="1"/>
          <p:nvPr/>
        </p:nvSpPr>
        <p:spPr>
          <a:xfrm>
            <a:off x="9525891" y="5305151"/>
            <a:ext cx="146411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Architecture Workshop</a:t>
            </a:r>
          </a:p>
          <a:p>
            <a:pPr algn="ctr"/>
            <a:r>
              <a:rPr lang="en-US" dirty="0"/>
              <a:t>(ARC)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B21E91-9106-C044-8286-D92EBFD1CCBD}"/>
              </a:ext>
            </a:extLst>
          </p:cNvPr>
          <p:cNvSpPr txBox="1"/>
          <p:nvPr/>
        </p:nvSpPr>
        <p:spPr>
          <a:xfrm>
            <a:off x="9605591" y="2903857"/>
            <a:ext cx="13358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Instrument Model(s)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2C857F-FE5B-1D4D-93B2-A1234401E4C5}"/>
              </a:ext>
            </a:extLst>
          </p:cNvPr>
          <p:cNvSpPr txBox="1"/>
          <p:nvPr/>
        </p:nvSpPr>
        <p:spPr>
          <a:xfrm>
            <a:off x="9166881" y="4373927"/>
            <a:ext cx="2133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Costing Assumptions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8D0D55-6662-4649-A75F-1E944CB0E70E}"/>
              </a:ext>
            </a:extLst>
          </p:cNvPr>
          <p:cNvSpPr txBox="1"/>
          <p:nvPr/>
        </p:nvSpPr>
        <p:spPr>
          <a:xfrm>
            <a:off x="3249309" y="1602708"/>
            <a:ext cx="1057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SATM 1.0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67DC8F-4575-F948-B096-F3635487EFA9}"/>
              </a:ext>
            </a:extLst>
          </p:cNvPr>
          <p:cNvSpPr txBox="1"/>
          <p:nvPr/>
        </p:nvSpPr>
        <p:spPr>
          <a:xfrm>
            <a:off x="6234403" y="1643773"/>
            <a:ext cx="1167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Capability Classes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A18C28-51D9-5345-A734-25E088A7B794}"/>
              </a:ext>
            </a:extLst>
          </p:cNvPr>
          <p:cNvSpPr txBox="1"/>
          <p:nvPr/>
        </p:nvSpPr>
        <p:spPr>
          <a:xfrm>
            <a:off x="5909898" y="3888481"/>
            <a:ext cx="1816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Platform Classes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7EC5A-CD44-654D-B035-54B6465245AC}"/>
              </a:ext>
            </a:extLst>
          </p:cNvPr>
          <p:cNvSpPr txBox="1"/>
          <p:nvPr/>
        </p:nvSpPr>
        <p:spPr>
          <a:xfrm>
            <a:off x="5929593" y="4301551"/>
            <a:ext cx="1777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Architecture Building Blocks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67F79C-5BBB-914F-919D-5C6A3EDFC326}"/>
              </a:ext>
            </a:extLst>
          </p:cNvPr>
          <p:cNvSpPr txBox="1"/>
          <p:nvPr/>
        </p:nvSpPr>
        <p:spPr>
          <a:xfrm>
            <a:off x="9570709" y="1643773"/>
            <a:ext cx="13341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Value Framework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C912F4-8C10-B74E-8CF8-4649CEE33D7B}"/>
              </a:ext>
            </a:extLst>
          </p:cNvPr>
          <p:cNvSpPr txBox="1"/>
          <p:nvPr/>
        </p:nvSpPr>
        <p:spPr>
          <a:xfrm>
            <a:off x="3194467" y="4107702"/>
            <a:ext cx="1167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Orbits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C395BD-A132-E343-87D8-9E2FC2CB9E0D}"/>
              </a:ext>
            </a:extLst>
          </p:cNvPr>
          <p:cNvSpPr txBox="1"/>
          <p:nvPr/>
        </p:nvSpPr>
        <p:spPr>
          <a:xfrm>
            <a:off x="2701551" y="4423192"/>
            <a:ext cx="215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Downlink Strategies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D0396D-488D-564C-8DD9-DCD648333D1B}"/>
              </a:ext>
            </a:extLst>
          </p:cNvPr>
          <p:cNvSpPr txBox="1"/>
          <p:nvPr/>
        </p:nvSpPr>
        <p:spPr>
          <a:xfrm>
            <a:off x="2535143" y="3792212"/>
            <a:ext cx="2486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Concept of Operations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B8DAA4-6EC9-4441-8785-E4942592CB05}"/>
              </a:ext>
            </a:extLst>
          </p:cNvPr>
          <p:cNvSpPr txBox="1"/>
          <p:nvPr/>
        </p:nvSpPr>
        <p:spPr>
          <a:xfrm>
            <a:off x="6289245" y="1307877"/>
            <a:ext cx="1057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SATM 2.0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57F1326-D43D-C943-BAC2-79A3B8A360C2}"/>
              </a:ext>
            </a:extLst>
          </p:cNvPr>
          <p:cNvSpPr txBox="1"/>
          <p:nvPr/>
        </p:nvSpPr>
        <p:spPr>
          <a:xfrm>
            <a:off x="9702316" y="1307877"/>
            <a:ext cx="106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SATM n.0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58B6B4-9D19-034A-A833-880F9121398D}"/>
              </a:ext>
            </a:extLst>
          </p:cNvPr>
          <p:cNvSpPr txBox="1"/>
          <p:nvPr/>
        </p:nvSpPr>
        <p:spPr>
          <a:xfrm>
            <a:off x="9063933" y="3737119"/>
            <a:ext cx="237796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Architecture Options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BEDA08-E0CA-6441-BAA2-5905BF2F7E8F}"/>
              </a:ext>
            </a:extLst>
          </p:cNvPr>
          <p:cNvSpPr txBox="1"/>
          <p:nvPr/>
        </p:nvSpPr>
        <p:spPr>
          <a:xfrm>
            <a:off x="2701551" y="4738683"/>
            <a:ext cx="215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Launch Vehicles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6F116D-9344-F442-B557-170ABF26833B}"/>
              </a:ext>
            </a:extLst>
          </p:cNvPr>
          <p:cNvSpPr txBox="1"/>
          <p:nvPr/>
        </p:nvSpPr>
        <p:spPr>
          <a:xfrm>
            <a:off x="6129869" y="2682695"/>
            <a:ext cx="1376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Notional Instruments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0B03A94B-5D1D-8D41-A531-3A1D287D5194}"/>
              </a:ext>
            </a:extLst>
          </p:cNvPr>
          <p:cNvSpPr/>
          <p:nvPr/>
        </p:nvSpPr>
        <p:spPr>
          <a:xfrm>
            <a:off x="8610600" y="1180661"/>
            <a:ext cx="45719" cy="497700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3B89EC5-6C4E-8941-AA9F-99FFB802F73F}"/>
              </a:ext>
            </a:extLst>
          </p:cNvPr>
          <p:cNvSpPr/>
          <p:nvPr/>
        </p:nvSpPr>
        <p:spPr>
          <a:xfrm>
            <a:off x="5291261" y="1180661"/>
            <a:ext cx="45719" cy="501303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B5C9FAAA-C095-5048-8DA7-4FCF25491F0E}"/>
              </a:ext>
            </a:extLst>
          </p:cNvPr>
          <p:cNvSpPr/>
          <p:nvPr/>
        </p:nvSpPr>
        <p:spPr>
          <a:xfrm>
            <a:off x="5083444" y="3509133"/>
            <a:ext cx="542441" cy="32189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80393353-AB9D-FE4A-9976-CCD6A7A5E7F2}"/>
              </a:ext>
            </a:extLst>
          </p:cNvPr>
          <p:cNvSpPr/>
          <p:nvPr/>
        </p:nvSpPr>
        <p:spPr>
          <a:xfrm>
            <a:off x="8398149" y="3506371"/>
            <a:ext cx="542441" cy="32189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40389A-6DCB-584D-A1E6-E56F15170788}"/>
              </a:ext>
            </a:extLst>
          </p:cNvPr>
          <p:cNvSpPr txBox="1"/>
          <p:nvPr/>
        </p:nvSpPr>
        <p:spPr>
          <a:xfrm>
            <a:off x="9605591" y="4686319"/>
            <a:ext cx="1256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Cost Model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6E724CA-357F-5D4B-AE4E-EC4DAB007F5E}"/>
              </a:ext>
            </a:extLst>
          </p:cNvPr>
          <p:cNvCxnSpPr>
            <a:cxnSpLocks/>
          </p:cNvCxnSpPr>
          <p:nvPr/>
        </p:nvCxnSpPr>
        <p:spPr>
          <a:xfrm>
            <a:off x="227472" y="2352096"/>
            <a:ext cx="1150474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9B56083-AF43-3F4C-AB49-EBC173239F35}"/>
              </a:ext>
            </a:extLst>
          </p:cNvPr>
          <p:cNvCxnSpPr>
            <a:cxnSpLocks/>
          </p:cNvCxnSpPr>
          <p:nvPr/>
        </p:nvCxnSpPr>
        <p:spPr>
          <a:xfrm>
            <a:off x="227472" y="3669163"/>
            <a:ext cx="1150474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B887161-46E1-624E-8C74-B5987B244748}"/>
              </a:ext>
            </a:extLst>
          </p:cNvPr>
          <p:cNvCxnSpPr>
            <a:cxnSpLocks/>
          </p:cNvCxnSpPr>
          <p:nvPr/>
        </p:nvCxnSpPr>
        <p:spPr>
          <a:xfrm>
            <a:off x="227472" y="5187706"/>
            <a:ext cx="1150474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CFA1B68-975E-C243-B5E7-9E45B84FFD7F}"/>
              </a:ext>
            </a:extLst>
          </p:cNvPr>
          <p:cNvSpPr txBox="1"/>
          <p:nvPr/>
        </p:nvSpPr>
        <p:spPr>
          <a:xfrm>
            <a:off x="8629012" y="4061535"/>
            <a:ext cx="327659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International Partner Options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484D6DC-ACA3-7449-A8A2-6F03E1512B05}"/>
              </a:ext>
            </a:extLst>
          </p:cNvPr>
          <p:cNvSpPr txBox="1"/>
          <p:nvPr/>
        </p:nvSpPr>
        <p:spPr>
          <a:xfrm>
            <a:off x="6942915" y="5305151"/>
            <a:ext cx="1667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HyperSpectral</a:t>
            </a:r>
            <a:r>
              <a:rPr lang="en-US" dirty="0"/>
              <a:t> Workshop (Frascati)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EE0CB3C-0A8A-6547-B975-7C17E2456C6A}"/>
              </a:ext>
            </a:extLst>
          </p:cNvPr>
          <p:cNvGrpSpPr/>
          <p:nvPr/>
        </p:nvGrpSpPr>
        <p:grpSpPr>
          <a:xfrm>
            <a:off x="333135" y="1389855"/>
            <a:ext cx="1704633" cy="780745"/>
            <a:chOff x="333135" y="1481295"/>
            <a:chExt cx="1704633" cy="780745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0E472A5-8F1A-1A4F-8923-24A8FEDED381}"/>
                </a:ext>
              </a:extLst>
            </p:cNvPr>
            <p:cNvSpPr/>
            <p:nvPr/>
          </p:nvSpPr>
          <p:spPr>
            <a:xfrm>
              <a:off x="333135" y="1481295"/>
              <a:ext cx="1704633" cy="780745"/>
            </a:xfrm>
            <a:prstGeom prst="rect">
              <a:avLst/>
            </a:prstGeom>
            <a:solidFill>
              <a:srgbClr val="D6FDD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3E72BE1-E13B-CF47-B869-8ACB6C81E47D}"/>
                </a:ext>
              </a:extLst>
            </p:cNvPr>
            <p:cNvSpPr txBox="1"/>
            <p:nvPr/>
          </p:nvSpPr>
          <p:spPr>
            <a:xfrm>
              <a:off x="826344" y="1683724"/>
              <a:ext cx="6655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R&amp;A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BAB1B4-9A0C-B049-98D5-5601DBE85486}"/>
              </a:ext>
            </a:extLst>
          </p:cNvPr>
          <p:cNvGrpSpPr/>
          <p:nvPr/>
        </p:nvGrpSpPr>
        <p:grpSpPr>
          <a:xfrm>
            <a:off x="333135" y="2588669"/>
            <a:ext cx="1771498" cy="780745"/>
            <a:chOff x="333135" y="2680109"/>
            <a:chExt cx="1771498" cy="780745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3B49003-BFA8-C348-B451-9D9F22294534}"/>
                </a:ext>
              </a:extLst>
            </p:cNvPr>
            <p:cNvSpPr/>
            <p:nvPr/>
          </p:nvSpPr>
          <p:spPr>
            <a:xfrm>
              <a:off x="333135" y="2680109"/>
              <a:ext cx="1704634" cy="78074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A57062-5567-2242-B246-CD28970D16B1}"/>
                </a:ext>
              </a:extLst>
            </p:cNvPr>
            <p:cNvSpPr txBox="1"/>
            <p:nvPr/>
          </p:nvSpPr>
          <p:spPr>
            <a:xfrm>
              <a:off x="360822" y="2895572"/>
              <a:ext cx="1743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INSTRUMENTS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BFBE0F-5FF4-BD4A-A1A6-6D848A4029F1}"/>
              </a:ext>
            </a:extLst>
          </p:cNvPr>
          <p:cNvGrpSpPr/>
          <p:nvPr/>
        </p:nvGrpSpPr>
        <p:grpSpPr>
          <a:xfrm>
            <a:off x="264837" y="4035630"/>
            <a:ext cx="1829843" cy="780745"/>
            <a:chOff x="264837" y="4127070"/>
            <a:chExt cx="1829843" cy="7807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0D28DAF-0C0A-CB49-ADCE-DA246AEEC275}"/>
                </a:ext>
              </a:extLst>
            </p:cNvPr>
            <p:cNvSpPr/>
            <p:nvPr/>
          </p:nvSpPr>
          <p:spPr>
            <a:xfrm>
              <a:off x="280487" y="4127070"/>
              <a:ext cx="1757282" cy="78074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3E0E63E-F848-D247-85AB-2EE648E6603B}"/>
                </a:ext>
              </a:extLst>
            </p:cNvPr>
            <p:cNvSpPr txBox="1"/>
            <p:nvPr/>
          </p:nvSpPr>
          <p:spPr>
            <a:xfrm>
              <a:off x="264837" y="4164587"/>
              <a:ext cx="18298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OBSERVING ARCHITECTURE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8FFB38C-AFD9-5944-A2C3-F2D9908C3D75}"/>
              </a:ext>
            </a:extLst>
          </p:cNvPr>
          <p:cNvGrpSpPr/>
          <p:nvPr/>
        </p:nvGrpSpPr>
        <p:grpSpPr>
          <a:xfrm>
            <a:off x="286467" y="5353984"/>
            <a:ext cx="1757282" cy="780745"/>
            <a:chOff x="286467" y="5445424"/>
            <a:chExt cx="1757282" cy="78074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BAD7F75-FF2A-B04A-9352-16CD2B7FE4C8}"/>
                </a:ext>
              </a:extLst>
            </p:cNvPr>
            <p:cNvSpPr/>
            <p:nvPr/>
          </p:nvSpPr>
          <p:spPr>
            <a:xfrm>
              <a:off x="286467" y="5445424"/>
              <a:ext cx="1757282" cy="7807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A422D87-DC37-144B-9585-9B2A7744338D}"/>
                </a:ext>
              </a:extLst>
            </p:cNvPr>
            <p:cNvSpPr txBox="1"/>
            <p:nvPr/>
          </p:nvSpPr>
          <p:spPr>
            <a:xfrm>
              <a:off x="313872" y="5658201"/>
              <a:ext cx="17238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EVENTS</a:t>
              </a:r>
            </a:p>
          </p:txBody>
        </p:sp>
      </p:grp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D67BA2AE-B3E6-1041-B6A2-8107F3BF4424}"/>
              </a:ext>
            </a:extLst>
          </p:cNvPr>
          <p:cNvSpPr/>
          <p:nvPr/>
        </p:nvSpPr>
        <p:spPr>
          <a:xfrm>
            <a:off x="2286323" y="1180661"/>
            <a:ext cx="45719" cy="501303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itle 4">
            <a:extLst>
              <a:ext uri="{FF2B5EF4-FFF2-40B4-BE49-F238E27FC236}">
                <a16:creationId xmlns:a16="http://schemas.microsoft.com/office/drawing/2014/main" id="{A70FBC02-AF80-E444-9AEB-07DB4B92DF50}"/>
              </a:ext>
            </a:extLst>
          </p:cNvPr>
          <p:cNvSpPr txBox="1">
            <a:spLocks/>
          </p:cNvSpPr>
          <p:nvPr/>
        </p:nvSpPr>
        <p:spPr>
          <a:xfrm>
            <a:off x="664718" y="501583"/>
            <a:ext cx="10515600" cy="579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Candidate Architecture Implementation Approach</a:t>
            </a:r>
            <a:br>
              <a:rPr lang="en-US" sz="3600" b="1" dirty="0">
                <a:latin typeface="+mn-lt"/>
              </a:rPr>
            </a:br>
            <a:endParaRPr lang="en-US" sz="3600" b="1" dirty="0">
              <a:latin typeface="+mn-l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513732" y="971601"/>
            <a:ext cx="2569711" cy="2717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Feb 2019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625885" y="928823"/>
            <a:ext cx="2569711" cy="2717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Jun-July 2019</a:t>
            </a:r>
          </a:p>
        </p:txBody>
      </p:sp>
      <p:sp>
        <p:nvSpPr>
          <p:cNvPr id="65" name="Rectangle 64"/>
          <p:cNvSpPr/>
          <p:nvPr/>
        </p:nvSpPr>
        <p:spPr>
          <a:xfrm>
            <a:off x="9057053" y="974613"/>
            <a:ext cx="2011912" cy="2304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Aug 2019</a:t>
            </a:r>
          </a:p>
        </p:txBody>
      </p:sp>
    </p:spTree>
    <p:extLst>
      <p:ext uri="{BB962C8B-B14F-4D97-AF65-F5344CB8AC3E}">
        <p14:creationId xmlns:p14="http://schemas.microsoft.com/office/powerpoint/2010/main" val="2921483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0CB6D-06AA-114B-9F9A-5E2EF25A0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3FDA23-6A2F-9049-ADDD-D2E1711CF8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7906"/>
            <a:ext cx="12192000" cy="57896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EE0CD8-0BB6-0649-9F35-2C985F2B207E}"/>
              </a:ext>
            </a:extLst>
          </p:cNvPr>
          <p:cNvSpPr txBox="1">
            <a:spLocks/>
          </p:cNvSpPr>
          <p:nvPr/>
        </p:nvSpPr>
        <p:spPr>
          <a:xfrm>
            <a:off x="348791" y="-33787"/>
            <a:ext cx="117063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SBG Phase 1: Linking SATM w obs. capabilities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9BE94A-365D-CC48-8236-AB799DF83B84}"/>
              </a:ext>
            </a:extLst>
          </p:cNvPr>
          <p:cNvSpPr/>
          <p:nvPr/>
        </p:nvSpPr>
        <p:spPr>
          <a:xfrm>
            <a:off x="5952931" y="1194318"/>
            <a:ext cx="6167534" cy="562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03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0478E-8C91-7040-99ED-E36E55F36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82" y="2113841"/>
            <a:ext cx="4842933" cy="253047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SBG has 9 core geophysical data product suites.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Each suite is produced by a single executable code but may have multiple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subproducts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Users and selected science team members may produce additional products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824E57E-B8AD-4F4C-A3ED-E0B398F60FA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5129" y="174172"/>
          <a:ext cx="5185187" cy="64098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020">
                  <a:extLst>
                    <a:ext uri="{9D8B030D-6E8A-4147-A177-3AD203B41FA5}">
                      <a16:colId xmlns:a16="http://schemas.microsoft.com/office/drawing/2014/main" val="1346810575"/>
                    </a:ext>
                  </a:extLst>
                </a:gridCol>
                <a:gridCol w="1146841">
                  <a:extLst>
                    <a:ext uri="{9D8B030D-6E8A-4147-A177-3AD203B41FA5}">
                      <a16:colId xmlns:a16="http://schemas.microsoft.com/office/drawing/2014/main" val="2623024373"/>
                    </a:ext>
                  </a:extLst>
                </a:gridCol>
                <a:gridCol w="1445752">
                  <a:extLst>
                    <a:ext uri="{9D8B030D-6E8A-4147-A177-3AD203B41FA5}">
                      <a16:colId xmlns:a16="http://schemas.microsoft.com/office/drawing/2014/main" val="1574287280"/>
                    </a:ext>
                  </a:extLst>
                </a:gridCol>
                <a:gridCol w="1296574">
                  <a:extLst>
                    <a:ext uri="{9D8B030D-6E8A-4147-A177-3AD203B41FA5}">
                      <a16:colId xmlns:a16="http://schemas.microsoft.com/office/drawing/2014/main" val="3185734561"/>
                    </a:ext>
                  </a:extLst>
                </a:gridCol>
              </a:tblGrid>
              <a:tr h="5576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Science Priorities Addressed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Category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Name of Product Generation Executable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Subproducts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/>
                </a:tc>
                <a:extLst>
                  <a:ext uri="{0D108BD9-81ED-4DB2-BD59-A6C34878D82A}">
                    <a16:rowId xmlns:a16="http://schemas.microsoft.com/office/drawing/2014/main" val="1470958744"/>
                  </a:ext>
                </a:extLst>
              </a:tr>
              <a:tr h="3292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E-1, E2, E-3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Vegetation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Vegetation Traits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Nitrogen, pigments, LMA, water content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/>
                </a:tc>
                <a:extLst>
                  <a:ext uri="{0D108BD9-81ED-4DB2-BD59-A6C34878D82A}">
                    <a16:rowId xmlns:a16="http://schemas.microsoft.com/office/drawing/2014/main" val="2945642655"/>
                  </a:ext>
                </a:extLst>
              </a:tr>
              <a:tr h="3292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H-2, H-1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Vegetation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Evapotranspiration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ET, evaporative stress index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/>
                </a:tc>
                <a:extLst>
                  <a:ext uri="{0D108BD9-81ED-4DB2-BD59-A6C34878D82A}">
                    <a16:rowId xmlns:a16="http://schemas.microsoft.com/office/drawing/2014/main" val="1572676114"/>
                  </a:ext>
                </a:extLst>
              </a:tr>
              <a:tr h="6584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E-3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Land Cover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Proportional Cover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Photosynthetic and non-photosynthetic vegetation, substrate, snow/ice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/>
                </a:tc>
                <a:extLst>
                  <a:ext uri="{0D108BD9-81ED-4DB2-BD59-A6C34878D82A}">
                    <a16:rowId xmlns:a16="http://schemas.microsoft.com/office/drawing/2014/main" val="2432493305"/>
                  </a:ext>
                </a:extLst>
              </a:tr>
              <a:tr h="4938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S-1, E-1, S-2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Geology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Substrate (soils, minerals) composition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Mineral area fractional abundance, soil type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/>
                </a:tc>
                <a:extLst>
                  <a:ext uri="{0D108BD9-81ED-4DB2-BD59-A6C34878D82A}">
                    <a16:rowId xmlns:a16="http://schemas.microsoft.com/office/drawing/2014/main" val="3023048487"/>
                  </a:ext>
                </a:extLst>
              </a:tr>
              <a:tr h="4938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S-1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Volcanic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Volcanic Gases and Plumes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SO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 concentration, volcanic ash, SO</a:t>
                      </a:r>
                      <a:r>
                        <a:rPr lang="en-US" sz="1200" baseline="-25000" dirty="0">
                          <a:effectLst/>
                        </a:rPr>
                        <a:t>4</a:t>
                      </a:r>
                      <a:r>
                        <a:rPr lang="en-US" sz="1200" dirty="0">
                          <a:effectLst/>
                        </a:rPr>
                        <a:t> aerosols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/>
                </a:tc>
                <a:extLst>
                  <a:ext uri="{0D108BD9-81ED-4DB2-BD59-A6C34878D82A}">
                    <a16:rowId xmlns:a16="http://schemas.microsoft.com/office/drawing/2014/main" val="1340095583"/>
                  </a:ext>
                </a:extLst>
              </a:tr>
              <a:tr h="8230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E-1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Aquatic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Aquatic Biogeochemistry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Pigments, particulates, </a:t>
                      </a:r>
                      <a:r>
                        <a:rPr lang="en-US" sz="1200" dirty="0" err="1">
                          <a:effectLst/>
                        </a:rPr>
                        <a:t>chromophoric</a:t>
                      </a:r>
                      <a:r>
                        <a:rPr lang="en-US" sz="1200" dirty="0">
                          <a:effectLst/>
                        </a:rPr>
                        <a:t> organic matter, sediments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/>
                </a:tc>
                <a:extLst>
                  <a:ext uri="{0D108BD9-81ED-4DB2-BD59-A6C34878D82A}">
                    <a16:rowId xmlns:a16="http://schemas.microsoft.com/office/drawing/2014/main" val="815956658"/>
                  </a:ext>
                </a:extLst>
              </a:tr>
              <a:tr h="4938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E-3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Aquatic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Aquatic Classification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Phytoplankton functional type, benthic cover, coral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/>
                </a:tc>
                <a:extLst>
                  <a:ext uri="{0D108BD9-81ED-4DB2-BD59-A6C34878D82A}">
                    <a16:rowId xmlns:a16="http://schemas.microsoft.com/office/drawing/2014/main" val="3257701714"/>
                  </a:ext>
                </a:extLst>
              </a:tr>
              <a:tr h="4938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S-1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Volcanic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High temperature features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Volcanic temperature anomalies, wildfire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/>
                </a:tc>
                <a:extLst>
                  <a:ext uri="{0D108BD9-81ED-4DB2-BD59-A6C34878D82A}">
                    <a16:rowId xmlns:a16="http://schemas.microsoft.com/office/drawing/2014/main" val="23849088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H-1, H-4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Snow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Snow albedo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Snow albedo, snow grain size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14" marR="55314" marT="0" marB="0"/>
                </a:tc>
                <a:extLst>
                  <a:ext uri="{0D108BD9-81ED-4DB2-BD59-A6C34878D82A}">
                    <a16:rowId xmlns:a16="http://schemas.microsoft.com/office/drawing/2014/main" val="306434046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A7B12499-1B62-6344-B141-8312AAF73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2050" y="16859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77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0CB6D-06AA-114B-9F9A-5E2EF25A0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FC2ADCF-8033-924C-9880-26CE19B1B80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8791" y="1291776"/>
          <a:ext cx="11293259" cy="11620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5937">
                  <a:extLst>
                    <a:ext uri="{9D8B030D-6E8A-4147-A177-3AD203B41FA5}">
                      <a16:colId xmlns:a16="http://schemas.microsoft.com/office/drawing/2014/main" val="3271577333"/>
                    </a:ext>
                  </a:extLst>
                </a:gridCol>
                <a:gridCol w="904240">
                  <a:extLst>
                    <a:ext uri="{9D8B030D-6E8A-4147-A177-3AD203B41FA5}">
                      <a16:colId xmlns:a16="http://schemas.microsoft.com/office/drawing/2014/main" val="254847367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583879254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1370691543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1091916723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357928929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313602746"/>
                    </a:ext>
                  </a:extLst>
                </a:gridCol>
                <a:gridCol w="1290320">
                  <a:extLst>
                    <a:ext uri="{9D8B030D-6E8A-4147-A177-3AD203B41FA5}">
                      <a16:colId xmlns:a16="http://schemas.microsoft.com/office/drawing/2014/main" val="1982292142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2117798876"/>
                    </a:ext>
                  </a:extLst>
                </a:gridCol>
                <a:gridCol w="1578282">
                  <a:extLst>
                    <a:ext uri="{9D8B030D-6E8A-4147-A177-3AD203B41FA5}">
                      <a16:colId xmlns:a16="http://schemas.microsoft.com/office/drawing/2014/main" val="1137753268"/>
                    </a:ext>
                  </a:extLst>
                </a:gridCol>
              </a:tblGrid>
              <a:tr h="11620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Capability</a:t>
                      </a:r>
                    </a:p>
                    <a:p>
                      <a:pPr algn="ctr"/>
                      <a:r>
                        <a:rPr lang="en-US" sz="1600" dirty="0"/>
                        <a:t>Code</a:t>
                      </a:r>
                    </a:p>
                  </a:txBody>
                  <a:tcPr marL="9181" marR="9181" marT="9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VSWIR Spatial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1" marR="9181" marT="9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VSWIR Temporal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1" marR="9181" marT="9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VSWIR Range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1" marR="9181" marT="9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VSWIR Sensitivity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1" marR="9181" marT="9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TIR Spatial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1" marR="9181" marT="9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TIR Temporal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1" marR="9181" marT="9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TIR Range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1" marR="9181" marT="9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TIR Sensitivity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1" marR="9181" marT="9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VSWIR/TIR Coincidence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1" marR="9181" marT="9181" marB="0" anchor="ctr"/>
                </a:tc>
                <a:extLst>
                  <a:ext uri="{0D108BD9-81ED-4DB2-BD59-A6C34878D82A}">
                    <a16:rowId xmlns:a16="http://schemas.microsoft.com/office/drawing/2014/main" val="63180150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0B540A2-92F2-2843-ADA5-88F3A385CD6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8790" y="2572514"/>
          <a:ext cx="11293260" cy="309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8852">
                  <a:extLst>
                    <a:ext uri="{9D8B030D-6E8A-4147-A177-3AD203B41FA5}">
                      <a16:colId xmlns:a16="http://schemas.microsoft.com/office/drawing/2014/main" val="261615049"/>
                    </a:ext>
                  </a:extLst>
                </a:gridCol>
                <a:gridCol w="898852">
                  <a:extLst>
                    <a:ext uri="{9D8B030D-6E8A-4147-A177-3AD203B41FA5}">
                      <a16:colId xmlns:a16="http://schemas.microsoft.com/office/drawing/2014/main" val="1601867865"/>
                    </a:ext>
                  </a:extLst>
                </a:gridCol>
                <a:gridCol w="1108683">
                  <a:extLst>
                    <a:ext uri="{9D8B030D-6E8A-4147-A177-3AD203B41FA5}">
                      <a16:colId xmlns:a16="http://schemas.microsoft.com/office/drawing/2014/main" val="2886683234"/>
                    </a:ext>
                  </a:extLst>
                </a:gridCol>
                <a:gridCol w="1000310">
                  <a:extLst>
                    <a:ext uri="{9D8B030D-6E8A-4147-A177-3AD203B41FA5}">
                      <a16:colId xmlns:a16="http://schemas.microsoft.com/office/drawing/2014/main" val="13483735"/>
                    </a:ext>
                  </a:extLst>
                </a:gridCol>
                <a:gridCol w="1399221">
                  <a:extLst>
                    <a:ext uri="{9D8B030D-6E8A-4147-A177-3AD203B41FA5}">
                      <a16:colId xmlns:a16="http://schemas.microsoft.com/office/drawing/2014/main" val="3060571901"/>
                    </a:ext>
                  </a:extLst>
                </a:gridCol>
                <a:gridCol w="786079">
                  <a:extLst>
                    <a:ext uri="{9D8B030D-6E8A-4147-A177-3AD203B41FA5}">
                      <a16:colId xmlns:a16="http://schemas.microsoft.com/office/drawing/2014/main" val="1704844933"/>
                    </a:ext>
                  </a:extLst>
                </a:gridCol>
                <a:gridCol w="1084790">
                  <a:extLst>
                    <a:ext uri="{9D8B030D-6E8A-4147-A177-3AD203B41FA5}">
                      <a16:colId xmlns:a16="http://schemas.microsoft.com/office/drawing/2014/main" val="2010466319"/>
                    </a:ext>
                  </a:extLst>
                </a:gridCol>
                <a:gridCol w="1289170">
                  <a:extLst>
                    <a:ext uri="{9D8B030D-6E8A-4147-A177-3AD203B41FA5}">
                      <a16:colId xmlns:a16="http://schemas.microsoft.com/office/drawing/2014/main" val="1921714217"/>
                    </a:ext>
                  </a:extLst>
                </a:gridCol>
                <a:gridCol w="1258008">
                  <a:extLst>
                    <a:ext uri="{9D8B030D-6E8A-4147-A177-3AD203B41FA5}">
                      <a16:colId xmlns:a16="http://schemas.microsoft.com/office/drawing/2014/main" val="4103373251"/>
                    </a:ext>
                  </a:extLst>
                </a:gridCol>
                <a:gridCol w="1569295">
                  <a:extLst>
                    <a:ext uri="{9D8B030D-6E8A-4147-A177-3AD203B41FA5}">
                      <a16:colId xmlns:a16="http://schemas.microsoft.com/office/drawing/2014/main" val="548229651"/>
                    </a:ext>
                  </a:extLst>
                </a:gridCol>
              </a:tblGrid>
              <a:tr h="1104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≤30 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≤8 days for global coverage*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 ≤380 - ≥2500 nm, @ ≤10nm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SNR ≥400 VNIR, SNR ≥250 SWIR, accuracy ≤10%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≤30 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≤1 day for global coverage*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≥5 bands in 8-12 um, ≥  1 band in 3 -4.5 um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≤1K Absolue, ≤0.2K NeDT / band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Simultaneous  within 30 seconds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900855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≤60  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≤16 days for global coverage*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≤380 nm -  ≥1000 nm, @ ≤10nm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≤10% Absolute  accuracy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≤60 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≤3 days  for global coverage*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≥5 bands in 8-12 um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≤1.5% Absolute, &lt;1K </a:t>
                      </a:r>
                      <a:r>
                        <a:rPr lang="en-US" sz="1600" u="none" strike="noStrike" dirty="0" err="1">
                          <a:effectLst/>
                        </a:rPr>
                        <a:t>NeDT</a:t>
                      </a:r>
                      <a:r>
                        <a:rPr lang="en-US" sz="1600" u="none" strike="noStrike" dirty="0">
                          <a:effectLst/>
                        </a:rPr>
                        <a:t> / band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On same day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4689791"/>
                  </a:ext>
                </a:extLst>
              </a:tr>
              <a:tr h="939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VNIR multiband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≤100 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≤5 days for global coverage*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≥3 bands in 8-12 um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VNIR within 3 days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8051882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FC082591-AE4C-F94F-9BC0-FAE915F86763}"/>
              </a:ext>
            </a:extLst>
          </p:cNvPr>
          <p:cNvSpPr txBox="1">
            <a:spLocks/>
          </p:cNvSpPr>
          <p:nvPr/>
        </p:nvSpPr>
        <p:spPr>
          <a:xfrm>
            <a:off x="348791" y="-33787"/>
            <a:ext cx="117063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SBG Phase 1: Linking SATM w obs. capabilities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1A53F-C907-D945-8052-4E2E6E3A11A0}"/>
              </a:ext>
            </a:extLst>
          </p:cNvPr>
          <p:cNvSpPr txBox="1"/>
          <p:nvPr/>
        </p:nvSpPr>
        <p:spPr>
          <a:xfrm>
            <a:off x="348790" y="5829166"/>
            <a:ext cx="692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*As well as applications requirements (i.e., data latency) &amp; DO synergies</a:t>
            </a:r>
          </a:p>
        </p:txBody>
      </p:sp>
    </p:spTree>
    <p:extLst>
      <p:ext uri="{BB962C8B-B14F-4D97-AF65-F5344CB8AC3E}">
        <p14:creationId xmlns:p14="http://schemas.microsoft.com/office/powerpoint/2010/main" val="978611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0CB6D-06AA-114B-9F9A-5E2EF25A0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3FDA23-6A2F-9049-ADDD-D2E1711CF8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7906"/>
            <a:ext cx="12192000" cy="57896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EE0CD8-0BB6-0649-9F35-2C985F2B207E}"/>
              </a:ext>
            </a:extLst>
          </p:cNvPr>
          <p:cNvSpPr txBox="1">
            <a:spLocks/>
          </p:cNvSpPr>
          <p:nvPr/>
        </p:nvSpPr>
        <p:spPr>
          <a:xfrm>
            <a:off x="348791" y="-33787"/>
            <a:ext cx="117063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SBG Phase 1: Linking SATM w obs. capabilities</a:t>
            </a:r>
          </a:p>
        </p:txBody>
      </p:sp>
    </p:spTree>
    <p:extLst>
      <p:ext uri="{BB962C8B-B14F-4D97-AF65-F5344CB8AC3E}">
        <p14:creationId xmlns:p14="http://schemas.microsoft.com/office/powerpoint/2010/main" val="1666206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0CB6D-06AA-114B-9F9A-5E2EF25A0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53759-C4DE-CA42-B0DB-7A2AFDBAAA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285" y="1017037"/>
            <a:ext cx="7647861" cy="356443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F7EC69-BF5B-0944-98A3-2DA59CA31C2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92898" y="4715934"/>
          <a:ext cx="4520436" cy="187107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30109">
                  <a:extLst>
                    <a:ext uri="{9D8B030D-6E8A-4147-A177-3AD203B41FA5}">
                      <a16:colId xmlns:a16="http://schemas.microsoft.com/office/drawing/2014/main" val="2702568635"/>
                    </a:ext>
                  </a:extLst>
                </a:gridCol>
                <a:gridCol w="1130109">
                  <a:extLst>
                    <a:ext uri="{9D8B030D-6E8A-4147-A177-3AD203B41FA5}">
                      <a16:colId xmlns:a16="http://schemas.microsoft.com/office/drawing/2014/main" val="3724201300"/>
                    </a:ext>
                  </a:extLst>
                </a:gridCol>
                <a:gridCol w="983217">
                  <a:extLst>
                    <a:ext uri="{9D8B030D-6E8A-4147-A177-3AD203B41FA5}">
                      <a16:colId xmlns:a16="http://schemas.microsoft.com/office/drawing/2014/main" val="632223564"/>
                    </a:ext>
                  </a:extLst>
                </a:gridCol>
                <a:gridCol w="1277001">
                  <a:extLst>
                    <a:ext uri="{9D8B030D-6E8A-4147-A177-3AD203B41FA5}">
                      <a16:colId xmlns:a16="http://schemas.microsoft.com/office/drawing/2014/main" val="1199617127"/>
                    </a:ext>
                  </a:extLst>
                </a:gridCol>
              </a:tblGrid>
              <a:tr h="537750">
                <a:tc gridSpan="4"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VSWIR</a:t>
                      </a:r>
                    </a:p>
                  </a:txBody>
                  <a:tcPr marL="79872" marR="79872" marT="39936" marB="39936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372584"/>
                  </a:ext>
                </a:extLst>
              </a:tr>
              <a:tr h="53775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Spatial</a:t>
                      </a:r>
                    </a:p>
                  </a:txBody>
                  <a:tcPr marL="79872" marR="79872" marT="39936" marB="399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Revisit</a:t>
                      </a:r>
                    </a:p>
                  </a:txBody>
                  <a:tcPr marL="79872" marR="79872" marT="39936" marB="399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Range</a:t>
                      </a:r>
                    </a:p>
                  </a:txBody>
                  <a:tcPr marL="79872" marR="79872" marT="39936" marB="399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Sensitivity</a:t>
                      </a:r>
                    </a:p>
                  </a:txBody>
                  <a:tcPr marL="79872" marR="79872" marT="39936" marB="39936" anchor="ctr"/>
                </a:tc>
                <a:extLst>
                  <a:ext uri="{0D108BD9-81ED-4DB2-BD59-A6C34878D82A}">
                    <a16:rowId xmlns:a16="http://schemas.microsoft.com/office/drawing/2014/main" val="161341372"/>
                  </a:ext>
                </a:extLst>
              </a:tr>
              <a:tr h="7955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94% A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4" marR="599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54% B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4" marR="599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76% A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4" marR="599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64% A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4" marR="59904" marT="0" marB="0" anchor="ctr"/>
                </a:tc>
                <a:extLst>
                  <a:ext uri="{0D108BD9-81ED-4DB2-BD59-A6C34878D82A}">
                    <a16:rowId xmlns:a16="http://schemas.microsoft.com/office/drawing/2014/main" val="167080663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B2A115E-BABC-D940-A249-E517457D9F7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49194" y="4704309"/>
          <a:ext cx="4548521" cy="188270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97581">
                  <a:extLst>
                    <a:ext uri="{9D8B030D-6E8A-4147-A177-3AD203B41FA5}">
                      <a16:colId xmlns:a16="http://schemas.microsoft.com/office/drawing/2014/main" val="3907443368"/>
                    </a:ext>
                  </a:extLst>
                </a:gridCol>
                <a:gridCol w="1013675">
                  <a:extLst>
                    <a:ext uri="{9D8B030D-6E8A-4147-A177-3AD203B41FA5}">
                      <a16:colId xmlns:a16="http://schemas.microsoft.com/office/drawing/2014/main" val="506561731"/>
                    </a:ext>
                  </a:extLst>
                </a:gridCol>
                <a:gridCol w="994387">
                  <a:extLst>
                    <a:ext uri="{9D8B030D-6E8A-4147-A177-3AD203B41FA5}">
                      <a16:colId xmlns:a16="http://schemas.microsoft.com/office/drawing/2014/main" val="1481792346"/>
                    </a:ext>
                  </a:extLst>
                </a:gridCol>
                <a:gridCol w="1342878">
                  <a:extLst>
                    <a:ext uri="{9D8B030D-6E8A-4147-A177-3AD203B41FA5}">
                      <a16:colId xmlns:a16="http://schemas.microsoft.com/office/drawing/2014/main" val="1688123839"/>
                    </a:ext>
                  </a:extLst>
                </a:gridCol>
              </a:tblGrid>
              <a:tr h="541091">
                <a:tc gridSpan="4"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TIR</a:t>
                      </a:r>
                    </a:p>
                  </a:txBody>
                  <a:tcPr marL="80368" marR="80368" marT="40184" marB="40184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372584"/>
                  </a:ext>
                </a:extLst>
              </a:tr>
              <a:tr h="541091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Spatial</a:t>
                      </a:r>
                    </a:p>
                  </a:txBody>
                  <a:tcPr marL="80368" marR="80368" marT="40184" marB="401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Revisit</a:t>
                      </a:r>
                    </a:p>
                  </a:txBody>
                  <a:tcPr marL="80368" marR="80368" marT="40184" marB="401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Range</a:t>
                      </a:r>
                    </a:p>
                  </a:txBody>
                  <a:tcPr marL="80368" marR="80368" marT="40184" marB="401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Sensitivity</a:t>
                      </a:r>
                    </a:p>
                  </a:txBody>
                  <a:tcPr marL="80368" marR="80368" marT="40184" marB="40184" anchor="ctr"/>
                </a:tc>
                <a:extLst>
                  <a:ext uri="{0D108BD9-81ED-4DB2-BD59-A6C34878D82A}">
                    <a16:rowId xmlns:a16="http://schemas.microsoft.com/office/drawing/2014/main" val="161341372"/>
                  </a:ext>
                </a:extLst>
              </a:tr>
              <a:tr h="8005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77% A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76" marR="602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46% B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76" marR="602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46% B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76" marR="602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54% </a:t>
                      </a:r>
                      <a:r>
                        <a:rPr lang="en-US" sz="2100" dirty="0" err="1">
                          <a:effectLst/>
                        </a:rPr>
                        <a:t>na</a:t>
                      </a:r>
                      <a:endParaRPr lang="en-US" sz="21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(46% A)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76" marR="60276" marT="0" marB="0" anchor="ctr"/>
                </a:tc>
                <a:extLst>
                  <a:ext uri="{0D108BD9-81ED-4DB2-BD59-A6C34878D82A}">
                    <a16:rowId xmlns:a16="http://schemas.microsoft.com/office/drawing/2014/main" val="1670806639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BDE2AE0-5725-564B-81E0-DBB9FAD5D8B8}"/>
              </a:ext>
            </a:extLst>
          </p:cNvPr>
          <p:cNvSpPr txBox="1">
            <a:spLocks/>
          </p:cNvSpPr>
          <p:nvPr/>
        </p:nvSpPr>
        <p:spPr>
          <a:xfrm>
            <a:off x="348791" y="-33787"/>
            <a:ext cx="117063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SBG Phase 1: Linking SATM w obs. capabilities</a:t>
            </a:r>
          </a:p>
        </p:txBody>
      </p:sp>
    </p:spTree>
    <p:extLst>
      <p:ext uri="{BB962C8B-B14F-4D97-AF65-F5344CB8AC3E}">
        <p14:creationId xmlns:p14="http://schemas.microsoft.com/office/powerpoint/2010/main" val="3690871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737532-D1B5-D542-9C84-1D948FBAD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7BD58B-D0A4-7246-9AB2-529C1A4CAC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2496" y="1796560"/>
            <a:ext cx="10223500" cy="45597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0A88AE-5DC2-344B-BD1B-D3EC54CD1EE8}"/>
              </a:ext>
            </a:extLst>
          </p:cNvPr>
          <p:cNvSpPr txBox="1">
            <a:spLocks/>
          </p:cNvSpPr>
          <p:nvPr/>
        </p:nvSpPr>
        <p:spPr>
          <a:xfrm>
            <a:off x="348790" y="-33787"/>
            <a:ext cx="118432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SBG Phase 2: Value Framework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8C3CC-C295-DE4B-82CD-26D179B40ADA}"/>
              </a:ext>
            </a:extLst>
          </p:cNvPr>
          <p:cNvSpPr txBox="1"/>
          <p:nvPr/>
        </p:nvSpPr>
        <p:spPr>
          <a:xfrm>
            <a:off x="797989" y="898899"/>
            <a:ext cx="10944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Scoring of individual architectures based on science value (i.e., meeting capabilities in SATM, OSSEs etc.), cost ($650M constraint), risk (e.g., TRL)</a:t>
            </a:r>
          </a:p>
        </p:txBody>
      </p:sp>
    </p:spTree>
    <p:extLst>
      <p:ext uri="{BB962C8B-B14F-4D97-AF65-F5344CB8AC3E}">
        <p14:creationId xmlns:p14="http://schemas.microsoft.com/office/powerpoint/2010/main" val="1183369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F77EC9D-B451-5C44-BC25-165113F13470}"/>
              </a:ext>
            </a:extLst>
          </p:cNvPr>
          <p:cNvSpPr txBox="1">
            <a:spLocks/>
          </p:cNvSpPr>
          <p:nvPr/>
        </p:nvSpPr>
        <p:spPr>
          <a:xfrm>
            <a:off x="659181" y="1153253"/>
            <a:ext cx="11110453" cy="531907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056" indent="-228056" algn="l" defTabSz="912088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684166" indent="-228056" algn="l" defTabSz="912088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0142" indent="-228056" algn="l" defTabSz="912088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596120" indent="-228056" algn="l" defTabSz="912088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2052099" indent="-228056" algn="l" defTabSz="912088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508208" indent="-228056" algn="l" defTabSz="912088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253" indent="-228056" algn="l" defTabSz="912088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296" indent="-228056" algn="l" defTabSz="912088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406" indent="-228056" algn="l" defTabSz="912088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+mn-lt"/>
              </a:rPr>
              <a:t>Opportunities to expand scientific knowledge, participation in identifying observing architecture candidates, potential partnerships for mission implementation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SBG International Participation: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n-lt"/>
              </a:rPr>
              <a:t>Japan: HISUI sensor team- VSWIR from ISS precursor data (2019 launch)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n-lt"/>
              </a:rPr>
              <a:t>Germany: DLR/DESIS- VSWIR from ISS precursor data (2018 launch)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n-lt"/>
              </a:rPr>
              <a:t>ASI: PRISMA precursor data (2019 launch), potential partnership TIR free flyer concept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n-lt"/>
              </a:rPr>
              <a:t>ESA: Copernicus/CHIME/LSTM- coordination for VSWIR and TIR free flyer data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n-lt"/>
              </a:rPr>
              <a:t>CNES: TIR collaboration 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Industry Participation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n-lt"/>
              </a:rPr>
              <a:t>RFI Responses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n-lt"/>
              </a:rPr>
              <a:t>Community Assessment Report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A70FBC02-AF80-E444-9AEB-07DB4B92DF50}"/>
              </a:ext>
            </a:extLst>
          </p:cNvPr>
          <p:cNvSpPr txBox="1">
            <a:spLocks/>
          </p:cNvSpPr>
          <p:nvPr/>
        </p:nvSpPr>
        <p:spPr>
          <a:xfrm>
            <a:off x="923925" y="583873"/>
            <a:ext cx="8564204" cy="824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International/Industry Engagement </a:t>
            </a:r>
            <a:br>
              <a:rPr lang="en-US" b="1" dirty="0">
                <a:latin typeface="+mn-lt"/>
              </a:rPr>
            </a:b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9626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DB5BA-1F35-FD47-9321-5C086BFD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25094" cy="978725"/>
          </a:xfrm>
        </p:spPr>
        <p:txBody>
          <a:bodyPr/>
          <a:lstStyle/>
          <a:p>
            <a:pPr algn="ctr"/>
            <a:r>
              <a:rPr lang="en-US" sz="3200" dirty="0"/>
              <a:t>Working Groups are responsible for engagement and transparency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62ABE4-68AA-9543-A39B-E3EB9D6A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839" y="691123"/>
            <a:ext cx="11912252" cy="2106859"/>
          </a:xfrm>
        </p:spPr>
        <p:txBody>
          <a:bodyPr>
            <a:noAutofit/>
          </a:bodyPr>
          <a:lstStyle/>
          <a:p>
            <a:r>
              <a:rPr lang="en-US" sz="2000" dirty="0"/>
              <a:t>Working Groups have a core team but membership is open, prospective members contact co-leads and receive dial-in info, schedules </a:t>
            </a:r>
            <a:r>
              <a:rPr lang="en-US" sz="2000" dirty="0" err="1"/>
              <a:t>etc</a:t>
            </a:r>
            <a:r>
              <a:rPr lang="en-US" sz="2000" dirty="0"/>
              <a:t>,</a:t>
            </a:r>
          </a:p>
          <a:p>
            <a:r>
              <a:rPr lang="en-US" sz="2000" dirty="0"/>
              <a:t>Working Group Co-Leads organize and participate in SBG community and international workshops (June in Washington, DC and Frascati Italy), </a:t>
            </a:r>
          </a:p>
          <a:p>
            <a:r>
              <a:rPr lang="en-US" sz="2000" dirty="0"/>
              <a:t>Working Group Co-Leads give frequent SBG presentations at national and international meetings,</a:t>
            </a:r>
          </a:p>
          <a:p>
            <a:r>
              <a:rPr lang="en-US" sz="2000" dirty="0"/>
              <a:t>Working Group members (Post-Docs) wrote the EOS workshop report for the June DC meeting (soon to appear, see below).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2AD4F-FB62-D444-B158-E259552AE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54" y="3041260"/>
            <a:ext cx="7103562" cy="3589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DC12F9-E280-0B4C-A745-D6DF6F3D6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462" y="2797982"/>
            <a:ext cx="3213180" cy="406001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FADFEDD-BE6F-0644-826B-EFDB7282011C}"/>
              </a:ext>
            </a:extLst>
          </p:cNvPr>
          <p:cNvSpPr/>
          <p:nvPr/>
        </p:nvSpPr>
        <p:spPr>
          <a:xfrm>
            <a:off x="8572500" y="3957638"/>
            <a:ext cx="1971675" cy="1100137"/>
          </a:xfrm>
          <a:prstGeom prst="roundRect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EOS Article</a:t>
            </a:r>
          </a:p>
        </p:txBody>
      </p:sp>
    </p:spTree>
    <p:extLst>
      <p:ext uri="{BB962C8B-B14F-4D97-AF65-F5344CB8AC3E}">
        <p14:creationId xmlns:p14="http://schemas.microsoft.com/office/powerpoint/2010/main" val="2221883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EBF731-EF25-0347-90AB-A0E02567F5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13" y="35612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9B7091-D647-AA46-AC05-1A7F4D3E3A8A}"/>
              </a:ext>
            </a:extLst>
          </p:cNvPr>
          <p:cNvSpPr txBox="1"/>
          <p:nvPr/>
        </p:nvSpPr>
        <p:spPr>
          <a:xfrm>
            <a:off x="1099595" y="353028"/>
            <a:ext cx="10220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55600" dir="324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Mission Study on Surface Biology and Geology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55600" dir="324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SBG Science: Objectives from 5 Decadal Survey Focus Areas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7A0EC3-665B-344C-868E-423D79596960}"/>
              </a:ext>
            </a:extLst>
          </p:cNvPr>
          <p:cNvSpPr txBox="1"/>
          <p:nvPr/>
        </p:nvSpPr>
        <p:spPr>
          <a:xfrm>
            <a:off x="7116429" y="6004105"/>
            <a:ext cx="3638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55600" dist="152400" dir="324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Water balance from headwaters to the continent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76C930-FD49-5546-8D6B-3B12D2C10DB8}"/>
              </a:ext>
            </a:extLst>
          </p:cNvPr>
          <p:cNvSpPr txBox="1"/>
          <p:nvPr/>
        </p:nvSpPr>
        <p:spPr>
          <a:xfrm>
            <a:off x="7528454" y="1384868"/>
            <a:ext cx="4349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55600" dist="152400" dir="324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Variability of the land surface and the fluxes of  water, energy and momentum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5711F7-817F-AA40-8B69-B7ACF7A9FE91}"/>
              </a:ext>
            </a:extLst>
          </p:cNvPr>
          <p:cNvSpPr/>
          <p:nvPr/>
        </p:nvSpPr>
        <p:spPr>
          <a:xfrm>
            <a:off x="5173707" y="2323409"/>
            <a:ext cx="38854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55600" dist="152400" dir="324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Composition and temperature of volcanic products immediately following eruptions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EC9562-2BCB-F448-8702-F1E18F629E96}"/>
              </a:ext>
            </a:extLst>
          </p:cNvPr>
          <p:cNvSpPr txBox="1"/>
          <p:nvPr/>
        </p:nvSpPr>
        <p:spPr>
          <a:xfrm>
            <a:off x="2892290" y="3455478"/>
            <a:ext cx="3613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55600" dist="152400" dir="324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Inventory the world’s volcanos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4C64F-B7A7-F642-85A4-ACBD5D0AFBBB}"/>
              </a:ext>
            </a:extLst>
          </p:cNvPr>
          <p:cNvSpPr txBox="1"/>
          <p:nvPr/>
        </p:nvSpPr>
        <p:spPr>
          <a:xfrm>
            <a:off x="7998106" y="5220813"/>
            <a:ext cx="4200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55600" dist="152400" dir="324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Land and water use effects on evapotranspiration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5B2FF9-5E9B-594B-ACFE-32F7AC737536}"/>
              </a:ext>
            </a:extLst>
          </p:cNvPr>
          <p:cNvSpPr txBox="1"/>
          <p:nvPr/>
        </p:nvSpPr>
        <p:spPr>
          <a:xfrm>
            <a:off x="556794" y="5435259"/>
            <a:ext cx="461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55600" dist="152400" dir="324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Functional traits and diversity of terrestrial and aquatic vegetation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5033F6-41B0-6941-86D5-1E28CBEF7E65}"/>
              </a:ext>
            </a:extLst>
          </p:cNvPr>
          <p:cNvSpPr txBox="1"/>
          <p:nvPr/>
        </p:nvSpPr>
        <p:spPr>
          <a:xfrm>
            <a:off x="5442962" y="4227955"/>
            <a:ext cx="361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55600" dist="152400" dir="324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Monthly terrestrial CO</a:t>
            </a:r>
            <a:r>
              <a:rPr lang="en-US" sz="2000" baseline="-25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55600" dist="152400" dir="324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55600" dist="152400" dir="324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fluxes at 100 km scale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DCCA1-AB71-6A40-8239-0BD35763105C}"/>
              </a:ext>
            </a:extLst>
          </p:cNvPr>
          <p:cNvSpPr txBox="1"/>
          <p:nvPr/>
        </p:nvSpPr>
        <p:spPr>
          <a:xfrm>
            <a:off x="9041063" y="2582152"/>
            <a:ext cx="20680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55600" dist="152400" dir="324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Snow accumulation and melt</a:t>
            </a:r>
          </a:p>
          <a:p>
            <a:pPr algn="ctr"/>
            <a:endParaRPr lang="en-US" sz="20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55600" dist="152400" dir="3240000" algn="ctr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56D33C-6E15-D741-9FEC-4831BE2F38D3}"/>
              </a:ext>
            </a:extLst>
          </p:cNvPr>
          <p:cNvSpPr/>
          <p:nvPr/>
        </p:nvSpPr>
        <p:spPr>
          <a:xfrm>
            <a:off x="-6613" y="4195399"/>
            <a:ext cx="4705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55600" dist="152400" dir="324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global carbon cycle and associated climate and ecosystem impacts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F9FDEB-F890-034C-B70B-E442FABF5502}"/>
              </a:ext>
            </a:extLst>
          </p:cNvPr>
          <p:cNvSpPr txBox="1"/>
          <p:nvPr/>
        </p:nvSpPr>
        <p:spPr>
          <a:xfrm>
            <a:off x="474061" y="1700029"/>
            <a:ext cx="24182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spcBef>
                <a:spcPts val="900"/>
              </a:spcBef>
            </a:pPr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55600" dist="152400" dir="324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Flows of energy, carbon, water, and nutrients sustaining the life cycle of terrestrial and marine ecosystems</a:t>
            </a:r>
          </a:p>
        </p:txBody>
      </p:sp>
    </p:spTree>
    <p:extLst>
      <p:ext uri="{BB962C8B-B14F-4D97-AF65-F5344CB8AC3E}">
        <p14:creationId xmlns:p14="http://schemas.microsoft.com/office/powerpoint/2010/main" val="164618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2A8A2B-FB45-7A46-8EAF-6D672EBD20AE}"/>
              </a:ext>
            </a:extLst>
          </p:cNvPr>
          <p:cNvSpPr/>
          <p:nvPr/>
        </p:nvSpPr>
        <p:spPr>
          <a:xfrm>
            <a:off x="3019358" y="1406587"/>
            <a:ext cx="6048442" cy="1833919"/>
          </a:xfrm>
          <a:prstGeom prst="rect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/>
              <a:t>RA Steering Committee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Dave Schimel (JPL) &amp; Ben Poulter (GSFC)</a:t>
            </a:r>
          </a:p>
          <a:p>
            <a:pPr algn="ctr"/>
            <a:r>
              <a:rPr lang="en-US" sz="1800" dirty="0"/>
              <a:t>Liane Guild (ARC), Jeff </a:t>
            </a:r>
            <a:r>
              <a:rPr lang="en-US" sz="1800" dirty="0" err="1"/>
              <a:t>Luvall</a:t>
            </a:r>
            <a:r>
              <a:rPr lang="en-US" sz="1800" dirty="0"/>
              <a:t> (MSFC), David Thompson (JPL), Rob Green (JPL), Simon Hook (JPL) &amp; Working Group Co-Leads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8074BF-4A0B-2843-83AE-FCDD39E82390}"/>
              </a:ext>
            </a:extLst>
          </p:cNvPr>
          <p:cNvSpPr/>
          <p:nvPr/>
        </p:nvSpPr>
        <p:spPr>
          <a:xfrm>
            <a:off x="4322015" y="3470596"/>
            <a:ext cx="2242070" cy="1833919"/>
          </a:xfrm>
          <a:prstGeom prst="rect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/>
              <a:t>Cal/Val WG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Kevin </a:t>
            </a:r>
            <a:r>
              <a:rPr lang="en-US" sz="1800" dirty="0" err="1"/>
              <a:t>Turpie</a:t>
            </a:r>
            <a:r>
              <a:rPr lang="en-US" sz="1800" dirty="0"/>
              <a:t> (GSFC)</a:t>
            </a:r>
          </a:p>
          <a:p>
            <a:pPr algn="ctr"/>
            <a:r>
              <a:rPr lang="en-US" sz="1800" dirty="0"/>
              <a:t>Ray </a:t>
            </a:r>
            <a:r>
              <a:rPr lang="en-US" sz="1800" dirty="0" err="1"/>
              <a:t>Kokaly</a:t>
            </a:r>
            <a:r>
              <a:rPr lang="en-US" sz="1800" dirty="0"/>
              <a:t> (USGS)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6501AB-9116-4249-A178-6EE4A0D4B236}"/>
              </a:ext>
            </a:extLst>
          </p:cNvPr>
          <p:cNvSpPr/>
          <p:nvPr/>
        </p:nvSpPr>
        <p:spPr>
          <a:xfrm>
            <a:off x="1107061" y="3485766"/>
            <a:ext cx="3106064" cy="1833919"/>
          </a:xfrm>
          <a:prstGeom prst="rect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/>
              <a:t>Algorithm WG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Phil Townsend (UW-Madison)</a:t>
            </a:r>
          </a:p>
          <a:p>
            <a:pPr algn="ctr"/>
            <a:r>
              <a:rPr lang="en-US" sz="1800" dirty="0"/>
              <a:t>Kerry </a:t>
            </a:r>
            <a:r>
              <a:rPr lang="en-US" sz="1800" dirty="0" err="1"/>
              <a:t>Cawse</a:t>
            </a:r>
            <a:r>
              <a:rPr lang="en-US" sz="1800" dirty="0"/>
              <a:t>-Nicholson (JPL)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77AAFE-031D-6B4A-844B-DBE18F932B67}"/>
              </a:ext>
            </a:extLst>
          </p:cNvPr>
          <p:cNvSpPr/>
          <p:nvPr/>
        </p:nvSpPr>
        <p:spPr>
          <a:xfrm>
            <a:off x="6672975" y="3468886"/>
            <a:ext cx="2027012" cy="1835629"/>
          </a:xfrm>
          <a:prstGeom prst="rect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/>
              <a:t>Applications WG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Jeff </a:t>
            </a:r>
            <a:r>
              <a:rPr lang="en-US" sz="1800" dirty="0" err="1"/>
              <a:t>Luvall</a:t>
            </a:r>
            <a:r>
              <a:rPr lang="en-US" sz="1800" dirty="0"/>
              <a:t> (MSFC) Christine Lee (JPL)</a:t>
            </a:r>
          </a:p>
          <a:p>
            <a:pPr algn="ctr"/>
            <a:r>
              <a:rPr lang="en-US" dirty="0"/>
              <a:t>Stephanie </a:t>
            </a:r>
            <a:r>
              <a:rPr lang="en-US" dirty="0" err="1"/>
              <a:t>Uz</a:t>
            </a:r>
            <a:r>
              <a:rPr lang="en-US" dirty="0"/>
              <a:t> (GSFC)</a:t>
            </a:r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AA608E-D85F-A344-93DB-8B469037E16C}"/>
              </a:ext>
            </a:extLst>
          </p:cNvPr>
          <p:cNvSpPr/>
          <p:nvPr/>
        </p:nvSpPr>
        <p:spPr>
          <a:xfrm>
            <a:off x="8808876" y="3468887"/>
            <a:ext cx="2244478" cy="1835629"/>
          </a:xfrm>
          <a:prstGeom prst="rect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/>
              <a:t>Modeling WG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Ben Poulter (GSFC)</a:t>
            </a:r>
          </a:p>
          <a:p>
            <a:pPr algn="ctr"/>
            <a:r>
              <a:rPr lang="en-US" sz="1800" dirty="0" err="1"/>
              <a:t>Weile</a:t>
            </a:r>
            <a:r>
              <a:rPr lang="en-US" sz="1800" dirty="0"/>
              <a:t> Wang (ARC)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Shawn Serbin (BNL)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1D6A14-6C56-0847-8F02-08AA75105F35}"/>
              </a:ext>
            </a:extLst>
          </p:cNvPr>
          <p:cNvSpPr/>
          <p:nvPr/>
        </p:nvSpPr>
        <p:spPr>
          <a:xfrm>
            <a:off x="813148" y="5564945"/>
            <a:ext cx="10515599" cy="824459"/>
          </a:xfrm>
          <a:prstGeom prst="rect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400 members overall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8F85714-EB4F-E445-B4D6-CDA39815855B}"/>
              </a:ext>
            </a:extLst>
          </p:cNvPr>
          <p:cNvSpPr txBox="1">
            <a:spLocks/>
          </p:cNvSpPr>
          <p:nvPr/>
        </p:nvSpPr>
        <p:spPr>
          <a:xfrm>
            <a:off x="348790" y="-33787"/>
            <a:ext cx="118432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SBG R&amp;A: Working Groups &amp; Engagement</a:t>
            </a:r>
          </a:p>
        </p:txBody>
      </p:sp>
    </p:spTree>
    <p:extLst>
      <p:ext uri="{BB962C8B-B14F-4D97-AF65-F5344CB8AC3E}">
        <p14:creationId xmlns:p14="http://schemas.microsoft.com/office/powerpoint/2010/main" val="1143745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F9DB33F-917C-104D-8B59-39A295850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847" y="98884"/>
            <a:ext cx="9144000" cy="844826"/>
          </a:xfrm>
        </p:spPr>
        <p:txBody>
          <a:bodyPr>
            <a:normAutofit/>
          </a:bodyPr>
          <a:lstStyle/>
          <a:p>
            <a:r>
              <a:rPr lang="en-US" sz="3600" b="1" dirty="0"/>
              <a:t>Algorithms Working Group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9CBAD-0E16-174C-8E76-A6BDAA4A2C20}"/>
              </a:ext>
            </a:extLst>
          </p:cNvPr>
          <p:cNvSpPr txBox="1"/>
          <p:nvPr/>
        </p:nvSpPr>
        <p:spPr>
          <a:xfrm>
            <a:off x="241298" y="3625857"/>
            <a:ext cx="57554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n-US" sz="2200" b="1" dirty="0"/>
              <a:t>Phase 2 Activities / Deliverables</a:t>
            </a:r>
          </a:p>
          <a:p>
            <a:pPr defTabSz="914400">
              <a:lnSpc>
                <a:spcPct val="90000"/>
              </a:lnSpc>
            </a:pPr>
            <a:endParaRPr lang="en-US" sz="2000" dirty="0"/>
          </a:p>
          <a:p>
            <a:pPr marL="342900" indent="-342900" defTabSz="9144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en-US" sz="2000" dirty="0"/>
              <a:t>Consider whether any given algorithm should be applied globally or to a subset</a:t>
            </a:r>
          </a:p>
          <a:p>
            <a:pPr marL="342900" indent="-342900" defTabSz="9144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en-US" sz="2000" dirty="0"/>
              <a:t>Use and acquire precursor airborne and space-based imagery to demonstrate prototype level 3 and level 4 products</a:t>
            </a:r>
          </a:p>
          <a:p>
            <a:pPr marL="342900" indent="-342900" defTabSz="9144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en-US" sz="2000" dirty="0"/>
              <a:t>Prepare a final report recommending algorithms for each product along with a list of required ATBDs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C15C2-73F8-BE48-84B2-5C24A24F8CC0}"/>
              </a:ext>
            </a:extLst>
          </p:cNvPr>
          <p:cNvSpPr txBox="1"/>
          <p:nvPr/>
        </p:nvSpPr>
        <p:spPr>
          <a:xfrm>
            <a:off x="6013691" y="3547699"/>
            <a:ext cx="55659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Joining the SBG-Apps WG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130+ working group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Biweekly telecons (20 – 60 participants)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50+ contributors to Team Drive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200+ products have been suggested by the community!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 join, email </a:t>
            </a:r>
            <a:r>
              <a:rPr lang="en-US" sz="20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kcawseni@jpl.nasa.gov</a:t>
            </a:r>
            <a:endParaRPr lang="en-US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1D665A-BF81-6942-8847-BB9DA11EFEB3}"/>
              </a:ext>
            </a:extLst>
          </p:cNvPr>
          <p:cNvSpPr txBox="1">
            <a:spLocks/>
          </p:cNvSpPr>
          <p:nvPr/>
        </p:nvSpPr>
        <p:spPr>
          <a:xfrm>
            <a:off x="241298" y="834614"/>
            <a:ext cx="5645735" cy="26551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3100" b="1" dirty="0"/>
              <a:t>Goals</a:t>
            </a:r>
            <a:endParaRPr lang="en-US" sz="3100" dirty="0"/>
          </a:p>
          <a:p>
            <a:pPr marL="342900" indent="-342900" algn="l">
              <a:lnSpc>
                <a:spcPct val="11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2600" dirty="0"/>
          </a:p>
          <a:p>
            <a:pPr marL="342900" indent="-342900" algn="l">
              <a:lnSpc>
                <a:spcPct val="11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900" dirty="0"/>
              <a:t>Support mission concept development by assessing existing algorithms, identifying gaps and opportunities</a:t>
            </a:r>
          </a:p>
          <a:p>
            <a:pPr marL="342900" indent="-342900" algn="l">
              <a:lnSpc>
                <a:spcPct val="11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900" dirty="0"/>
              <a:t>Consider available algorithms for science and applications, their uncertainty and input requirements</a:t>
            </a:r>
          </a:p>
          <a:p>
            <a:pPr marL="342900" indent="-342900" algn="l">
              <a:lnSpc>
                <a:spcPct val="11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900" dirty="0"/>
              <a:t>Prepare prototype workflow for sample products</a:t>
            </a:r>
          </a:p>
          <a:p>
            <a:pPr marL="342900" indent="-342900" algn="l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dirty="0"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2800" dirty="0"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870E46-5EA4-4744-AFB5-AF54B32B1641}"/>
              </a:ext>
            </a:extLst>
          </p:cNvPr>
          <p:cNvSpPr txBox="1"/>
          <p:nvPr/>
        </p:nvSpPr>
        <p:spPr>
          <a:xfrm>
            <a:off x="6013691" y="672644"/>
            <a:ext cx="484938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Phase 1 Key Activities / Deliverables 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Identified 200 products across:</a:t>
            </a:r>
          </a:p>
          <a:p>
            <a:pPr marL="741729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Aquatic</a:t>
            </a:r>
          </a:p>
          <a:p>
            <a:pPr marL="741729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Geology</a:t>
            </a:r>
          </a:p>
          <a:p>
            <a:pPr marL="741729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Vegetation</a:t>
            </a:r>
          </a:p>
          <a:p>
            <a:pPr marL="741729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Snow</a:t>
            </a:r>
          </a:p>
          <a:p>
            <a:pPr marL="741729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Thermal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Identified algorithm needs SNR, ancillary data, pre-processing, etc.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6CA956-92EE-2D4B-85FC-8AB4105253E2}"/>
              </a:ext>
            </a:extLst>
          </p:cNvPr>
          <p:cNvSpPr/>
          <p:nvPr/>
        </p:nvSpPr>
        <p:spPr>
          <a:xfrm>
            <a:off x="241299" y="3534966"/>
            <a:ext cx="117094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AECAD5-93C5-8143-A0C8-39539CDD3C77}"/>
              </a:ext>
            </a:extLst>
          </p:cNvPr>
          <p:cNvSpPr/>
          <p:nvPr/>
        </p:nvSpPr>
        <p:spPr>
          <a:xfrm rot="5400000" flipV="1">
            <a:off x="3104816" y="3707737"/>
            <a:ext cx="5738193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55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40F9607-1D3C-8541-BAB6-5630BC760AF5}"/>
              </a:ext>
            </a:extLst>
          </p:cNvPr>
          <p:cNvSpPr txBox="1"/>
          <p:nvPr/>
        </p:nvSpPr>
        <p:spPr>
          <a:xfrm>
            <a:off x="242983" y="670956"/>
            <a:ext cx="570807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 a calibration and validation (Cal/Val) strategy that:</a:t>
            </a:r>
          </a:p>
          <a:p>
            <a:pPr marL="741729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Calibrates SBG at-sensor measurements to assure uncertainty targets are met</a:t>
            </a:r>
          </a:p>
          <a:p>
            <a:pPr marL="741729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Validates all geophysical quantities derived from surface spectral reflectance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Provide input into the value framework of candidate architectures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3A9C0A-373E-6B4E-8D2E-F51FE11D7AE8}"/>
              </a:ext>
            </a:extLst>
          </p:cNvPr>
          <p:cNvSpPr txBox="1"/>
          <p:nvPr/>
        </p:nvSpPr>
        <p:spPr>
          <a:xfrm>
            <a:off x="6022350" y="670956"/>
            <a:ext cx="606805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Phase 1 Key Activities / Deliverables 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Identify potential Cal/Val concept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Report key Cal/Val elements tied to architectures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Identify key reference data sets required for algorithms (especially Levels 0 and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Explore Cal/Val strategies of POR assets (e.g., Landsat, Hyperion, EOS, NPP) and new resources (e.g., GLAMR)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 recommendations for international collaboration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C15C2-73F8-BE48-84B2-5C24A24F8CC0}"/>
              </a:ext>
            </a:extLst>
          </p:cNvPr>
          <p:cNvSpPr txBox="1"/>
          <p:nvPr/>
        </p:nvSpPr>
        <p:spPr>
          <a:xfrm>
            <a:off x="6046846" y="3580685"/>
            <a:ext cx="585377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Joining the SBG-Apps WG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Members include calibration teams at NIST, NASA, USGS and private sector</a:t>
            </a:r>
          </a:p>
          <a:p>
            <a:pPr marL="798879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Will grow in Phase 2 to include surface measurement organizations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Meeting every 2-3 months in Phase 1, increase in Phase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Supporting regular meetings with Algorithm WG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 get engaged, email </a:t>
            </a:r>
            <a:r>
              <a:rPr lang="en-US" sz="2000" dirty="0">
                <a:hlinkClick r:id="rId2"/>
              </a:rPr>
              <a:t>kturpie@umbc.edu</a:t>
            </a:r>
            <a:r>
              <a:rPr lang="en-US" sz="20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27165C-A058-E540-AFCE-4274E131107B}"/>
              </a:ext>
            </a:extLst>
          </p:cNvPr>
          <p:cNvSpPr txBox="1"/>
          <p:nvPr/>
        </p:nvSpPr>
        <p:spPr>
          <a:xfrm>
            <a:off x="163903" y="3603580"/>
            <a:ext cx="5741432" cy="310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n-US" sz="2200" b="1" dirty="0"/>
              <a:t>Phase 2 Activities / Deliverables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Continue working with other WGs to identify target observation uncertainties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Describe validation strategies and potential resources for geophysical surface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Develop tiered Cal/Val strategies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Devise scoring system to value calibration options supported by candidate architectures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EE6AE1-36BC-3F4C-AD59-0057079EDCE0}"/>
              </a:ext>
            </a:extLst>
          </p:cNvPr>
          <p:cNvSpPr txBox="1"/>
          <p:nvPr/>
        </p:nvSpPr>
        <p:spPr>
          <a:xfrm>
            <a:off x="1883946" y="61049"/>
            <a:ext cx="8179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Calibration and Validation Working Group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B472E1-F06A-094C-87E9-B80D86CCC970}"/>
              </a:ext>
            </a:extLst>
          </p:cNvPr>
          <p:cNvSpPr/>
          <p:nvPr/>
        </p:nvSpPr>
        <p:spPr>
          <a:xfrm>
            <a:off x="241299" y="3534966"/>
            <a:ext cx="117094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BC399B-2746-BF43-AE60-847308FE3181}"/>
              </a:ext>
            </a:extLst>
          </p:cNvPr>
          <p:cNvSpPr/>
          <p:nvPr/>
        </p:nvSpPr>
        <p:spPr>
          <a:xfrm rot="5400000" flipV="1">
            <a:off x="3104816" y="3707737"/>
            <a:ext cx="5738193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017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F9DB33F-917C-104D-8B59-39A295850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131" y="179939"/>
            <a:ext cx="11527735" cy="646331"/>
          </a:xfrm>
        </p:spPr>
        <p:txBody>
          <a:bodyPr>
            <a:normAutofit/>
          </a:bodyPr>
          <a:lstStyle/>
          <a:p>
            <a:r>
              <a:rPr lang="en-US" sz="3600" b="1" dirty="0"/>
              <a:t>SBG Applications Working Group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4097BA-7D1B-5145-8EDC-334A2FDC8164}"/>
              </a:ext>
            </a:extLst>
          </p:cNvPr>
          <p:cNvSpPr/>
          <p:nvPr/>
        </p:nvSpPr>
        <p:spPr>
          <a:xfrm>
            <a:off x="241299" y="3534966"/>
            <a:ext cx="117094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767A0C-1554-424D-B68D-12FD98AA2C4E}"/>
              </a:ext>
            </a:extLst>
          </p:cNvPr>
          <p:cNvSpPr/>
          <p:nvPr/>
        </p:nvSpPr>
        <p:spPr>
          <a:xfrm rot="5400000" flipV="1">
            <a:off x="3104816" y="3707737"/>
            <a:ext cx="5738193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3A9C0A-373E-6B4E-8D2E-F51FE11D7AE8}"/>
              </a:ext>
            </a:extLst>
          </p:cNvPr>
          <p:cNvSpPr txBox="1"/>
          <p:nvPr/>
        </p:nvSpPr>
        <p:spPr>
          <a:xfrm>
            <a:off x="6075300" y="861500"/>
            <a:ext cx="57060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Phase 1 Key Activities / Deliverables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Formation of applications team, including thematic subgroups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Applications Traceability Matrix (95 unique applications)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Integration of ATM applications as inputs into the SATM and value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Strategy for developing the SBG CAR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5425AB-4CC4-134B-9BA5-F6A58A81A2A4}"/>
              </a:ext>
            </a:extLst>
          </p:cNvPr>
          <p:cNvSpPr txBox="1"/>
          <p:nvPr/>
        </p:nvSpPr>
        <p:spPr>
          <a:xfrm>
            <a:off x="79357" y="861500"/>
            <a:ext cx="58259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Goals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Identify key applications, capability needs, latency, and data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Characterize SBG communities of practice/potential and understand value-added of SBG data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Engage SBG community via joint activities, workshops, and design/dissemination of tailored SBG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D6D03-E19C-F84C-9843-A249B14CEDFD}"/>
              </a:ext>
            </a:extLst>
          </p:cNvPr>
          <p:cNvSpPr txBox="1"/>
          <p:nvPr/>
        </p:nvSpPr>
        <p:spPr>
          <a:xfrm>
            <a:off x="6075300" y="3614392"/>
            <a:ext cx="6037343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Joining the SBG-Apps WG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125+ members from public and private sector, universities, NGOs, and government (US/non-US, federal, state, regional and local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Bi-weekly telecons in Phase 1, monthly starting in Phase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 join, sign up: </a:t>
            </a:r>
            <a:r>
              <a:rPr lang="en-US" sz="2000" dirty="0" err="1">
                <a:solidFill>
                  <a:srgbClr val="0070C0"/>
                </a:solidFill>
              </a:rPr>
              <a:t>tinyurl.com</a:t>
            </a:r>
            <a:r>
              <a:rPr lang="en-US" sz="2000" dirty="0">
                <a:solidFill>
                  <a:srgbClr val="0070C0"/>
                </a:solidFill>
              </a:rPr>
              <a:t>/</a:t>
            </a:r>
            <a:r>
              <a:rPr lang="en-US" sz="2000" dirty="0" err="1">
                <a:solidFill>
                  <a:srgbClr val="0070C0"/>
                </a:solidFill>
              </a:rPr>
              <a:t>sbgapplicationswg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D82A66-A7DF-E14E-98D6-A9960FA499BE}"/>
              </a:ext>
            </a:extLst>
          </p:cNvPr>
          <p:cNvSpPr txBox="1"/>
          <p:nvPr/>
        </p:nvSpPr>
        <p:spPr>
          <a:xfrm>
            <a:off x="79356" y="3557825"/>
            <a:ext cx="591741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Phase 2 Activities / Deliverables</a:t>
            </a:r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Monthly WG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Research Triangle Institute (RTI) contract to quantify value of information from SBG and assess private sector community of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Produce Science Value vs Cost Charts that include applications value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Outline and begin to draft CAR</a:t>
            </a:r>
          </a:p>
        </p:txBody>
      </p:sp>
    </p:spTree>
    <p:extLst>
      <p:ext uri="{BB962C8B-B14F-4D97-AF65-F5344CB8AC3E}">
        <p14:creationId xmlns:p14="http://schemas.microsoft.com/office/powerpoint/2010/main" val="518416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F9DB33F-917C-104D-8B59-39A295850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028" y="1274"/>
            <a:ext cx="11527735" cy="646331"/>
          </a:xfrm>
        </p:spPr>
        <p:txBody>
          <a:bodyPr>
            <a:normAutofit/>
          </a:bodyPr>
          <a:lstStyle/>
          <a:p>
            <a:r>
              <a:rPr lang="en-US" sz="3600" b="1" dirty="0"/>
              <a:t>SBG Modeling Working Group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3A9C0A-373E-6B4E-8D2E-F51FE11D7AE8}"/>
              </a:ext>
            </a:extLst>
          </p:cNvPr>
          <p:cNvSpPr txBox="1"/>
          <p:nvPr/>
        </p:nvSpPr>
        <p:spPr>
          <a:xfrm>
            <a:off x="6025196" y="772510"/>
            <a:ext cx="603736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Phase 1 Key Activities / Deliverables </a:t>
            </a:r>
          </a:p>
          <a:p>
            <a:endParaRPr lang="en-US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Survey modeling community about radiative transfer modeling tools for aquatic and land ecosystems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 framework for Observing System Simulation Experiments (OSEE) for VSWIR and TIR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Finalize protocol for community SBG simulation experiment to provide architecture Figures of Merit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5425AB-4CC4-134B-9BA5-F6A58A81A2A4}"/>
              </a:ext>
            </a:extLst>
          </p:cNvPr>
          <p:cNvSpPr txBox="1"/>
          <p:nvPr/>
        </p:nvSpPr>
        <p:spPr>
          <a:xfrm>
            <a:off x="282028" y="623505"/>
            <a:ext cx="559049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Goals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Provide a modeling environment for end-to-end traceability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Identify geophysical modeling requirements for VSWIR and TIR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Expand the existing research community involved with hyperspectral VSWIR and multi-spectral TIR radiative transfer modeling and model-data integration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D6D03-E19C-F84C-9843-A249B14CEDFD}"/>
              </a:ext>
            </a:extLst>
          </p:cNvPr>
          <p:cNvSpPr txBox="1"/>
          <p:nvPr/>
        </p:nvSpPr>
        <p:spPr>
          <a:xfrm>
            <a:off x="6025196" y="3608397"/>
            <a:ext cx="6037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Joining the SBG-Modeling WG</a:t>
            </a:r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100+ members from public &amp; private sector, universities, NGOs, government (US &amp; non-US)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Monthly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 join, email </a:t>
            </a:r>
            <a:r>
              <a:rPr lang="en-US" sz="2000" u="sng" dirty="0" err="1">
                <a:solidFill>
                  <a:srgbClr val="0070C0"/>
                </a:solidFill>
              </a:rPr>
              <a:t>b</a:t>
            </a:r>
            <a:r>
              <a:rPr lang="en-US" sz="2000" dirty="0" err="1">
                <a:hlinkClick r:id="rId2"/>
              </a:rPr>
              <a:t>enjamin.poulter@nasa.gov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 participate, </a:t>
            </a:r>
            <a:r>
              <a:rPr lang="en-US" sz="2000" dirty="0">
                <a:hlinkClick r:id="rId3"/>
              </a:rPr>
              <a:t>https://sbg-modeling.slack.com/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D82A66-A7DF-E14E-98D6-A9960FA499BE}"/>
              </a:ext>
            </a:extLst>
          </p:cNvPr>
          <p:cNvSpPr txBox="1"/>
          <p:nvPr/>
        </p:nvSpPr>
        <p:spPr>
          <a:xfrm>
            <a:off x="253085" y="3593922"/>
            <a:ext cx="554039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Phase 2 Activities / Deliverables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Fall monthly webinars on modeling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Community simulations in support of SBG – protocol released mid-September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Figures of Merit and other uncertainty quantification activities available February to March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Expansion of extensive global Observing System Simulation Experiment (OSSE) using modified land-surface and ocean biogeochemistry models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C26ADA-58A7-0D4B-A581-5B27F3EAD1D5}"/>
              </a:ext>
            </a:extLst>
          </p:cNvPr>
          <p:cNvSpPr/>
          <p:nvPr/>
        </p:nvSpPr>
        <p:spPr>
          <a:xfrm>
            <a:off x="241299" y="3534966"/>
            <a:ext cx="117094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640B34-6FB8-D741-B710-CC020E80658D}"/>
              </a:ext>
            </a:extLst>
          </p:cNvPr>
          <p:cNvSpPr/>
          <p:nvPr/>
        </p:nvSpPr>
        <p:spPr>
          <a:xfrm rot="5400000" flipV="1">
            <a:off x="3104816" y="3707737"/>
            <a:ext cx="5738193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73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077E68-4329-B849-A377-1226ADF61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734" y="2525728"/>
            <a:ext cx="3152620" cy="1502513"/>
          </a:xfrm>
          <a:prstGeom prst="rect">
            <a:avLst/>
          </a:prstGeom>
        </p:spPr>
      </p:pic>
      <p:pic>
        <p:nvPicPr>
          <p:cNvPr id="7" name="Picture 1" descr="SpaceX CRS 16 Falcon 9 launch">
            <a:extLst>
              <a:ext uri="{FF2B5EF4-FFF2-40B4-BE49-F238E27FC236}">
                <a16:creationId xmlns:a16="http://schemas.microsoft.com/office/drawing/2014/main" id="{27036B2D-A775-6746-94B3-D2AD2CD58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089" y="927760"/>
            <a:ext cx="1865910" cy="12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n external file that holds a picture, illustration, etc.&#10;Object name is sensors-19-01622-g003.jpg">
            <a:hlinkClick r:id="rId4"/>
            <a:extLst>
              <a:ext uri="{FF2B5EF4-FFF2-40B4-BE49-F238E27FC236}">
                <a16:creationId xmlns:a16="http://schemas.microsoft.com/office/drawing/2014/main" id="{37503864-3039-9F4B-9F00-B1EB426D3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907" y="836301"/>
            <a:ext cx="1979376" cy="154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Related image">
            <a:hlinkClick r:id="rId6"/>
            <a:extLst>
              <a:ext uri="{FF2B5EF4-FFF2-40B4-BE49-F238E27FC236}">
                <a16:creationId xmlns:a16="http://schemas.microsoft.com/office/drawing/2014/main" id="{6AD11192-522D-8C4C-9998-03D3D9A76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54" y="2127175"/>
            <a:ext cx="1848646" cy="184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The 20 NEON domains and the core, relocatable, aquatic and STREON sites. ">
            <a:extLst>
              <a:ext uri="{FF2B5EF4-FFF2-40B4-BE49-F238E27FC236}">
                <a16:creationId xmlns:a16="http://schemas.microsoft.com/office/drawing/2014/main" id="{E26AD3B3-E163-3245-AAE1-B9B89B107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840" y="3976825"/>
            <a:ext cx="2582159" cy="164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1E5FEAD-E8E4-A149-A920-4C362BC6B757}"/>
              </a:ext>
            </a:extLst>
          </p:cNvPr>
          <p:cNvSpPr txBox="1">
            <a:spLocks/>
          </p:cNvSpPr>
          <p:nvPr/>
        </p:nvSpPr>
        <p:spPr>
          <a:xfrm>
            <a:off x="348790" y="-33787"/>
            <a:ext cx="118432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SBG -&gt; To Mission Concept Review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79B9E9-A2A3-B24B-B97C-D28AA906CB3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55" y="942934"/>
            <a:ext cx="7753091" cy="35931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39E629-D181-7E49-AAF4-3E6DBDA6B58F}"/>
              </a:ext>
            </a:extLst>
          </p:cNvPr>
          <p:cNvSpPr txBox="1"/>
          <p:nvPr/>
        </p:nvSpPr>
        <p:spPr>
          <a:xfrm>
            <a:off x="122807" y="4774181"/>
            <a:ext cx="7409926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/>
              <a:t>Website</a:t>
            </a:r>
            <a:r>
              <a:rPr lang="en-US" sz="3000" dirty="0"/>
              <a:t>: </a:t>
            </a:r>
            <a:r>
              <a:rPr lang="en-US" sz="3000" dirty="0">
                <a:hlinkClick r:id="rId10"/>
              </a:rPr>
              <a:t>https://sbg.jpl.nasa.gov/</a:t>
            </a:r>
            <a:endParaRPr lang="en-US" sz="3000" dirty="0"/>
          </a:p>
          <a:p>
            <a:r>
              <a:rPr lang="en-US" sz="3000" b="1" dirty="0"/>
              <a:t>Community Workshop</a:t>
            </a:r>
            <a:r>
              <a:rPr lang="en-US" sz="3000" dirty="0"/>
              <a:t>: May 2020</a:t>
            </a:r>
          </a:p>
          <a:p>
            <a:r>
              <a:rPr lang="en-US" sz="3000" b="1" dirty="0"/>
              <a:t>Join</a:t>
            </a:r>
            <a:r>
              <a:rPr lang="en-US" sz="3000" dirty="0"/>
              <a:t> a WG: email </a:t>
            </a:r>
            <a:r>
              <a:rPr lang="en-US" sz="3000" i="1" dirty="0" err="1"/>
              <a:t>benjamin.poulter@nasa.gov</a:t>
            </a:r>
            <a:endParaRPr lang="en-US" sz="3000" i="1" dirty="0"/>
          </a:p>
        </p:txBody>
      </p:sp>
    </p:spTree>
    <p:extLst>
      <p:ext uri="{BB962C8B-B14F-4D97-AF65-F5344CB8AC3E}">
        <p14:creationId xmlns:p14="http://schemas.microsoft.com/office/powerpoint/2010/main" val="3603266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D8458-F09F-564C-A16A-C8DE42007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643" y="1645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New generation of tools are required to monitor and understand the Earth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F3924A-DB00-2B4B-9AC4-1488C5346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FCD0E-E708-104E-8FF5-50BAE28475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560" y="1322636"/>
            <a:ext cx="7733840" cy="5517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CEB2EF-0874-5A43-A145-0CD19F273CC8}"/>
              </a:ext>
            </a:extLst>
          </p:cNvPr>
          <p:cNvSpPr txBox="1"/>
          <p:nvPr/>
        </p:nvSpPr>
        <p:spPr>
          <a:xfrm>
            <a:off x="10256946" y="6516694"/>
            <a:ext cx="187500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/>
              <a:t>Rockstrom</a:t>
            </a:r>
            <a:r>
              <a:rPr lang="en-US" sz="1500" dirty="0"/>
              <a:t> et al. 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F4C63A-7986-B248-8197-FF036B8007C2}"/>
              </a:ext>
            </a:extLst>
          </p:cNvPr>
          <p:cNvSpPr txBox="1"/>
          <p:nvPr/>
        </p:nvSpPr>
        <p:spPr>
          <a:xfrm rot="16200000">
            <a:off x="144665" y="3931772"/>
            <a:ext cx="3746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Planetary Boundaries</a:t>
            </a:r>
          </a:p>
        </p:txBody>
      </p:sp>
    </p:spTree>
    <p:extLst>
      <p:ext uri="{BB962C8B-B14F-4D97-AF65-F5344CB8AC3E}">
        <p14:creationId xmlns:p14="http://schemas.microsoft.com/office/powerpoint/2010/main" val="3000056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BC7EA-3041-224B-8BAD-CBC37E054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CFADC-9FE5-A54B-A793-8FA8420D8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51908-C793-8A4C-996F-4DA821BED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NASA CMS 2019 Annual Meeting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1798602C-AE91-C74A-8F07-2C035596B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2E8C51FE-49D9-314D-9957-ABBF7DDE8782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8E1F47-ECD4-CD48-A45E-380FFECFF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61"/>
            <a:ext cx="12206687" cy="68662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D4CEAC-0626-7648-929B-8DA070A4EBA9}"/>
              </a:ext>
            </a:extLst>
          </p:cNvPr>
          <p:cNvSpPr txBox="1"/>
          <p:nvPr/>
        </p:nvSpPr>
        <p:spPr>
          <a:xfrm>
            <a:off x="7681540" y="4418911"/>
            <a:ext cx="1414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CALIPSO </a:t>
            </a:r>
            <a:r>
              <a:rPr lang="en-US" sz="1400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&gt;2022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64C6F7-8A2E-2040-8EEF-26C51E378360}"/>
              </a:ext>
            </a:extLst>
          </p:cNvPr>
          <p:cNvSpPr txBox="1"/>
          <p:nvPr/>
        </p:nvSpPr>
        <p:spPr>
          <a:xfrm>
            <a:off x="6850065" y="2579878"/>
            <a:ext cx="1575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CYGNSS</a:t>
            </a:r>
            <a:r>
              <a:rPr lang="en-US" sz="1400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(8) 2020</a:t>
            </a:r>
            <a:endParaRPr lang="en-US" sz="1400" b="1" dirty="0">
              <a:solidFill>
                <a:srgbClr val="A4D8DB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EE677-EDD7-CC41-9161-FF39DEF44087}"/>
              </a:ext>
            </a:extLst>
          </p:cNvPr>
          <p:cNvSpPr txBox="1"/>
          <p:nvPr/>
        </p:nvSpPr>
        <p:spPr>
          <a:xfrm>
            <a:off x="5674811" y="1612839"/>
            <a:ext cx="1195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19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PACE </a:t>
            </a:r>
            <a:r>
              <a:rPr lang="en-US" sz="1400" dirty="0">
                <a:solidFill>
                  <a:srgbClr val="B19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D27D59-A15C-3644-9734-8462C1EAC037}"/>
              </a:ext>
            </a:extLst>
          </p:cNvPr>
          <p:cNvSpPr txBox="1"/>
          <p:nvPr/>
        </p:nvSpPr>
        <p:spPr>
          <a:xfrm>
            <a:off x="6023459" y="1817127"/>
            <a:ext cx="1100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19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TEMPO </a:t>
            </a:r>
            <a:r>
              <a:rPr lang="en-US" sz="1400" dirty="0">
                <a:solidFill>
                  <a:srgbClr val="B19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36338A-44D3-584E-A980-DE14B552926B}"/>
              </a:ext>
            </a:extLst>
          </p:cNvPr>
          <p:cNvSpPr txBox="1"/>
          <p:nvPr/>
        </p:nvSpPr>
        <p:spPr>
          <a:xfrm>
            <a:off x="5351912" y="1410740"/>
            <a:ext cx="106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19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MAIA </a:t>
            </a:r>
            <a:r>
              <a:rPr lang="en-US" sz="1400" dirty="0">
                <a:solidFill>
                  <a:srgbClr val="B19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92E559-919F-5B42-9AE6-754CFA3C9A98}"/>
              </a:ext>
            </a:extLst>
          </p:cNvPr>
          <p:cNvSpPr txBox="1"/>
          <p:nvPr/>
        </p:nvSpPr>
        <p:spPr>
          <a:xfrm>
            <a:off x="3542101" y="743870"/>
            <a:ext cx="1569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19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TROPICS </a:t>
            </a:r>
            <a:r>
              <a:rPr lang="en-US" sz="1400" dirty="0">
                <a:solidFill>
                  <a:srgbClr val="B19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(6) 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9B5221-9782-4647-8890-2EB74951C93A}"/>
              </a:ext>
            </a:extLst>
          </p:cNvPr>
          <p:cNvSpPr txBox="1"/>
          <p:nvPr/>
        </p:nvSpPr>
        <p:spPr>
          <a:xfrm>
            <a:off x="2575036" y="757959"/>
            <a:ext cx="1067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19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NISAR </a:t>
            </a:r>
            <a:r>
              <a:rPr lang="en-US" sz="1400" dirty="0">
                <a:solidFill>
                  <a:srgbClr val="B19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D50F8D-70AB-6D4A-83F8-3D1253614F16}"/>
              </a:ext>
            </a:extLst>
          </p:cNvPr>
          <p:cNvSpPr txBox="1"/>
          <p:nvPr/>
        </p:nvSpPr>
        <p:spPr>
          <a:xfrm>
            <a:off x="2069389" y="1037557"/>
            <a:ext cx="14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19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LANDSAT-9 </a:t>
            </a:r>
            <a:r>
              <a:rPr lang="en-US" sz="1400" dirty="0">
                <a:solidFill>
                  <a:srgbClr val="B19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119351-F0B4-074E-979B-06011CDFA3CE}"/>
              </a:ext>
            </a:extLst>
          </p:cNvPr>
          <p:cNvSpPr txBox="1"/>
          <p:nvPr/>
        </p:nvSpPr>
        <p:spPr>
          <a:xfrm>
            <a:off x="3442961" y="980818"/>
            <a:ext cx="2323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19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SENTINEL-6A/B </a:t>
            </a:r>
            <a:r>
              <a:rPr lang="en-US" sz="1400" dirty="0">
                <a:solidFill>
                  <a:srgbClr val="B19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2020, 2025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311E50-7D48-2845-8A95-8B6258CE60C4}"/>
              </a:ext>
            </a:extLst>
          </p:cNvPr>
          <p:cNvSpPr txBox="1"/>
          <p:nvPr/>
        </p:nvSpPr>
        <p:spPr>
          <a:xfrm>
            <a:off x="4845079" y="1196934"/>
            <a:ext cx="1037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19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SWOT </a:t>
            </a:r>
            <a:r>
              <a:rPr lang="en-US" sz="1400" dirty="0">
                <a:solidFill>
                  <a:srgbClr val="B19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6A12CC-B931-E149-8036-6596E1AFF9F8}"/>
              </a:ext>
            </a:extLst>
          </p:cNvPr>
          <p:cNvSpPr txBox="1"/>
          <p:nvPr/>
        </p:nvSpPr>
        <p:spPr>
          <a:xfrm>
            <a:off x="228733" y="1681964"/>
            <a:ext cx="1368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FD75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GEOCARB </a:t>
            </a:r>
            <a:r>
              <a:rPr lang="en-US" sz="1400" dirty="0">
                <a:solidFill>
                  <a:srgbClr val="EFD75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C591A4-6F54-344C-A255-F053C0657217}"/>
              </a:ext>
            </a:extLst>
          </p:cNvPr>
          <p:cNvSpPr txBox="1"/>
          <p:nvPr/>
        </p:nvSpPr>
        <p:spPr>
          <a:xfrm>
            <a:off x="6313197" y="2046876"/>
            <a:ext cx="1314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1E677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ICESAT-2</a:t>
            </a:r>
            <a:r>
              <a:rPr lang="en-US" sz="1400" dirty="0">
                <a:solidFill>
                  <a:srgbClr val="B1E677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2021</a:t>
            </a:r>
            <a:endParaRPr lang="en-US" sz="1400" b="1" dirty="0">
              <a:solidFill>
                <a:srgbClr val="B1E677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822AAD-E4C4-5E44-AFD5-36A4A9A4877D}"/>
              </a:ext>
            </a:extLst>
          </p:cNvPr>
          <p:cNvSpPr txBox="1"/>
          <p:nvPr/>
        </p:nvSpPr>
        <p:spPr>
          <a:xfrm>
            <a:off x="7734815" y="5552497"/>
            <a:ext cx="124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OCO-2</a:t>
            </a:r>
            <a:r>
              <a:rPr lang="en-US" sz="1400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&gt;2022</a:t>
            </a:r>
            <a:endParaRPr lang="en-US" sz="1400" b="1" dirty="0">
              <a:solidFill>
                <a:srgbClr val="A4D8DB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D44549-6D7C-4C40-B781-AAC0E2422647}"/>
              </a:ext>
            </a:extLst>
          </p:cNvPr>
          <p:cNvSpPr txBox="1"/>
          <p:nvPr/>
        </p:nvSpPr>
        <p:spPr>
          <a:xfrm>
            <a:off x="7320497" y="3346123"/>
            <a:ext cx="1631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CLOUDSAT </a:t>
            </a:r>
            <a:r>
              <a:rPr lang="en-US" sz="1400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2021</a:t>
            </a:r>
            <a:endParaRPr lang="en-US" sz="1400" b="1" dirty="0">
              <a:solidFill>
                <a:srgbClr val="A4D8DB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0B4D67-4062-1740-9A14-481DF89EC022}"/>
              </a:ext>
            </a:extLst>
          </p:cNvPr>
          <p:cNvSpPr txBox="1"/>
          <p:nvPr/>
        </p:nvSpPr>
        <p:spPr>
          <a:xfrm>
            <a:off x="7521117" y="3887107"/>
            <a:ext cx="1579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AQUA </a:t>
            </a:r>
            <a:r>
              <a:rPr lang="en-US" sz="1400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&gt;2022</a:t>
            </a:r>
            <a:endParaRPr lang="en-US" sz="1400" b="1" dirty="0">
              <a:solidFill>
                <a:srgbClr val="A4D8DB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8E2967-3325-A74B-89D1-C59D080A7ED5}"/>
              </a:ext>
            </a:extLst>
          </p:cNvPr>
          <p:cNvSpPr txBox="1"/>
          <p:nvPr/>
        </p:nvSpPr>
        <p:spPr>
          <a:xfrm>
            <a:off x="7744636" y="4972072"/>
            <a:ext cx="2246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LANDSAT 7 </a:t>
            </a:r>
            <a:r>
              <a:rPr lang="en-US" sz="1400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(USGS)</a:t>
            </a:r>
            <a:r>
              <a:rPr lang="en-US" sz="1400" b="1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~2022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CDBE02-62B3-0C44-A8FD-5EFB4A92FC60}"/>
              </a:ext>
            </a:extLst>
          </p:cNvPr>
          <p:cNvSpPr txBox="1"/>
          <p:nvPr/>
        </p:nvSpPr>
        <p:spPr>
          <a:xfrm>
            <a:off x="7588540" y="6337528"/>
            <a:ext cx="2481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SUOMI NPP </a:t>
            </a:r>
            <a:r>
              <a:rPr lang="en-US" sz="1400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(NOAA) &gt;2022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A885A4-8685-724A-ACFE-4A0D05B7CA29}"/>
              </a:ext>
            </a:extLst>
          </p:cNvPr>
          <p:cNvSpPr txBox="1"/>
          <p:nvPr/>
        </p:nvSpPr>
        <p:spPr>
          <a:xfrm>
            <a:off x="6581352" y="2283388"/>
            <a:ext cx="2092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1E677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GRACE-FO </a:t>
            </a:r>
            <a:r>
              <a:rPr lang="en-US" sz="1400" dirty="0">
                <a:solidFill>
                  <a:srgbClr val="B1E677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(2)</a:t>
            </a:r>
            <a:r>
              <a:rPr lang="en-US" sz="1400" b="1" dirty="0">
                <a:solidFill>
                  <a:srgbClr val="B1E677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dirty="0">
                <a:solidFill>
                  <a:srgbClr val="B1E677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2023</a:t>
            </a:r>
            <a:endParaRPr lang="en-US" sz="1400" b="1" dirty="0">
              <a:solidFill>
                <a:srgbClr val="B1E677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EF6CE7-1372-0D43-93BF-92932544787F}"/>
              </a:ext>
            </a:extLst>
          </p:cNvPr>
          <p:cNvSpPr txBox="1"/>
          <p:nvPr/>
        </p:nvSpPr>
        <p:spPr>
          <a:xfrm>
            <a:off x="7630367" y="6083050"/>
            <a:ext cx="1130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SMAP </a:t>
            </a:r>
            <a:r>
              <a:rPr lang="en-US" sz="1400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&gt;2022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B283CF-6070-934C-84D3-9E43A30EC46A}"/>
              </a:ext>
            </a:extLst>
          </p:cNvPr>
          <p:cNvSpPr txBox="1"/>
          <p:nvPr/>
        </p:nvSpPr>
        <p:spPr>
          <a:xfrm>
            <a:off x="7735373" y="4704925"/>
            <a:ext cx="1130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GPM </a:t>
            </a:r>
            <a:r>
              <a:rPr lang="en-US" sz="1400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&gt;2022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06E985-91AB-814B-BAF5-27FACE0ABA4A}"/>
              </a:ext>
            </a:extLst>
          </p:cNvPr>
          <p:cNvSpPr txBox="1"/>
          <p:nvPr/>
        </p:nvSpPr>
        <p:spPr>
          <a:xfrm>
            <a:off x="7447782" y="3621429"/>
            <a:ext cx="1490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TERRA </a:t>
            </a:r>
            <a:r>
              <a:rPr lang="en-US" sz="1400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&gt;2021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B92736-ED3B-3545-ACB0-A63502374F74}"/>
              </a:ext>
            </a:extLst>
          </p:cNvPr>
          <p:cNvSpPr txBox="1"/>
          <p:nvPr/>
        </p:nvSpPr>
        <p:spPr>
          <a:xfrm>
            <a:off x="7627731" y="4148784"/>
            <a:ext cx="1463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AURA </a:t>
            </a:r>
            <a:r>
              <a:rPr lang="en-US" sz="1400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&gt;2022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D5CE0B-2528-5E45-A452-83615CBAC2BE}"/>
              </a:ext>
            </a:extLst>
          </p:cNvPr>
          <p:cNvSpPr txBox="1"/>
          <p:nvPr/>
        </p:nvSpPr>
        <p:spPr>
          <a:xfrm>
            <a:off x="7000001" y="2840329"/>
            <a:ext cx="2861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NISTAR, EPIC </a:t>
            </a:r>
            <a:r>
              <a:rPr lang="en-US" sz="1400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(DSCOVR/NOAA) 2020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464AE5-5638-0F4F-B30F-58400DB8A834}"/>
              </a:ext>
            </a:extLst>
          </p:cNvPr>
          <p:cNvSpPr txBox="1"/>
          <p:nvPr/>
        </p:nvSpPr>
        <p:spPr>
          <a:xfrm>
            <a:off x="7163218" y="3087075"/>
            <a:ext cx="1165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SORCE </a:t>
            </a:r>
            <a:r>
              <a:rPr lang="en-US" sz="1400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637FDD-D597-5440-B7C3-80032F866E3E}"/>
              </a:ext>
            </a:extLst>
          </p:cNvPr>
          <p:cNvSpPr txBox="1"/>
          <p:nvPr/>
        </p:nvSpPr>
        <p:spPr>
          <a:xfrm>
            <a:off x="7681540" y="5823002"/>
            <a:ext cx="2582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OSTM/JASON 2 </a:t>
            </a:r>
            <a:r>
              <a:rPr lang="en-US" sz="1400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(NOAA) &gt;2022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AF42FB-4967-0049-926C-17736FB46D3F}"/>
              </a:ext>
            </a:extLst>
          </p:cNvPr>
          <p:cNvSpPr txBox="1"/>
          <p:nvPr/>
        </p:nvSpPr>
        <p:spPr>
          <a:xfrm>
            <a:off x="346370" y="6245196"/>
            <a:ext cx="1258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09.10.19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7D9531-CB8E-1E40-ACBB-27EA0664C395}"/>
              </a:ext>
            </a:extLst>
          </p:cNvPr>
          <p:cNvSpPr txBox="1"/>
          <p:nvPr/>
        </p:nvSpPr>
        <p:spPr>
          <a:xfrm>
            <a:off x="6257575" y="327554"/>
            <a:ext cx="5589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NASA EARTH FLEET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FD4A5A-3BDB-3C44-A750-B0995F49AC7C}"/>
              </a:ext>
            </a:extLst>
          </p:cNvPr>
          <p:cNvSpPr txBox="1"/>
          <p:nvPr/>
        </p:nvSpPr>
        <p:spPr>
          <a:xfrm>
            <a:off x="7020038" y="939646"/>
            <a:ext cx="4827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OPERATING &amp; FUTURE THROUGH 2023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8CD105-1CEC-674D-AE1B-7FA59CC05AE2}"/>
              </a:ext>
            </a:extLst>
          </p:cNvPr>
          <p:cNvGrpSpPr/>
          <p:nvPr/>
        </p:nvGrpSpPr>
        <p:grpSpPr>
          <a:xfrm>
            <a:off x="10069586" y="5477621"/>
            <a:ext cx="1678918" cy="986296"/>
            <a:chOff x="9468168" y="3726729"/>
            <a:chExt cx="1678918" cy="98629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3B31DE9-94C1-C545-933F-66312C580432}"/>
                </a:ext>
              </a:extLst>
            </p:cNvPr>
            <p:cNvSpPr/>
            <p:nvPr/>
          </p:nvSpPr>
          <p:spPr>
            <a:xfrm>
              <a:off x="11015089" y="4294316"/>
              <a:ext cx="131997" cy="131997"/>
            </a:xfrm>
            <a:prstGeom prst="ellipse">
              <a:avLst/>
            </a:prstGeom>
            <a:solidFill>
              <a:srgbClr val="B1E6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C26B523-E8D3-8B45-9949-3E4382AB475C}"/>
                </a:ext>
              </a:extLst>
            </p:cNvPr>
            <p:cNvSpPr/>
            <p:nvPr/>
          </p:nvSpPr>
          <p:spPr>
            <a:xfrm>
              <a:off x="11015089" y="4072110"/>
              <a:ext cx="131997" cy="131997"/>
            </a:xfrm>
            <a:prstGeom prst="ellipse">
              <a:avLst/>
            </a:prstGeom>
            <a:solidFill>
              <a:srgbClr val="B19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A36A547-2D87-5C48-96B2-1ED8C8289BF7}"/>
                </a:ext>
              </a:extLst>
            </p:cNvPr>
            <p:cNvSpPr/>
            <p:nvPr/>
          </p:nvSpPr>
          <p:spPr>
            <a:xfrm>
              <a:off x="11015089" y="3833734"/>
              <a:ext cx="131997" cy="131997"/>
            </a:xfrm>
            <a:prstGeom prst="ellipse">
              <a:avLst/>
            </a:prstGeom>
            <a:solidFill>
              <a:srgbClr val="EFD7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1977AB8-0162-E246-831D-E7608F66E034}"/>
                </a:ext>
              </a:extLst>
            </p:cNvPr>
            <p:cNvSpPr/>
            <p:nvPr/>
          </p:nvSpPr>
          <p:spPr>
            <a:xfrm>
              <a:off x="11015089" y="4534425"/>
              <a:ext cx="131997" cy="131997"/>
            </a:xfrm>
            <a:prstGeom prst="ellipse">
              <a:avLst/>
            </a:prstGeom>
            <a:solidFill>
              <a:srgbClr val="A4D8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23509DD-E4E5-524D-ADF2-A1AC65F46D9D}"/>
                </a:ext>
              </a:extLst>
            </p:cNvPr>
            <p:cNvSpPr txBox="1"/>
            <p:nvPr/>
          </p:nvSpPr>
          <p:spPr>
            <a:xfrm>
              <a:off x="9468168" y="3726729"/>
              <a:ext cx="1571050" cy="986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(PRE) FORMULATION</a:t>
              </a:r>
            </a:p>
            <a:p>
              <a:pPr algn="r">
                <a:lnSpc>
                  <a:spcPct val="15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IMPLEMENTATON</a:t>
              </a:r>
            </a:p>
            <a:p>
              <a:pPr algn="r">
                <a:lnSpc>
                  <a:spcPct val="15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PRIMARY OPS</a:t>
              </a:r>
            </a:p>
            <a:p>
              <a:pPr algn="r">
                <a:lnSpc>
                  <a:spcPct val="15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EXTENDED OPS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F6DEEB0-EF9F-5245-BF93-E385CD375742}"/>
              </a:ext>
            </a:extLst>
          </p:cNvPr>
          <p:cNvSpPr txBox="1"/>
          <p:nvPr/>
        </p:nvSpPr>
        <p:spPr>
          <a:xfrm>
            <a:off x="346370" y="3048441"/>
            <a:ext cx="270949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Arial Narrow"/>
                <a:ea typeface="ＭＳ Ｐゴシック" charset="-128"/>
                <a:cs typeface="Arial Narrow"/>
              </a:rPr>
              <a:t>ISS INSTRUMENTS</a:t>
            </a:r>
          </a:p>
          <a:p>
            <a:endParaRPr lang="en-US" sz="800" b="1" dirty="0">
              <a:solidFill>
                <a:prstClr val="white"/>
              </a:solidFill>
              <a:latin typeface="Arial Narrow"/>
              <a:ea typeface="ＭＳ Ｐゴシック" charset="-128"/>
              <a:cs typeface="Arial Narrow"/>
            </a:endParaRPr>
          </a:p>
          <a:p>
            <a:r>
              <a:rPr lang="en-US" sz="1400" b="1" dirty="0">
                <a:solidFill>
                  <a:srgbClr val="EFD752"/>
                </a:solidFill>
                <a:latin typeface="Arial Narrow"/>
                <a:cs typeface="Arial Narrow"/>
              </a:rPr>
              <a:t>EMIT </a:t>
            </a:r>
            <a:r>
              <a:rPr lang="en-US" sz="1400" dirty="0">
                <a:solidFill>
                  <a:srgbClr val="EFD752"/>
                </a:solidFill>
                <a:latin typeface="Arial Narrow"/>
                <a:cs typeface="Arial Narrow"/>
              </a:rPr>
              <a:t>2021</a:t>
            </a:r>
          </a:p>
          <a:p>
            <a:r>
              <a:rPr lang="en-US" sz="1400" b="1" dirty="0">
                <a:solidFill>
                  <a:srgbClr val="B19FFF"/>
                </a:solidFill>
                <a:latin typeface="Arial Narrow"/>
                <a:cs typeface="Arial Narrow"/>
              </a:rPr>
              <a:t>CLARREO-PF </a:t>
            </a:r>
            <a:r>
              <a:rPr lang="en-US" sz="1400" dirty="0">
                <a:solidFill>
                  <a:srgbClr val="B19FFF"/>
                </a:solidFill>
                <a:latin typeface="Arial Narrow"/>
                <a:cs typeface="Arial Narrow"/>
              </a:rPr>
              <a:t>2020</a:t>
            </a:r>
          </a:p>
          <a:p>
            <a:r>
              <a:rPr lang="en-US" sz="1400" b="1" dirty="0">
                <a:solidFill>
                  <a:srgbClr val="B1E677"/>
                </a:solidFill>
                <a:latin typeface="Arial Narrow"/>
                <a:cs typeface="Arial Narrow"/>
              </a:rPr>
              <a:t>GEDI </a:t>
            </a:r>
            <a:r>
              <a:rPr lang="en-US" sz="1400" dirty="0">
                <a:solidFill>
                  <a:srgbClr val="B1E677"/>
                </a:solidFill>
                <a:latin typeface="Arial Narrow"/>
                <a:cs typeface="Arial Narrow"/>
              </a:rPr>
              <a:t>2020</a:t>
            </a:r>
          </a:p>
          <a:p>
            <a:r>
              <a:rPr lang="en-US" sz="1400" b="1" dirty="0">
                <a:solidFill>
                  <a:srgbClr val="B1E677"/>
                </a:solidFill>
                <a:latin typeface="Arial Narrow"/>
                <a:cs typeface="Arial Narrow"/>
              </a:rPr>
              <a:t>SAGE III </a:t>
            </a:r>
            <a:r>
              <a:rPr lang="en-US" sz="1400" dirty="0">
                <a:solidFill>
                  <a:srgbClr val="B1E677"/>
                </a:solidFill>
                <a:latin typeface="Arial Narrow"/>
                <a:cs typeface="Arial Narrow"/>
              </a:rPr>
              <a:t>2020</a:t>
            </a:r>
          </a:p>
          <a:p>
            <a:r>
              <a:rPr lang="en-US" sz="1400" b="1" dirty="0">
                <a:solidFill>
                  <a:srgbClr val="B1E677"/>
                </a:solidFill>
                <a:latin typeface="Arial Narrow"/>
                <a:cs typeface="Arial Narrow"/>
              </a:rPr>
              <a:t>OCO-3 </a:t>
            </a:r>
            <a:r>
              <a:rPr lang="en-US" sz="1400" dirty="0">
                <a:solidFill>
                  <a:srgbClr val="B1E677"/>
                </a:solidFill>
                <a:latin typeface="Arial Narrow"/>
                <a:cs typeface="Arial Narrow"/>
              </a:rPr>
              <a:t>2022</a:t>
            </a:r>
          </a:p>
          <a:p>
            <a:r>
              <a:rPr lang="en-US" sz="1400" b="1" dirty="0">
                <a:solidFill>
                  <a:srgbClr val="B1E677"/>
                </a:solidFill>
                <a:latin typeface="Arial Narrow"/>
                <a:cs typeface="Arial Narrow"/>
              </a:rPr>
              <a:t>TSIS-1 </a:t>
            </a:r>
            <a:r>
              <a:rPr lang="en-US" sz="1400" dirty="0">
                <a:solidFill>
                  <a:srgbClr val="B1E677"/>
                </a:solidFill>
                <a:latin typeface="Arial Narrow"/>
                <a:cs typeface="Arial Narrow"/>
              </a:rPr>
              <a:t>2023</a:t>
            </a:r>
          </a:p>
          <a:p>
            <a:r>
              <a:rPr lang="en-US" sz="1400" b="1" dirty="0">
                <a:solidFill>
                  <a:srgbClr val="A4D8DB"/>
                </a:solidFill>
                <a:latin typeface="Arial Narrow"/>
                <a:cs typeface="Arial Narrow"/>
              </a:rPr>
              <a:t>ECOSTRESS </a:t>
            </a:r>
            <a:r>
              <a:rPr lang="en-US" sz="1400" dirty="0">
                <a:solidFill>
                  <a:srgbClr val="A4D8DB"/>
                </a:solidFill>
                <a:latin typeface="Arial Narrow"/>
                <a:cs typeface="Arial Narrow"/>
              </a:rPr>
              <a:t>2020</a:t>
            </a:r>
          </a:p>
          <a:p>
            <a:r>
              <a:rPr lang="en-US" sz="1400" b="1" dirty="0">
                <a:solidFill>
                  <a:srgbClr val="A4D8DB"/>
                </a:solidFill>
                <a:latin typeface="Arial Narrow"/>
                <a:cs typeface="Arial Narrow"/>
              </a:rPr>
              <a:t>LIS </a:t>
            </a:r>
            <a:r>
              <a:rPr lang="en-US" sz="1400" dirty="0">
                <a:solidFill>
                  <a:srgbClr val="A4D8DB"/>
                </a:solidFill>
                <a:latin typeface="Arial Narrow"/>
                <a:cs typeface="Arial Narrow"/>
              </a:rPr>
              <a:t>2020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DC13B18-7590-0145-A505-A48F33FE793F}"/>
              </a:ext>
            </a:extLst>
          </p:cNvPr>
          <p:cNvSpPr txBox="1"/>
          <p:nvPr/>
        </p:nvSpPr>
        <p:spPr>
          <a:xfrm>
            <a:off x="10019881" y="1729903"/>
            <a:ext cx="1814459" cy="342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Arial Narrow"/>
                <a:cs typeface="Arial Narrow"/>
              </a:rPr>
              <a:t>INVEST/CUBESATS</a:t>
            </a:r>
          </a:p>
          <a:p>
            <a:pPr algn="r">
              <a:lnSpc>
                <a:spcPct val="50000"/>
              </a:lnSpc>
            </a:pPr>
            <a:endParaRPr lang="en-US" sz="1400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>
              <a:lnSpc>
                <a:spcPct val="110000"/>
              </a:lnSpc>
            </a:pPr>
            <a:r>
              <a:rPr lang="en-US" sz="1400" b="1" dirty="0">
                <a:solidFill>
                  <a:srgbClr val="A4D8DB"/>
                </a:solidFill>
                <a:latin typeface="Arial Narrow"/>
                <a:cs typeface="Arial Narrow"/>
              </a:rPr>
              <a:t>RAVAN </a:t>
            </a:r>
            <a:r>
              <a:rPr lang="en-US" sz="1400" dirty="0">
                <a:solidFill>
                  <a:srgbClr val="A4D8DB"/>
                </a:solidFill>
                <a:latin typeface="Arial Narrow"/>
                <a:ea typeface="ＭＳ Ｐゴシック" charset="-128"/>
                <a:cs typeface="Arial Narrow"/>
              </a:rPr>
              <a:t>2016</a:t>
            </a:r>
          </a:p>
          <a:p>
            <a:pPr algn="r">
              <a:lnSpc>
                <a:spcPct val="110000"/>
              </a:lnSpc>
            </a:pPr>
            <a:r>
              <a:rPr lang="en-US" sz="1400" b="1" dirty="0" err="1">
                <a:solidFill>
                  <a:srgbClr val="A4D8DB"/>
                </a:solidFill>
                <a:latin typeface="Arial Narrow"/>
                <a:cs typeface="Arial Narrow"/>
              </a:rPr>
              <a:t>RainCube</a:t>
            </a:r>
            <a:r>
              <a:rPr lang="en-US" sz="1400" b="1" dirty="0">
                <a:solidFill>
                  <a:srgbClr val="A4D8DB"/>
                </a:solidFill>
                <a:latin typeface="Arial Narrow"/>
                <a:cs typeface="Arial Narrow"/>
              </a:rPr>
              <a:t> </a:t>
            </a:r>
            <a:r>
              <a:rPr lang="en-US" sz="1400" dirty="0">
                <a:solidFill>
                  <a:srgbClr val="A4D8DB"/>
                </a:solidFill>
                <a:latin typeface="Arial Narrow"/>
                <a:ea typeface="ＭＳ Ｐゴシック" charset="-128"/>
                <a:cs typeface="Arial Narrow"/>
              </a:rPr>
              <a:t>2018</a:t>
            </a:r>
          </a:p>
          <a:p>
            <a:pPr algn="r">
              <a:lnSpc>
                <a:spcPct val="110000"/>
              </a:lnSpc>
            </a:pPr>
            <a:r>
              <a:rPr lang="en-US" sz="1400" b="1" dirty="0">
                <a:solidFill>
                  <a:srgbClr val="B1E677"/>
                </a:solidFill>
                <a:latin typeface="Arial Narrow"/>
                <a:ea typeface="ＭＳ Ｐゴシック" charset="-128"/>
                <a:cs typeface="Arial Narrow"/>
              </a:rPr>
              <a:t>CSIM </a:t>
            </a:r>
            <a:r>
              <a:rPr lang="en-US" sz="1400" dirty="0">
                <a:solidFill>
                  <a:srgbClr val="B1E677"/>
                </a:solidFill>
                <a:latin typeface="Arial Narrow"/>
                <a:ea typeface="ＭＳ Ｐゴシック" charset="-128"/>
                <a:cs typeface="Arial Narrow"/>
              </a:rPr>
              <a:t>2018</a:t>
            </a:r>
          </a:p>
          <a:p>
            <a:pPr algn="r">
              <a:lnSpc>
                <a:spcPct val="110000"/>
              </a:lnSpc>
            </a:pPr>
            <a:r>
              <a:rPr lang="en-US" sz="1400" b="1" dirty="0" err="1">
                <a:solidFill>
                  <a:srgbClr val="B1E677"/>
                </a:solidFill>
                <a:latin typeface="Arial Narrow"/>
                <a:ea typeface="ＭＳ Ｐゴシック" charset="-128"/>
                <a:cs typeface="Arial Narrow"/>
              </a:rPr>
              <a:t>CubeRRT</a:t>
            </a:r>
            <a:r>
              <a:rPr lang="en-US" sz="1400" b="1" dirty="0">
                <a:solidFill>
                  <a:srgbClr val="B1E677"/>
                </a:solidFill>
                <a:latin typeface="Arial Narrow"/>
                <a:ea typeface="ＭＳ Ｐゴシック" charset="-128"/>
                <a:cs typeface="Arial Narrow"/>
              </a:rPr>
              <a:t> </a:t>
            </a:r>
            <a:r>
              <a:rPr lang="en-US" sz="1400" dirty="0">
                <a:solidFill>
                  <a:srgbClr val="B1E677"/>
                </a:solidFill>
                <a:latin typeface="Arial Narrow"/>
                <a:ea typeface="ＭＳ Ｐゴシック" charset="-128"/>
                <a:cs typeface="Arial Narrow"/>
              </a:rPr>
              <a:t>2018</a:t>
            </a:r>
            <a:endParaRPr lang="en-US" sz="1400" dirty="0">
              <a:solidFill>
                <a:srgbClr val="B1E677"/>
              </a:solidFill>
              <a:latin typeface="Arial Narrow"/>
              <a:cs typeface="Arial Narrow"/>
            </a:endParaRPr>
          </a:p>
          <a:p>
            <a:pPr algn="r">
              <a:lnSpc>
                <a:spcPct val="110000"/>
              </a:lnSpc>
            </a:pPr>
            <a:r>
              <a:rPr lang="en-US" sz="1400" b="1" dirty="0">
                <a:solidFill>
                  <a:srgbClr val="B1E677"/>
                </a:solidFill>
                <a:latin typeface="Arial Narrow"/>
                <a:ea typeface="ＭＳ Ｐゴシック" charset="-128"/>
                <a:cs typeface="Arial Narrow"/>
              </a:rPr>
              <a:t>TEMPEST-D </a:t>
            </a:r>
            <a:r>
              <a:rPr lang="en-US" sz="1400" dirty="0">
                <a:solidFill>
                  <a:srgbClr val="B1E677"/>
                </a:solidFill>
                <a:latin typeface="Arial Narrow"/>
                <a:ea typeface="ＭＳ Ｐゴシック" charset="-128"/>
                <a:cs typeface="Arial Narrow"/>
              </a:rPr>
              <a:t>2018</a:t>
            </a:r>
            <a:endParaRPr lang="en-US" sz="1400" dirty="0">
              <a:solidFill>
                <a:srgbClr val="B1E677"/>
              </a:solidFill>
              <a:latin typeface="Arial Narrow"/>
              <a:cs typeface="Arial Narrow"/>
            </a:endParaRPr>
          </a:p>
          <a:p>
            <a:pPr algn="r">
              <a:lnSpc>
                <a:spcPct val="110000"/>
              </a:lnSpc>
            </a:pPr>
            <a:r>
              <a:rPr lang="en-US" sz="1400" b="1" dirty="0" err="1">
                <a:solidFill>
                  <a:srgbClr val="B19FFF"/>
                </a:solidFill>
                <a:latin typeface="Arial Narrow"/>
                <a:cs typeface="Arial Narrow"/>
              </a:rPr>
              <a:t>CIRiS</a:t>
            </a:r>
            <a:r>
              <a:rPr lang="en-US" sz="1400" b="1" dirty="0">
                <a:solidFill>
                  <a:srgbClr val="B19FFF"/>
                </a:solidFill>
                <a:latin typeface="Arial Narrow"/>
                <a:cs typeface="Arial Narrow"/>
              </a:rPr>
              <a:t> </a:t>
            </a:r>
            <a:r>
              <a:rPr lang="en-US" sz="1400" dirty="0">
                <a:solidFill>
                  <a:srgbClr val="B19FFF"/>
                </a:solidFill>
                <a:latin typeface="Arial Narrow"/>
                <a:ea typeface="ＭＳ Ｐゴシック" charset="-128"/>
                <a:cs typeface="Arial Narrow"/>
              </a:rPr>
              <a:t>2019</a:t>
            </a:r>
            <a:endParaRPr lang="en-US" sz="1400" dirty="0">
              <a:solidFill>
                <a:srgbClr val="B19FFF"/>
              </a:solidFill>
              <a:latin typeface="Arial Narrow"/>
              <a:cs typeface="Arial Narrow"/>
            </a:endParaRPr>
          </a:p>
          <a:p>
            <a:pPr algn="r">
              <a:lnSpc>
                <a:spcPct val="110000"/>
              </a:lnSpc>
            </a:pPr>
            <a:r>
              <a:rPr lang="en-US" sz="1400" b="1" dirty="0">
                <a:solidFill>
                  <a:srgbClr val="B19FFF"/>
                </a:solidFill>
                <a:latin typeface="Arial Narrow"/>
                <a:cs typeface="Arial Narrow"/>
              </a:rPr>
              <a:t>HARP </a:t>
            </a:r>
            <a:r>
              <a:rPr lang="en-US" sz="1400" dirty="0">
                <a:solidFill>
                  <a:srgbClr val="B19FFF"/>
                </a:solidFill>
                <a:latin typeface="Arial Narrow"/>
                <a:ea typeface="ＭＳ Ｐゴシック" charset="-128"/>
                <a:cs typeface="Arial Narrow"/>
              </a:rPr>
              <a:t>2019</a:t>
            </a:r>
          </a:p>
          <a:p>
            <a:pPr algn="r">
              <a:lnSpc>
                <a:spcPct val="110000"/>
              </a:lnSpc>
            </a:pPr>
            <a:r>
              <a:rPr lang="en-US" sz="1400" b="1" dirty="0">
                <a:solidFill>
                  <a:srgbClr val="B19FFF"/>
                </a:solidFill>
                <a:latin typeface="Arial Narrow"/>
                <a:ea typeface="ＭＳ Ｐゴシック" charset="-128"/>
                <a:cs typeface="Arial Narrow"/>
              </a:rPr>
              <a:t>CTIM*</a:t>
            </a:r>
          </a:p>
          <a:p>
            <a:pPr algn="r">
              <a:lnSpc>
                <a:spcPct val="110000"/>
              </a:lnSpc>
            </a:pPr>
            <a:r>
              <a:rPr lang="en-US" sz="1400" b="1" dirty="0" err="1">
                <a:solidFill>
                  <a:srgbClr val="B19FFF"/>
                </a:solidFill>
                <a:latin typeface="Arial Narrow"/>
                <a:ea typeface="ＭＳ Ｐゴシック" charset="-128"/>
                <a:cs typeface="Arial Narrow"/>
              </a:rPr>
              <a:t>HyTI</a:t>
            </a:r>
            <a:r>
              <a:rPr lang="en-US" sz="1400" b="1" dirty="0">
                <a:solidFill>
                  <a:srgbClr val="B19FFF"/>
                </a:solidFill>
                <a:latin typeface="Arial Narrow"/>
                <a:ea typeface="ＭＳ Ｐゴシック" charset="-128"/>
                <a:cs typeface="Arial Narrow"/>
              </a:rPr>
              <a:t>*</a:t>
            </a:r>
          </a:p>
          <a:p>
            <a:pPr algn="r">
              <a:lnSpc>
                <a:spcPct val="110000"/>
              </a:lnSpc>
            </a:pPr>
            <a:r>
              <a:rPr lang="en-US" sz="1400" b="1" dirty="0" err="1">
                <a:solidFill>
                  <a:srgbClr val="B19FFF"/>
                </a:solidFill>
                <a:latin typeface="Arial Narrow"/>
                <a:ea typeface="ＭＳ Ｐゴシック" charset="-128"/>
                <a:cs typeface="Arial Narrow"/>
              </a:rPr>
              <a:t>SNoOPI</a:t>
            </a:r>
            <a:r>
              <a:rPr lang="en-US" sz="1400" b="1" dirty="0">
                <a:solidFill>
                  <a:srgbClr val="B19FFF"/>
                </a:solidFill>
                <a:latin typeface="Arial Narrow"/>
                <a:ea typeface="ＭＳ Ｐゴシック" charset="-128"/>
                <a:cs typeface="Arial Narrow"/>
              </a:rPr>
              <a:t>*</a:t>
            </a:r>
          </a:p>
          <a:p>
            <a:pPr algn="r">
              <a:lnSpc>
                <a:spcPct val="110000"/>
              </a:lnSpc>
            </a:pPr>
            <a:r>
              <a:rPr lang="en-US" sz="1400" b="1" dirty="0">
                <a:solidFill>
                  <a:srgbClr val="B19FFF"/>
                </a:solidFill>
                <a:latin typeface="Arial Narrow"/>
                <a:ea typeface="ＭＳ Ｐゴシック" charset="-128"/>
                <a:cs typeface="Arial Narrow"/>
              </a:rPr>
              <a:t>NACHOS*</a:t>
            </a:r>
            <a:endParaRPr lang="en-US" sz="1400" b="1" dirty="0">
              <a:solidFill>
                <a:srgbClr val="B19FFF"/>
              </a:solidFill>
              <a:latin typeface="Arial Narrow"/>
              <a:cs typeface="Arial Narrow"/>
            </a:endParaRPr>
          </a:p>
          <a:p>
            <a:pPr algn="r">
              <a:lnSpc>
                <a:spcPct val="110000"/>
              </a:lnSpc>
            </a:pPr>
            <a:endParaRPr lang="en-US" sz="1200" dirty="0">
              <a:solidFill>
                <a:srgbClr val="EFD752"/>
              </a:solidFill>
              <a:latin typeface="Arial Narrow"/>
              <a:ea typeface="ＭＳ Ｐゴシック" charset="-128"/>
              <a:cs typeface="Arial Narrow"/>
            </a:endParaRPr>
          </a:p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rgbClr val="B19FFF"/>
                </a:solidFill>
                <a:latin typeface="Arial Narrow"/>
                <a:ea typeface="ＭＳ Ｐゴシック" charset="-128"/>
                <a:cs typeface="Arial Narrow"/>
              </a:rPr>
              <a:t>* </a:t>
            </a:r>
            <a:r>
              <a:rPr lang="en-US" sz="1000" i="1" dirty="0">
                <a:solidFill>
                  <a:srgbClr val="B19FFF"/>
                </a:solidFill>
                <a:latin typeface="Arial Narrow"/>
                <a:ea typeface="ＭＳ Ｐゴシック" charset="-128"/>
                <a:cs typeface="Arial Narrow"/>
              </a:rPr>
              <a:t>Launch date TBD</a:t>
            </a:r>
            <a:endParaRPr lang="en-US" sz="1000" i="1" dirty="0">
              <a:solidFill>
                <a:srgbClr val="B19FFF"/>
              </a:solidFill>
              <a:latin typeface="Arial Narrow"/>
              <a:cs typeface="Arial Narrow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9B553FF-E574-854E-81AC-841BA7DDFD91}"/>
              </a:ext>
            </a:extLst>
          </p:cNvPr>
          <p:cNvSpPr txBox="1"/>
          <p:nvPr/>
        </p:nvSpPr>
        <p:spPr>
          <a:xfrm>
            <a:off x="524288" y="1428193"/>
            <a:ext cx="188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FD75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PREFIRE </a:t>
            </a:r>
            <a:r>
              <a:rPr lang="en-US" sz="1400" dirty="0">
                <a:solidFill>
                  <a:srgbClr val="EFD75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(2)</a:t>
            </a:r>
            <a:r>
              <a:rPr lang="en-US" sz="1400" b="1" dirty="0">
                <a:solidFill>
                  <a:srgbClr val="EFD75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dirty="0">
                <a:solidFill>
                  <a:srgbClr val="EFD75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55DF83-8C22-1640-8271-D67DDA646D6A}"/>
              </a:ext>
            </a:extLst>
          </p:cNvPr>
          <p:cNvSpPr txBox="1"/>
          <p:nvPr/>
        </p:nvSpPr>
        <p:spPr>
          <a:xfrm>
            <a:off x="7744636" y="5249866"/>
            <a:ext cx="2054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LANDSAT 8 </a:t>
            </a:r>
            <a:r>
              <a:rPr lang="en-US" sz="1400" dirty="0">
                <a:solidFill>
                  <a:srgbClr val="A4D8D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(USGS) &gt;2022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017B248-9EB7-904B-9573-5912A9820F07}"/>
              </a:ext>
            </a:extLst>
          </p:cNvPr>
          <p:cNvSpPr txBox="1"/>
          <p:nvPr/>
        </p:nvSpPr>
        <p:spPr>
          <a:xfrm>
            <a:off x="56323" y="1923394"/>
            <a:ext cx="1195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FD75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GLIMR </a:t>
            </a:r>
            <a:r>
              <a:rPr lang="en-US" sz="1400" dirty="0">
                <a:solidFill>
                  <a:srgbClr val="EFD75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~2026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CB0B3C-6B56-6745-9BC8-9CC0FDBD4108}"/>
              </a:ext>
            </a:extLst>
          </p:cNvPr>
          <p:cNvSpPr txBox="1"/>
          <p:nvPr/>
        </p:nvSpPr>
        <p:spPr>
          <a:xfrm>
            <a:off x="1371599" y="1235075"/>
            <a:ext cx="108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FD75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TSIS-2 </a:t>
            </a:r>
            <a:r>
              <a:rPr lang="en-US" sz="1400" dirty="0">
                <a:solidFill>
                  <a:srgbClr val="EFD75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DCA1B7E-967F-FC46-8889-BEF0C41F1048}"/>
              </a:ext>
            </a:extLst>
          </p:cNvPr>
          <p:cNvSpPr txBox="1"/>
          <p:nvPr/>
        </p:nvSpPr>
        <p:spPr>
          <a:xfrm>
            <a:off x="346369" y="5363622"/>
            <a:ext cx="270949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Arial Narrow"/>
                <a:ea typeface="ＭＳ Ｐゴシック" charset="-128"/>
                <a:cs typeface="Arial Narrow"/>
              </a:rPr>
              <a:t>JPSS-2, 3 &amp; 4  INSTRUMENTS</a:t>
            </a:r>
          </a:p>
          <a:p>
            <a:pPr defTabSz="914120" fontAlgn="auto">
              <a:spcBef>
                <a:spcPts val="0"/>
              </a:spcBef>
              <a:spcAft>
                <a:spcPts val="0"/>
              </a:spcAft>
            </a:pPr>
            <a:endParaRPr lang="en-US" sz="800" b="1" dirty="0">
              <a:solidFill>
                <a:prstClr val="white"/>
              </a:solidFill>
              <a:latin typeface="Arial Narrow"/>
              <a:ea typeface="ＭＳ Ｐゴシック" charset="-128"/>
              <a:cs typeface="Arial Narrow"/>
            </a:endParaRPr>
          </a:p>
          <a:p>
            <a:pPr defTabSz="91412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B19FFF"/>
                </a:solidFill>
                <a:latin typeface="Arial Narrow"/>
                <a:cs typeface="Arial Narrow"/>
              </a:rPr>
              <a:t>OMPS-Limb</a:t>
            </a:r>
            <a:endParaRPr lang="en-US" sz="1400" dirty="0">
              <a:solidFill>
                <a:srgbClr val="B19FFF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725383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353B7-1C3C-4345-8270-9AA27C09B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105633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NRC Recommendations: Designated Observables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358BA8-9168-564E-BC73-9A7A5BC45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85C1D3-163E-FC45-9C51-77E6C11B5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550" y="1649658"/>
            <a:ext cx="7464284" cy="4591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7EBEE2-7087-0749-8764-BF7AC0AB22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51" y="1546597"/>
            <a:ext cx="3827649" cy="494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84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6A14B-C7B3-EE4B-9674-93330ED8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1" y="-33787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Surface Biology and Geology (SBG)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1AC4-20DD-064E-82B3-D1126A590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AGU 2019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B306C16-DC03-A145-A051-7670E9369E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02567" y="2821988"/>
          <a:ext cx="9067800" cy="33770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1162">
                  <a:extLst>
                    <a:ext uri="{9D8B030D-6E8A-4147-A177-3AD203B41FA5}">
                      <a16:colId xmlns:a16="http://schemas.microsoft.com/office/drawing/2014/main" val="3743183731"/>
                    </a:ext>
                  </a:extLst>
                </a:gridCol>
                <a:gridCol w="1228738">
                  <a:extLst>
                    <a:ext uri="{9D8B030D-6E8A-4147-A177-3AD203B41FA5}">
                      <a16:colId xmlns:a16="http://schemas.microsoft.com/office/drawing/2014/main" val="3401084479"/>
                    </a:ext>
                  </a:extLst>
                </a:gridCol>
                <a:gridCol w="1257613">
                  <a:extLst>
                    <a:ext uri="{9D8B030D-6E8A-4147-A177-3AD203B41FA5}">
                      <a16:colId xmlns:a16="http://schemas.microsoft.com/office/drawing/2014/main" val="3639637134"/>
                    </a:ext>
                  </a:extLst>
                </a:gridCol>
                <a:gridCol w="817448">
                  <a:extLst>
                    <a:ext uri="{9D8B030D-6E8A-4147-A177-3AD203B41FA5}">
                      <a16:colId xmlns:a16="http://schemas.microsoft.com/office/drawing/2014/main" val="513165209"/>
                    </a:ext>
                  </a:extLst>
                </a:gridCol>
                <a:gridCol w="799484">
                  <a:extLst>
                    <a:ext uri="{9D8B030D-6E8A-4147-A177-3AD203B41FA5}">
                      <a16:colId xmlns:a16="http://schemas.microsoft.com/office/drawing/2014/main" val="3732292329"/>
                    </a:ext>
                  </a:extLst>
                </a:gridCol>
                <a:gridCol w="975150">
                  <a:extLst>
                    <a:ext uri="{9D8B030D-6E8A-4147-A177-3AD203B41FA5}">
                      <a16:colId xmlns:a16="http://schemas.microsoft.com/office/drawing/2014/main" val="40390371"/>
                    </a:ext>
                  </a:extLst>
                </a:gridCol>
                <a:gridCol w="1163633">
                  <a:extLst>
                    <a:ext uri="{9D8B030D-6E8A-4147-A177-3AD203B41FA5}">
                      <a16:colId xmlns:a16="http://schemas.microsoft.com/office/drawing/2014/main" val="4060932092"/>
                    </a:ext>
                  </a:extLst>
                </a:gridCol>
                <a:gridCol w="1364572">
                  <a:extLst>
                    <a:ext uri="{9D8B030D-6E8A-4147-A177-3AD203B41FA5}">
                      <a16:colId xmlns:a16="http://schemas.microsoft.com/office/drawing/2014/main" val="482963528"/>
                    </a:ext>
                  </a:extLst>
                </a:gridCol>
              </a:tblGrid>
              <a:tr h="9184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Performance Parameters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Spectral Range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Spectral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Times New Roman" pitchFamily="2" charset="0"/>
                        </a:rPr>
                        <a:t>SNR or </a:t>
                      </a: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cs typeface="Times New Roman" pitchFamily="2" charset="0"/>
                        </a:rPr>
                        <a:t>NeDT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GSD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Revisit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Coverage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Local Time for Acquisition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1313857"/>
                  </a:ext>
                </a:extLst>
              </a:tr>
              <a:tr h="15400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VSWIR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0.35 or 0.4 to 2.5µm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800" dirty="0">
                          <a:effectLst/>
                        </a:rPr>
                      </a:b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Resolution: 10nm or better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Coverage: Continuous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SNR: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VNIR: &gt;400</a:t>
                      </a:r>
                      <a:br>
                        <a:rPr lang="en-US" sz="1800">
                          <a:effectLst/>
                        </a:rPr>
                      </a:br>
                      <a:r>
                        <a:rPr lang="en-US" sz="1800">
                          <a:effectLst/>
                        </a:rPr>
                        <a:t>SWIR: &gt;250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30-45m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2-16 days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Global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10:30am to 1:30pm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403217"/>
                  </a:ext>
                </a:extLst>
              </a:tr>
              <a:tr h="9184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TIR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 to 12µm</a:t>
                      </a:r>
                      <a:br>
                        <a:rPr lang="en-US" sz="1800">
                          <a:effectLst/>
                        </a:rPr>
                      </a:br>
                      <a:r>
                        <a:rPr lang="en-US" sz="1800">
                          <a:effectLst/>
                        </a:rPr>
                        <a:t>3 to 5µm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Bands: &gt;5 desired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NEdT: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&lt;0.2 K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40-60m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1-7 days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Global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Can vary across the diurnal cycle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921287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221E45E-1A4C-004A-9866-652E50B30E5E}"/>
              </a:ext>
            </a:extLst>
          </p:cNvPr>
          <p:cNvSpPr txBox="1"/>
          <p:nvPr/>
        </p:nvSpPr>
        <p:spPr>
          <a:xfrm>
            <a:off x="819817" y="994694"/>
            <a:ext cx="97464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Leverages HYSPIRI pre-formulation study (HSI VSWIR+TIR mission concept)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Capabilities derived from the Decadal Survey and shown in the SATM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Three year Architecture Study Plan kicked off in August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Global (mow-the-lawn), Event (pointing) and Change Detecting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B186B7-58E1-3A4C-871A-A6CBC5B506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2" y="2721647"/>
            <a:ext cx="2763815" cy="357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02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98A89-28A7-4E66-BE02-D8180FB2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BAAF73-A54A-4F07-8A67-8B25F216E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784933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5FB310-84DE-4A69-AE9F-14760F7787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4051" y="0"/>
            <a:ext cx="7327949" cy="4514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D7D814-75C9-462C-BB3F-657259F9DB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4052" y="4597400"/>
            <a:ext cx="2457498" cy="20128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D0ECA6-2650-4A52-B698-AA4F5EAA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3575" y="4597401"/>
            <a:ext cx="2438423" cy="20128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04FAAC-34ED-4E4B-A9C7-6BAF9B7E1B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2475" y="4597401"/>
            <a:ext cx="2451100" cy="20128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0DE47E-621B-4419-BBEA-80BB029E6435}"/>
              </a:ext>
            </a:extLst>
          </p:cNvPr>
          <p:cNvSpPr txBox="1"/>
          <p:nvPr/>
        </p:nvSpPr>
        <p:spPr>
          <a:xfrm>
            <a:off x="4864052" y="4597400"/>
            <a:ext cx="1527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Millerton Lake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C0D3C7-61B1-41B6-A441-C0BFECECBA96}"/>
              </a:ext>
            </a:extLst>
          </p:cNvPr>
          <p:cNvSpPr txBox="1"/>
          <p:nvPr/>
        </p:nvSpPr>
        <p:spPr>
          <a:xfrm>
            <a:off x="7302475" y="4597401"/>
            <a:ext cx="105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Kirch</a:t>
            </a:r>
            <a:r>
              <a:rPr lang="en-US" dirty="0"/>
              <a:t> Flat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395B2-D27E-49D0-84A9-3C12A8D5F5F5}"/>
              </a:ext>
            </a:extLst>
          </p:cNvPr>
          <p:cNvSpPr txBox="1"/>
          <p:nvPr/>
        </p:nvSpPr>
        <p:spPr>
          <a:xfrm>
            <a:off x="9753575" y="4597400"/>
            <a:ext cx="171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Huntington Lake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C58C4C8E-525E-44E7-B032-C0DBB8DD1124}"/>
              </a:ext>
            </a:extLst>
          </p:cNvPr>
          <p:cNvSpPr/>
          <p:nvPr/>
        </p:nvSpPr>
        <p:spPr>
          <a:xfrm rot="434791">
            <a:off x="6220975" y="2291911"/>
            <a:ext cx="304800" cy="2369797"/>
          </a:xfrm>
          <a:prstGeom prst="downArrow">
            <a:avLst/>
          </a:prstGeom>
          <a:solidFill>
            <a:srgbClr val="5D19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310C5CC8-5537-47BD-BBEB-1E223C348653}"/>
              </a:ext>
            </a:extLst>
          </p:cNvPr>
          <p:cNvSpPr/>
          <p:nvPr/>
        </p:nvSpPr>
        <p:spPr>
          <a:xfrm rot="909019">
            <a:off x="8671595" y="3151611"/>
            <a:ext cx="304800" cy="1516241"/>
          </a:xfrm>
          <a:prstGeom prst="downArrow">
            <a:avLst/>
          </a:prstGeom>
          <a:solidFill>
            <a:srgbClr val="14DB4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49090157-F709-4463-ACAA-D3383303A1D9}"/>
              </a:ext>
            </a:extLst>
          </p:cNvPr>
          <p:cNvSpPr/>
          <p:nvPr/>
        </p:nvSpPr>
        <p:spPr>
          <a:xfrm rot="20194420">
            <a:off x="10002752" y="542517"/>
            <a:ext cx="304800" cy="4260661"/>
          </a:xfrm>
          <a:prstGeom prst="downArrow">
            <a:avLst/>
          </a:prstGeom>
          <a:solidFill>
            <a:srgbClr val="BB1E6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2A2369-6F88-4955-BC4F-E55166E5F33C}"/>
              </a:ext>
            </a:extLst>
          </p:cNvPr>
          <p:cNvSpPr txBox="1"/>
          <p:nvPr/>
        </p:nvSpPr>
        <p:spPr>
          <a:xfrm>
            <a:off x="4795838" y="6603699"/>
            <a:ext cx="20922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 Narrow" panose="020B0606020202030204" pitchFamily="34" charset="0"/>
              </a:rPr>
              <a:t>https://ca.reel-scout.com/up_images/9/2962389.jpg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18941F-B00B-4B9C-9108-72DBC0377FA4}"/>
              </a:ext>
            </a:extLst>
          </p:cNvPr>
          <p:cNvSpPr txBox="1"/>
          <p:nvPr/>
        </p:nvSpPr>
        <p:spPr>
          <a:xfrm>
            <a:off x="9707347" y="6560205"/>
            <a:ext cx="2517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Narrow" panose="020B0606020202030204" pitchFamily="34" charset="0"/>
              </a:rPr>
              <a:t>https://images.fineartamerica.com/images/artworkimages/mediumlarge/1/huntington-lake-dale-matson.jpg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E17774-F5F4-4401-9EB7-70F29B797669}"/>
              </a:ext>
            </a:extLst>
          </p:cNvPr>
          <p:cNvSpPr txBox="1"/>
          <p:nvPr/>
        </p:nvSpPr>
        <p:spPr>
          <a:xfrm>
            <a:off x="7230920" y="6603699"/>
            <a:ext cx="22685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 Narrow" panose="020B0606020202030204" pitchFamily="34" charset="0"/>
              </a:rPr>
              <a:t>http://360panos.com/panos/BalchCampBridge_One.php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A5A6EB-DE31-7B47-98EB-F84E994F5430}"/>
              </a:ext>
            </a:extLst>
          </p:cNvPr>
          <p:cNvSpPr txBox="1"/>
          <p:nvPr/>
        </p:nvSpPr>
        <p:spPr>
          <a:xfrm>
            <a:off x="5168379" y="303529"/>
            <a:ext cx="3439395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AVIRIS Maps Plant Functional Diversity</a:t>
            </a:r>
          </a:p>
        </p:txBody>
      </p:sp>
    </p:spTree>
    <p:extLst>
      <p:ext uri="{BB962C8B-B14F-4D97-AF65-F5344CB8AC3E}">
        <p14:creationId xmlns:p14="http://schemas.microsoft.com/office/powerpoint/2010/main" val="255553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5683" y="0"/>
            <a:ext cx="4319873" cy="23496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82112" y="1997280"/>
            <a:ext cx="133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Sayre 2014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0466" y="4297492"/>
            <a:ext cx="4333756" cy="2297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" y="4530476"/>
            <a:ext cx="4347640" cy="23275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48936" y="6157512"/>
            <a:ext cx="133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Sayre 2018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69158" y="6342178"/>
            <a:ext cx="133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Sayre 2016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1727" y="2744151"/>
            <a:ext cx="3237278" cy="12963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6490" y="945517"/>
            <a:ext cx="4339556" cy="21035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7835" cy="22390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39527" y="1708975"/>
            <a:ext cx="133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Sayre 2008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816CCD7-FB9E-764F-8AB6-D99EC0A30F02}"/>
              </a:ext>
            </a:extLst>
          </p:cNvPr>
          <p:cNvCxnSpPr/>
          <p:nvPr/>
        </p:nvCxnSpPr>
        <p:spPr>
          <a:xfrm>
            <a:off x="5129515" y="628650"/>
            <a:ext cx="2199614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EB823E-D404-2747-AE74-677BA35ED07E}"/>
              </a:ext>
            </a:extLst>
          </p:cNvPr>
          <p:cNvCxnSpPr/>
          <p:nvPr/>
        </p:nvCxnSpPr>
        <p:spPr>
          <a:xfrm flipH="1">
            <a:off x="4282216" y="2755626"/>
            <a:ext cx="4033680" cy="2115546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52257B5-230E-0E4E-8D07-DE3D07F69588}"/>
              </a:ext>
            </a:extLst>
          </p:cNvPr>
          <p:cNvCxnSpPr/>
          <p:nvPr/>
        </p:nvCxnSpPr>
        <p:spPr>
          <a:xfrm>
            <a:off x="4623555" y="5557838"/>
            <a:ext cx="2107763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362CD3F-B08A-9B40-AF0C-D2064C70FD91}"/>
              </a:ext>
            </a:extLst>
          </p:cNvPr>
          <p:cNvSpPr txBox="1"/>
          <p:nvPr/>
        </p:nvSpPr>
        <p:spPr>
          <a:xfrm>
            <a:off x="4972247" y="3096185"/>
            <a:ext cx="175907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Sayre Fire, 2008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887286-DCD0-8545-9EAF-93F78F04CFB7}"/>
              </a:ext>
            </a:extLst>
          </p:cNvPr>
          <p:cNvSpPr txBox="1"/>
          <p:nvPr/>
        </p:nvSpPr>
        <p:spPr>
          <a:xfrm>
            <a:off x="197886" y="2755626"/>
            <a:ext cx="3828499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Imaging Spectroscopy reveals post-fire succession</a:t>
            </a:r>
          </a:p>
        </p:txBody>
      </p:sp>
    </p:spTree>
    <p:extLst>
      <p:ext uri="{BB962C8B-B14F-4D97-AF65-F5344CB8AC3E}">
        <p14:creationId xmlns:p14="http://schemas.microsoft.com/office/powerpoint/2010/main" val="3772604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D657835287F849A494F96D8AF17209" ma:contentTypeVersion="1" ma:contentTypeDescription="Create a new document." ma:contentTypeScope="" ma:versionID="74cd98b16be24c9fb902882c08c996c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c1958f689284e262d1fa84b900a3859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91AD9C9-4A54-4985-B38C-280C98416187}"/>
</file>

<file path=customXml/itemProps2.xml><?xml version="1.0" encoding="utf-8"?>
<ds:datastoreItem xmlns:ds="http://schemas.openxmlformats.org/officeDocument/2006/customXml" ds:itemID="{BFBC3C12-03CD-4557-B800-C354AE736613}"/>
</file>

<file path=customXml/itemProps3.xml><?xml version="1.0" encoding="utf-8"?>
<ds:datastoreItem xmlns:ds="http://schemas.openxmlformats.org/officeDocument/2006/customXml" ds:itemID="{813DD4D1-78C3-47DC-96A9-72D381F1A41F}"/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2799</Words>
  <Application>Microsoft Macintosh PowerPoint</Application>
  <PresentationFormat>Widescreen</PresentationFormat>
  <Paragraphs>555</Paragraphs>
  <Slides>35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ＭＳ Ｐゴシック</vt:lpstr>
      <vt:lpstr>Arial</vt:lpstr>
      <vt:lpstr>Arial Narrow</vt:lpstr>
      <vt:lpstr>Calibri</vt:lpstr>
      <vt:lpstr>Calibri (Body)</vt:lpstr>
      <vt:lpstr>Calibri Light</vt:lpstr>
      <vt:lpstr>Symbol</vt:lpstr>
      <vt:lpstr>Times New Roman</vt:lpstr>
      <vt:lpstr>Office Theme</vt:lpstr>
      <vt:lpstr>2017 NRC Decadal Survey: Surface Biology &amp; Geology Designated Observable</vt:lpstr>
      <vt:lpstr>Acknowledgements</vt:lpstr>
      <vt:lpstr>PowerPoint Presentation</vt:lpstr>
      <vt:lpstr>New generation of tools are required to monitor and understand the Earth system</vt:lpstr>
      <vt:lpstr>PowerPoint Presentation</vt:lpstr>
      <vt:lpstr>NRC Recommendations: Designated Observables</vt:lpstr>
      <vt:lpstr>Surface Biology and Geology (SBG)</vt:lpstr>
      <vt:lpstr>PowerPoint Presentation</vt:lpstr>
      <vt:lpstr>PowerPoint Presentation</vt:lpstr>
      <vt:lpstr>Evapotranspiration and water stress</vt:lpstr>
      <vt:lpstr>Surface Minerology:  Cuprite, Nevada</vt:lpstr>
      <vt:lpstr>PowerPoint Presentation</vt:lpstr>
      <vt:lpstr>Benthic Cover CORAL Earth Venture</vt:lpstr>
      <vt:lpstr>Wildfire: thermal imagery of King Wildfire Sierra Nevadas</vt:lpstr>
      <vt:lpstr>Volcanic Eruptions   Ubingas, Andes</vt:lpstr>
      <vt:lpstr>SBG Science across five focus area and two critical spectral regions</vt:lpstr>
      <vt:lpstr>SBG Team</vt:lpstr>
      <vt:lpstr>SBG Study Plan: Four Phases</vt:lpstr>
      <vt:lpstr>PowerPoint Presentation</vt:lpstr>
      <vt:lpstr>PowerPoint Presentation</vt:lpstr>
      <vt:lpstr>PowerPoint Presentation</vt:lpstr>
      <vt:lpstr>PowerPoint Presentation</vt:lpstr>
      <vt:lpstr>SBG has 9 core geophysical data product suites.  Each suite is produced by a single executable code but may have multiple subproducts  Users and selected science team members may produce additional products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Working Groups are responsible for engagement and transparency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Poulter</dc:creator>
  <cp:lastModifiedBy>Poulter, Benjamin (GSFC-6180)</cp:lastModifiedBy>
  <cp:revision>32</cp:revision>
  <dcterms:created xsi:type="dcterms:W3CDTF">2019-11-23T12:51:03Z</dcterms:created>
  <dcterms:modified xsi:type="dcterms:W3CDTF">2020-01-14T14:53:47Z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0x010100B6D657835287F849A494F96D8AF17209</vt:lpwstr>
  </property>
</Properties>
</file>