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0" r:id="rId4"/>
  </p:sldMasterIdLst>
  <p:notesMasterIdLst>
    <p:notesMasterId r:id="rId25"/>
  </p:notesMasterIdLst>
  <p:handoutMasterIdLst>
    <p:handoutMasterId r:id="rId26"/>
  </p:handoutMasterIdLst>
  <p:sldIdLst>
    <p:sldId id="256" r:id="rId5"/>
    <p:sldId id="3809" r:id="rId6"/>
    <p:sldId id="3928" r:id="rId7"/>
    <p:sldId id="261" r:id="rId8"/>
    <p:sldId id="3908" r:id="rId9"/>
    <p:sldId id="3918" r:id="rId10"/>
    <p:sldId id="3919" r:id="rId11"/>
    <p:sldId id="3920" r:id="rId12"/>
    <p:sldId id="3819" r:id="rId13"/>
    <p:sldId id="3821" r:id="rId14"/>
    <p:sldId id="3822" r:id="rId15"/>
    <p:sldId id="3823" r:id="rId16"/>
    <p:sldId id="285" r:id="rId17"/>
    <p:sldId id="3929" r:id="rId18"/>
    <p:sldId id="3924" r:id="rId19"/>
    <p:sldId id="3930" r:id="rId20"/>
    <p:sldId id="3925" r:id="rId21"/>
    <p:sldId id="284" r:id="rId22"/>
    <p:sldId id="3923" r:id="rId23"/>
    <p:sldId id="3814" r:id="rId24"/>
  </p:sldIdLst>
  <p:sldSz cx="12192000" cy="6858000"/>
  <p:notesSz cx="6858000" cy="9144000"/>
  <p:defaultTextStyle>
    <a:defPPr>
      <a:defRPr lang="en-US"/>
    </a:defPPr>
    <a:lvl1pPr marL="0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5979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088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8132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4176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0286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6262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2240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8219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. Cheek" initials="DC" lastIdx="3" clrIdx="0">
    <p:extLst>
      <p:ext uri="{19B8F6BF-5375-455C-9EA6-DF929625EA0E}">
        <p15:presenceInfo xmlns:p15="http://schemas.microsoft.com/office/powerpoint/2012/main" userId="D. Che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9F0"/>
    <a:srgbClr val="EEC1EF"/>
    <a:srgbClr val="CCEAF0"/>
    <a:srgbClr val="FF67EE"/>
    <a:srgbClr val="CDCFED"/>
    <a:srgbClr val="D6FDD0"/>
    <a:srgbClr val="D9D9D9"/>
    <a:srgbClr val="E8E8F0"/>
    <a:srgbClr val="FF68ED"/>
    <a:srgbClr val="C2D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8" autoAdjust="0"/>
    <p:restoredTop sz="76165" autoAdjust="0"/>
  </p:normalViewPr>
  <p:slideViewPr>
    <p:cSldViewPr snapToGrid="0" snapToObjects="1" showGuides="1">
      <p:cViewPr varScale="1">
        <p:scale>
          <a:sx n="98" d="100"/>
          <a:sy n="98" d="100"/>
        </p:scale>
        <p:origin x="2072" y="192"/>
      </p:cViewPr>
      <p:guideLst>
        <p:guide orient="horz" pos="3816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90" d="100"/>
          <a:sy n="190" d="100"/>
        </p:scale>
        <p:origin x="45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196A4-3C97-1B4A-B1BE-6059B0986D68}" type="datetimeFigureOut">
              <a:rPr lang="en-US" smtClean="0"/>
              <a:t>1/13/20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ACC38-7279-614F-9CB8-740D55938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8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219B0-068E-A84A-8185-F22873B906E8}" type="datetimeFigureOut">
              <a:rPr lang="en-US" smtClean="0"/>
              <a:t>1/13/20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82863-384D-A645-9536-8F1BA5D66C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79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088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132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176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286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262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240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219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82863-384D-A645-9536-8F1BA5D66C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5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Science priorities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Science and Applications Traceability Matrix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Science and Applications Value Metrics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82863-384D-A645-9536-8F1BA5D66C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2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2C6BE-A973-EA40-B5B6-B9CC47A125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8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ATEAM/RFI to TEAM-X to IDL to MDL to MCR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5FF99-B214-244E-90CE-5FC1D1BDF0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020C-A053-6141-AD1B-9C1E78C29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991C0-D06B-A143-8FC4-9A44AF70D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B37F6-28E7-B74F-A650-4604D326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1DD0-1786-0349-82F2-59EF529844DD}" type="datetimeFigureOut">
              <a:rPr lang="en-US" smtClean="0"/>
              <a:t>1/13/20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D27F9-BED8-4248-9C96-5870C41A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1834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EE739-9F43-8148-BA50-9C514F9D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70FDB-AB52-0348-96D2-260B833E6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5125A-D3E1-AF47-A82D-01F8083E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1DD0-1786-0349-82F2-59EF529844DD}" type="datetimeFigureOut">
              <a:rPr lang="en-US" smtClean="0"/>
              <a:t>1/13/20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51578-727A-6444-80D6-3BE03B7D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961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290D81-80A7-3443-8A12-5A2B751D1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990CB-3E51-5445-86AE-E1B5C3E70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F88DD-898F-2740-A191-D9411A32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1DD0-1786-0349-82F2-59EF529844DD}" type="datetimeFigureOut">
              <a:rPr lang="en-US" smtClean="0"/>
              <a:t>1/13/20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339C0-8458-C341-AA82-74149FE1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89495-6BCA-7A45-B685-63F865F2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4581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368"/>
            <a:ext cx="10515600" cy="590931"/>
          </a:xfrm>
        </p:spPr>
        <p:txBody>
          <a:bodyPr anchor="t" anchorCtr="0">
            <a:sp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2"/>
            <a:ext cx="2743200" cy="365125"/>
          </a:xfrm>
        </p:spPr>
        <p:txBody>
          <a:bodyPr/>
          <a:lstStyle/>
          <a:p>
            <a:fld id="{786A64DB-DBB3-CA48-993E-0DE1651AF3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>
            <a:lvl1pPr>
              <a:defRPr>
                <a:solidFill>
                  <a:srgbClr val="244D60"/>
                </a:solidFill>
              </a:defRPr>
            </a:lvl1pPr>
            <a:lvl2pPr>
              <a:defRPr>
                <a:solidFill>
                  <a:srgbClr val="244D60"/>
                </a:solidFill>
              </a:defRPr>
            </a:lvl2pPr>
            <a:lvl3pPr>
              <a:defRPr>
                <a:solidFill>
                  <a:srgbClr val="244D60"/>
                </a:solidFill>
              </a:defRPr>
            </a:lvl3pPr>
            <a:lvl4pPr>
              <a:defRPr b="0">
                <a:solidFill>
                  <a:srgbClr val="244D60"/>
                </a:solidFill>
              </a:defRPr>
            </a:lvl4pPr>
            <a:lvl5pPr>
              <a:defRPr b="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20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360" y="704756"/>
            <a:ext cx="6471920" cy="590931"/>
          </a:xfrm>
        </p:spPr>
        <p:txBody>
          <a:bodyPr anchor="t" anchorCtr="0">
            <a:sp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360" y="1825759"/>
            <a:ext cx="6461760" cy="1925911"/>
          </a:xfrm>
        </p:spPr>
        <p:txBody>
          <a:bodyPr>
            <a:spAutoFit/>
          </a:bodyPr>
          <a:lstStyle>
            <a:lvl1pPr marL="228056" indent="-228056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900"/>
            </a:lvl1pPr>
            <a:lvl2pPr marL="684166" indent="-228056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900"/>
            </a:lvl2pPr>
            <a:lvl3pPr marL="1140142" indent="-228056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900"/>
            </a:lvl3pPr>
            <a:lvl4pPr marL="1596120" indent="-228056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900"/>
            </a:lvl4pPr>
            <a:lvl5pPr marL="2052099" indent="-228056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56352"/>
            <a:ext cx="2743200" cy="365125"/>
          </a:xfrm>
        </p:spPr>
        <p:txBody>
          <a:bodyPr/>
          <a:lstStyle/>
          <a:p>
            <a:fld id="{786A64DB-DBB3-CA48-993E-0DE1651AF3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223" y="1825625"/>
            <a:ext cx="6164580" cy="4351339"/>
          </a:xfrm>
        </p:spPr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158743" y="365125"/>
            <a:ext cx="6195060" cy="1325563"/>
          </a:xfrm>
          <a:prstGeom prst="rect">
            <a:avLst/>
          </a:prstGeom>
        </p:spPr>
        <p:txBody>
          <a:bodyPr vert="horz" lIns="91236" tIns="45718" rIns="91236" bIns="45718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56352"/>
            <a:ext cx="2743200" cy="365125"/>
          </a:xfrm>
        </p:spPr>
        <p:txBody>
          <a:bodyPr/>
          <a:lstStyle/>
          <a:p>
            <a:fld id="{786A64DB-DBB3-CA48-993E-0DE1651AF3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8024"/>
            <a:ext cx="10515600" cy="590931"/>
          </a:xfrm>
        </p:spPr>
        <p:txBody>
          <a:bodyPr anchor="t" anchorCtr="0">
            <a:sp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77960" y="6356352"/>
            <a:ext cx="2743200" cy="365125"/>
          </a:xfrm>
        </p:spPr>
        <p:txBody>
          <a:bodyPr/>
          <a:lstStyle>
            <a:lvl1pPr>
              <a:defRPr b="0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9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80" y="552368"/>
            <a:ext cx="10515600" cy="590931"/>
          </a:xfrm>
        </p:spPr>
        <p:txBody>
          <a:bodyPr anchor="t" anchorCtr="0">
            <a:sp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678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15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 userDrawn="1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3" y="4953136"/>
            <a:ext cx="6902196" cy="978729"/>
          </a:xfrm>
        </p:spPr>
        <p:txBody>
          <a:bodyPr wrap="square" anchor="t" anchorCtr="0">
            <a:sp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The New Animated Science </a:t>
            </a:r>
            <a:br>
              <a:rPr lang="en-US" dirty="0"/>
            </a:br>
            <a:r>
              <a:rPr lang="en-US" dirty="0"/>
              <a:t>Mission Directorate Template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68832" y="4928616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900" b="1" baseline="0">
                <a:solidFill>
                  <a:srgbClr val="244D6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056" marR="0" lvl="0" indent="-228056" algn="r" defTabSz="91208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4765" y="5254572"/>
            <a:ext cx="4071939" cy="1012825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900" baseline="0">
                <a:solidFill>
                  <a:srgbClr val="244D60"/>
                </a:solidFill>
              </a:defRPr>
            </a:lvl1pPr>
            <a:lvl2pPr marL="455979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2pPr>
            <a:lvl3pPr marL="912088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3pPr>
            <a:lvl4pPr marL="1368132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4pPr>
            <a:lvl5pPr marL="1824176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  <a:p>
            <a:pPr lvl="0"/>
            <a:r>
              <a:rPr lang="en-US" dirty="0"/>
              <a:t>Contact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644765" y="6339396"/>
            <a:ext cx="4071939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500" baseline="0">
                <a:solidFill>
                  <a:srgbClr val="244D60"/>
                </a:solidFill>
              </a:defRPr>
            </a:lvl1pPr>
            <a:lvl2pPr marL="455979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2pPr>
            <a:lvl3pPr marL="912088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3pPr>
            <a:lvl4pPr marL="1368132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4pPr>
            <a:lvl5pPr marL="1824176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141530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BEFE-795B-A041-A6C7-42CF11FB6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ABCF4-5096-0340-B950-89775CF9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1346E-FE1E-1542-ADB6-45D8B39F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1DD0-1786-0349-82F2-59EF529844DD}" type="datetimeFigureOut">
              <a:rPr lang="en-US" smtClean="0"/>
              <a:t>1/13/20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41234-B082-E143-9ECA-6F93A894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84687-BCCE-4847-A530-D61320CF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F7103C-4D6F-2B4F-92CC-99F03EFEA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51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4485-E837-E44C-AF95-E88FEA5A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94F24-4913-2543-A7B5-5199D6638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AE174-F95E-C448-A2A8-0BF04C5E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1DD0-1786-0349-82F2-59EF529844DD}" type="datetimeFigureOut">
              <a:rPr lang="en-US" smtClean="0"/>
              <a:t>1/13/20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CE191-68D0-704D-A85A-E9503C31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713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503B-3F90-A843-B086-82004F5D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40E88-98D5-894A-917B-F6FCBD5DD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AFAAF-AA43-3E4D-90D9-AAD2EF5C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D119B-BB6D-CF4A-8B37-8F97DA27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1DD0-1786-0349-82F2-59EF529844DD}" type="datetimeFigureOut">
              <a:rPr lang="en-US" smtClean="0"/>
              <a:t>1/13/20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3857B-5811-A140-A823-38DA5B12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4719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1336-8BD9-9F4C-B406-F50C0EC0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A893A-D7CE-694F-AB49-400FE62A9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30465-1617-244C-B8E3-10D1C0F84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22D46-143F-B044-8108-0620E3A9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EB6D6-452B-C641-9318-4AE122224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078AAD-716D-F249-8F04-30FDC3D5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1DD0-1786-0349-82F2-59EF529844DD}" type="datetimeFigureOut">
              <a:rPr lang="en-US" smtClean="0"/>
              <a:t>1/13/20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B717F7-64D8-B940-A208-125892C0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0218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70243-5235-0647-A8F7-9C4CB611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81780-6551-9E4C-8D3D-DCF538C1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1DD0-1786-0349-82F2-59EF529844DD}" type="datetimeFigureOut">
              <a:rPr lang="en-US" smtClean="0"/>
              <a:t>1/13/20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51BFC-EB01-4144-A7E9-75249418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7125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95A68-A36A-524F-8DCA-53EC19B5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1DD0-1786-0349-82F2-59EF529844DD}" type="datetimeFigureOut">
              <a:rPr lang="en-US" smtClean="0"/>
              <a:t>1/13/20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D94BA-246D-4142-AC08-7BE815E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1753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99F7-6D04-D646-80D7-F5166E9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56072-CD12-0C4A-84D8-9CEB9373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39B03-0326-554F-A8F8-CA0EC7E09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66EFF-33D9-C342-929A-D23314975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1DD0-1786-0349-82F2-59EF529844DD}" type="datetimeFigureOut">
              <a:rPr lang="en-US" smtClean="0"/>
              <a:t>1/13/20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A6198-3FB4-C544-B55E-0CE09F5C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883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23F6-ED47-1C48-A8C8-48C44A3F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F8665-4CA5-044B-9915-2BFB909A5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DEB96-9B33-A443-B301-F4AC8EE2D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8367E-0B44-164E-BCFD-AFD6AA23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1DD0-1786-0349-82F2-59EF529844DD}" type="datetimeFigureOut">
              <a:rPr lang="en-US" smtClean="0"/>
              <a:t>1/13/20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885F2-8514-4645-9926-A32DD340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63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8D82D-29B8-6D44-8957-81F3D6E5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6B1B5-C34A-C847-9430-3E1D8C4C4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BE490-F277-6B46-9A55-BC002ED01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C1DD0-1786-0349-82F2-59EF529844DD}" type="datetimeFigureOut">
              <a:rPr lang="en-US" smtClean="0"/>
              <a:t>1/13/20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E60F9-FD7B-DA4A-AA96-6F4A70130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A1336-71EE-994A-BE6F-C8EAC667F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33653F-044A-4345-B622-02C2D7A772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7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  <p:sldLayoutId id="2147483670" r:id="rId13"/>
    <p:sldLayoutId id="2147483671" r:id="rId14"/>
    <p:sldLayoutId id="2147483668" r:id="rId15"/>
    <p:sldLayoutId id="2147483669" r:id="rId16"/>
    <p:sldLayoutId id="214748364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AD735A-CB3E-A247-A665-EBA73E82A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F75F71-7358-CA4B-B3FE-0149774D1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48" y="1992955"/>
            <a:ext cx="8276253" cy="2872089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 Studies for NASA’s Surface Biology and Geology (SBG) Targeted Observable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322D4B0-C306-ED47-843F-8D1BE8853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48" y="5431849"/>
            <a:ext cx="7884595" cy="1217947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Shannon Zareh, Ben Poulter, Anthony Freeman, David Schimel, David Bearden, Jonathon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Thompson, Elizabeth Middleton, Kevin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Charles Miller, Nancy Glenn </a:t>
            </a:r>
          </a:p>
        </p:txBody>
      </p:sp>
      <p:pic>
        <p:nvPicPr>
          <p:cNvPr id="7" name="Picture 2" descr="Image result for nasa logo">
            <a:extLst>
              <a:ext uri="{FF2B5EF4-FFF2-40B4-BE49-F238E27FC236}">
                <a16:creationId xmlns:a16="http://schemas.microsoft.com/office/drawing/2014/main" id="{765334CA-3171-F245-AE0C-FD318A75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21" y="74359"/>
            <a:ext cx="1374159" cy="11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C98330-5759-9F4D-83D4-4BDDC96E5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8" y="98274"/>
            <a:ext cx="1368020" cy="17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71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2159420" y="2997248"/>
            <a:ext cx="992038" cy="48767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Medium-Class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913" y="498170"/>
            <a:ext cx="6471920" cy="65659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Flagship Class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21D0-598D-4143-B2B2-7243DF31CCC6}" type="slidenum">
              <a:rPr lang="en-US" smtClean="0"/>
              <a:t>10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01281" y="1101313"/>
            <a:ext cx="3088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4 Variants; 60 possible permutations in total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069605" y="1469492"/>
            <a:ext cx="81040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305679" y="1637322"/>
            <a:ext cx="1136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Launch Vehicle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06494" y="1549704"/>
            <a:ext cx="107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Instrument Configuration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356769" y="2043011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Falcon-9 or Vulcan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356769" y="2517464"/>
            <a:ext cx="992038" cy="3958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Electron or Virgin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34301" y="1632566"/>
            <a:ext cx="1160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Data Latency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920347" y="1547508"/>
            <a:ext cx="94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Mission Duration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749122" y="1643885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Calibration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676603" y="2049574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err="1"/>
              <a:t>OnBoard</a:t>
            </a:r>
            <a:endParaRPr lang="en-US" sz="1200" b="1" dirty="0"/>
          </a:p>
        </p:txBody>
      </p:sp>
      <p:sp>
        <p:nvSpPr>
          <p:cNvPr id="79" name="Rounded Rectangle 78"/>
          <p:cNvSpPr/>
          <p:nvPr/>
        </p:nvSpPr>
        <p:spPr>
          <a:xfrm>
            <a:off x="6676603" y="2524027"/>
            <a:ext cx="992038" cy="3958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Vicarious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775357" y="2045530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High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775357" y="2519983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Medium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775357" y="2997249"/>
            <a:ext cx="992038" cy="4093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Low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2159420" y="2045530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Flagship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2159420" y="2519983"/>
            <a:ext cx="992038" cy="3958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Large-Class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8874407" y="2045530"/>
            <a:ext cx="992038" cy="3958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yrs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8874407" y="2519983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5-7 </a:t>
            </a:r>
            <a:r>
              <a:rPr lang="en-US" sz="1200" b="1" dirty="0" err="1"/>
              <a:t>yrs</a:t>
            </a:r>
            <a:endParaRPr lang="en-US" sz="1200" b="1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3202351-179A-5E49-8F98-AE0A1DF41BE2}"/>
              </a:ext>
            </a:extLst>
          </p:cNvPr>
          <p:cNvSpPr/>
          <p:nvPr/>
        </p:nvSpPr>
        <p:spPr>
          <a:xfrm>
            <a:off x="2159420" y="3566502"/>
            <a:ext cx="992038" cy="48767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Small-Class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D4B336A-35AD-4242-B3CB-52C273818D35}"/>
              </a:ext>
            </a:extLst>
          </p:cNvPr>
          <p:cNvSpPr/>
          <p:nvPr/>
        </p:nvSpPr>
        <p:spPr>
          <a:xfrm>
            <a:off x="2159420" y="4135583"/>
            <a:ext cx="992038" cy="48767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Constellation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3EF8681-1BFF-4E42-8D3A-53B6FA47C7D0}"/>
              </a:ext>
            </a:extLst>
          </p:cNvPr>
          <p:cNvSpPr/>
          <p:nvPr/>
        </p:nvSpPr>
        <p:spPr>
          <a:xfrm>
            <a:off x="3356769" y="3612410"/>
            <a:ext cx="992038" cy="3958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Vega or PSLV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AE61FC-0AAC-D74F-A417-8BE4078044A6}"/>
              </a:ext>
            </a:extLst>
          </p:cNvPr>
          <p:cNvSpPr txBox="1"/>
          <p:nvPr/>
        </p:nvSpPr>
        <p:spPr>
          <a:xfrm>
            <a:off x="8395717" y="3871308"/>
            <a:ext cx="94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Additional Features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052851E-B928-D74A-BFBA-F3FBC05BE6F2}"/>
              </a:ext>
            </a:extLst>
          </p:cNvPr>
          <p:cNvSpPr/>
          <p:nvPr/>
        </p:nvSpPr>
        <p:spPr>
          <a:xfrm>
            <a:off x="7787038" y="5028172"/>
            <a:ext cx="992038" cy="3958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Flight Spares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22EB1AA-0353-0D49-BD1B-5A60F4D91654}"/>
              </a:ext>
            </a:extLst>
          </p:cNvPr>
          <p:cNvSpPr/>
          <p:nvPr/>
        </p:nvSpPr>
        <p:spPr>
          <a:xfrm>
            <a:off x="7750393" y="4470860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Off-nadir Pointing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DE2081E-F791-124C-A70A-073E6BC6C258}"/>
              </a:ext>
            </a:extLst>
          </p:cNvPr>
          <p:cNvSpPr/>
          <p:nvPr/>
        </p:nvSpPr>
        <p:spPr>
          <a:xfrm>
            <a:off x="7800730" y="5603025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err="1"/>
              <a:t>MOps</a:t>
            </a:r>
            <a:r>
              <a:rPr lang="en-US" sz="1200" b="1" dirty="0"/>
              <a:t> Coordination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E189B74-2C33-ED4D-9236-77D4623D35DA}"/>
              </a:ext>
            </a:extLst>
          </p:cNvPr>
          <p:cNvSpPr/>
          <p:nvPr/>
        </p:nvSpPr>
        <p:spPr>
          <a:xfrm>
            <a:off x="8972388" y="5043238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Airborne Component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66150A-FDA8-E64D-8FA4-ADCE708EAC68}"/>
              </a:ext>
            </a:extLst>
          </p:cNvPr>
          <p:cNvSpPr/>
          <p:nvPr/>
        </p:nvSpPr>
        <p:spPr>
          <a:xfrm>
            <a:off x="3356769" y="3030573"/>
            <a:ext cx="992038" cy="3958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Secondary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4D2F9D7-9CAC-064A-B70C-8EED5094FEA2}"/>
              </a:ext>
            </a:extLst>
          </p:cNvPr>
          <p:cNvSpPr/>
          <p:nvPr/>
        </p:nvSpPr>
        <p:spPr>
          <a:xfrm>
            <a:off x="8972388" y="4470859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International Contributions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15C8E0A-90DB-C541-9366-FFCF5C87FCE9}"/>
              </a:ext>
            </a:extLst>
          </p:cNvPr>
          <p:cNvSpPr/>
          <p:nvPr/>
        </p:nvSpPr>
        <p:spPr>
          <a:xfrm>
            <a:off x="8972388" y="5619274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err="1"/>
              <a:t>OnBoard</a:t>
            </a:r>
            <a:r>
              <a:rPr lang="en-US" sz="1200" b="1" dirty="0"/>
              <a:t> Processing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77D3E0-0F18-974B-9E48-1B072A8384D7}"/>
              </a:ext>
            </a:extLst>
          </p:cNvPr>
          <p:cNvSpPr txBox="1"/>
          <p:nvPr/>
        </p:nvSpPr>
        <p:spPr>
          <a:xfrm>
            <a:off x="4526186" y="1547508"/>
            <a:ext cx="947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# Platforms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1BAD064-B89F-B640-8AF0-CF256F7CE33D}"/>
              </a:ext>
            </a:extLst>
          </p:cNvPr>
          <p:cNvSpPr/>
          <p:nvPr/>
        </p:nvSpPr>
        <p:spPr>
          <a:xfrm>
            <a:off x="4480246" y="2045530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2751AD72-0C4A-6B43-8281-DC9680BC78C9}"/>
              </a:ext>
            </a:extLst>
          </p:cNvPr>
          <p:cNvSpPr/>
          <p:nvPr/>
        </p:nvSpPr>
        <p:spPr>
          <a:xfrm>
            <a:off x="4480246" y="2519983"/>
            <a:ext cx="992038" cy="3958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797AEE26-5057-0D4F-8BFB-140C8C70CFB4}"/>
              </a:ext>
            </a:extLst>
          </p:cNvPr>
          <p:cNvSpPr/>
          <p:nvPr/>
        </p:nvSpPr>
        <p:spPr>
          <a:xfrm>
            <a:off x="4480246" y="3030186"/>
            <a:ext cx="992038" cy="3958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Multiple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D832C-A66A-3044-806F-4B7C09BFB38B}"/>
              </a:ext>
            </a:extLst>
          </p:cNvPr>
          <p:cNvSpPr txBox="1"/>
          <p:nvPr/>
        </p:nvSpPr>
        <p:spPr>
          <a:xfrm>
            <a:off x="2142117" y="4846589"/>
            <a:ext cx="34213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Assume Flagship is in combination with ACCP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international contribution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6D862A5-06CC-FC47-9672-5C068E5589A5}"/>
              </a:ext>
            </a:extLst>
          </p:cNvPr>
          <p:cNvSpPr/>
          <p:nvPr/>
        </p:nvSpPr>
        <p:spPr>
          <a:xfrm>
            <a:off x="5586342" y="2047726"/>
            <a:ext cx="992038" cy="395861"/>
          </a:xfrm>
          <a:prstGeom prst="roundRect">
            <a:avLst/>
          </a:prstGeom>
          <a:solidFill>
            <a:srgbClr val="D8D9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VNIR </a:t>
            </a:r>
          </a:p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0.4 – 1.0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Symbol" pitchFamily="2" charset="2"/>
              </a:rPr>
              <a:t>m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m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9600B858-3CD0-9145-A434-3ED3C906CD94}"/>
              </a:ext>
            </a:extLst>
          </p:cNvPr>
          <p:cNvSpPr/>
          <p:nvPr/>
        </p:nvSpPr>
        <p:spPr>
          <a:xfrm>
            <a:off x="5595854" y="2554020"/>
            <a:ext cx="992038" cy="3958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VSWIR </a:t>
            </a:r>
          </a:p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0.4 – 1.7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Symbol" pitchFamily="2" charset="2"/>
              </a:rPr>
              <a:t>m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m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9C0DC8C-C17B-D647-A006-A6490374B86E}"/>
              </a:ext>
            </a:extLst>
          </p:cNvPr>
          <p:cNvSpPr/>
          <p:nvPr/>
        </p:nvSpPr>
        <p:spPr>
          <a:xfrm>
            <a:off x="5595854" y="3060314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VSWIR </a:t>
            </a:r>
          </a:p>
          <a:p>
            <a:pPr algn="ctr"/>
            <a:r>
              <a:rPr lang="en-US" sz="1200" b="1" dirty="0"/>
              <a:t>0.4 – 2.5 </a:t>
            </a:r>
            <a:r>
              <a:rPr lang="en-US" sz="1200" b="1" dirty="0">
                <a:latin typeface="Symbol" pitchFamily="2" charset="2"/>
              </a:rPr>
              <a:t>m</a:t>
            </a:r>
            <a:r>
              <a:rPr lang="en-US" sz="1200" b="1" dirty="0"/>
              <a:t>m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DD2F22DC-00A4-A541-AB65-E1F936D64C06}"/>
              </a:ext>
            </a:extLst>
          </p:cNvPr>
          <p:cNvSpPr/>
          <p:nvPr/>
        </p:nvSpPr>
        <p:spPr>
          <a:xfrm>
            <a:off x="5595854" y="3581436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TIR </a:t>
            </a:r>
          </a:p>
          <a:p>
            <a:pPr algn="ctr"/>
            <a:r>
              <a:rPr lang="en-US" sz="1200" b="1" dirty="0"/>
              <a:t>Whisk-Push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CB74A243-D724-DA4F-99E2-B3B3FF552478}"/>
              </a:ext>
            </a:extLst>
          </p:cNvPr>
          <p:cNvSpPr/>
          <p:nvPr/>
        </p:nvSpPr>
        <p:spPr>
          <a:xfrm>
            <a:off x="5595854" y="4617554"/>
            <a:ext cx="992038" cy="3958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TIR </a:t>
            </a:r>
          </a:p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Bolometer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7BEBE20C-5B0A-364E-9BC5-E7AAD60D1996}"/>
              </a:ext>
            </a:extLst>
          </p:cNvPr>
          <p:cNvSpPr/>
          <p:nvPr/>
        </p:nvSpPr>
        <p:spPr>
          <a:xfrm>
            <a:off x="5595854" y="5655841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Non-SBG instruments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DAAB4862-1F61-A841-8721-86EEEF1D9898}"/>
              </a:ext>
            </a:extLst>
          </p:cNvPr>
          <p:cNvSpPr/>
          <p:nvPr/>
        </p:nvSpPr>
        <p:spPr>
          <a:xfrm>
            <a:off x="5603313" y="4108247"/>
            <a:ext cx="992038" cy="395861"/>
          </a:xfrm>
          <a:prstGeom prst="roundRect">
            <a:avLst/>
          </a:prstGeom>
          <a:solidFill>
            <a:srgbClr val="94A5D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TIR </a:t>
            </a:r>
          </a:p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PushBroom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A1C7F248-7F48-8D43-B5A7-B02E230331B3}"/>
              </a:ext>
            </a:extLst>
          </p:cNvPr>
          <p:cNvSpPr/>
          <p:nvPr/>
        </p:nvSpPr>
        <p:spPr>
          <a:xfrm>
            <a:off x="5595854" y="5130152"/>
            <a:ext cx="992038" cy="395861"/>
          </a:xfrm>
          <a:prstGeom prst="roundRect">
            <a:avLst/>
          </a:prstGeom>
          <a:solidFill>
            <a:srgbClr val="D8D9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TIR </a:t>
            </a:r>
          </a:p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Camera</a:t>
            </a:r>
          </a:p>
        </p:txBody>
      </p:sp>
      <p:pic>
        <p:nvPicPr>
          <p:cNvPr id="76" name="Picture 7" descr="NASA logo vector">
            <a:extLst>
              <a:ext uri="{FF2B5EF4-FFF2-40B4-BE49-F238E27FC236}">
                <a16:creationId xmlns:a16="http://schemas.microsoft.com/office/drawing/2014/main" id="{BD08D379-1494-314A-A545-92AC0B3F0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11" t="17261" r="11260" b="16110"/>
          <a:stretch/>
        </p:blipFill>
        <p:spPr bwMode="auto">
          <a:xfrm>
            <a:off x="10937938" y="0"/>
            <a:ext cx="1254062" cy="10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E6A9D94-4810-BB4D-9E44-3B0DC2349ABC}"/>
              </a:ext>
            </a:extLst>
          </p:cNvPr>
          <p:cNvSpPr txBox="1"/>
          <p:nvPr/>
        </p:nvSpPr>
        <p:spPr>
          <a:xfrm>
            <a:off x="1954108" y="1547508"/>
            <a:ext cx="130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Observing System Class</a:t>
            </a:r>
          </a:p>
        </p:txBody>
      </p:sp>
    </p:spTree>
    <p:extLst>
      <p:ext uri="{BB962C8B-B14F-4D97-AF65-F5344CB8AC3E}">
        <p14:creationId xmlns:p14="http://schemas.microsoft.com/office/powerpoint/2010/main" val="363672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2159420" y="2997248"/>
            <a:ext cx="992038" cy="48767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Medium-Class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73" y="531086"/>
            <a:ext cx="10515600" cy="53583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latin typeface="+mn-lt"/>
              </a:rPr>
              <a:t>SmallSat</a:t>
            </a:r>
            <a:r>
              <a:rPr lang="en-US" sz="3600" b="1" dirty="0">
                <a:latin typeface="+mn-lt"/>
              </a:rPr>
              <a:t> Class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21D0-598D-4143-B2B2-7243DF31CCC6}" type="slidenum">
              <a:rPr lang="en-US" smtClean="0"/>
              <a:t>11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13908" y="1101313"/>
            <a:ext cx="2662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16 variants; 324 possible permutations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069605" y="1469492"/>
            <a:ext cx="81040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305679" y="1637322"/>
            <a:ext cx="1136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Launch Vehicle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06494" y="1549704"/>
            <a:ext cx="107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Instrument Configuration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356769" y="2043011"/>
            <a:ext cx="992038" cy="3958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Falcon-9 or Vulcan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356769" y="2517464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Electron or Virgin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34301" y="1632566"/>
            <a:ext cx="1160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Data Latency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920347" y="1547508"/>
            <a:ext cx="94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Mission Duration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749122" y="1643885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Calibration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676603" y="2049574"/>
            <a:ext cx="992038" cy="3958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OnBoard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676603" y="2524027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Vicarious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5586342" y="2047726"/>
            <a:ext cx="992038" cy="395861"/>
          </a:xfrm>
          <a:prstGeom prst="roundRect">
            <a:avLst/>
          </a:prstGeom>
          <a:solidFill>
            <a:srgbClr val="D8D9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VNIR </a:t>
            </a:r>
          </a:p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0.4 – 1.0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Symbol" pitchFamily="2" charset="2"/>
              </a:rPr>
              <a:t>m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m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775357" y="2045530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High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775357" y="2519983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Medium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775357" y="2997249"/>
            <a:ext cx="992038" cy="4093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Low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2159420" y="2045530"/>
            <a:ext cx="992038" cy="3958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Flagship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2159420" y="2519983"/>
            <a:ext cx="992038" cy="3958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Large-Class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8874407" y="2045530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3 </a:t>
            </a:r>
            <a:r>
              <a:rPr lang="en-US" sz="1200" b="1" dirty="0" err="1"/>
              <a:t>yrs</a:t>
            </a:r>
            <a:endParaRPr lang="en-US" sz="1200" b="1" dirty="0"/>
          </a:p>
        </p:txBody>
      </p:sp>
      <p:sp>
        <p:nvSpPr>
          <p:cNvPr id="113" name="Rounded Rectangle 112"/>
          <p:cNvSpPr/>
          <p:nvPr/>
        </p:nvSpPr>
        <p:spPr>
          <a:xfrm>
            <a:off x="8874407" y="2519983"/>
            <a:ext cx="992038" cy="3958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5-7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yrs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3202351-179A-5E49-8F98-AE0A1DF41BE2}"/>
              </a:ext>
            </a:extLst>
          </p:cNvPr>
          <p:cNvSpPr/>
          <p:nvPr/>
        </p:nvSpPr>
        <p:spPr>
          <a:xfrm>
            <a:off x="2159420" y="3566502"/>
            <a:ext cx="992038" cy="4876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Small-Class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D4B336A-35AD-4242-B3CB-52C273818D35}"/>
              </a:ext>
            </a:extLst>
          </p:cNvPr>
          <p:cNvSpPr/>
          <p:nvPr/>
        </p:nvSpPr>
        <p:spPr>
          <a:xfrm>
            <a:off x="2159420" y="4135583"/>
            <a:ext cx="992038" cy="48767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Constellation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3EF8681-1BFF-4E42-8D3A-53B6FA47C7D0}"/>
              </a:ext>
            </a:extLst>
          </p:cNvPr>
          <p:cNvSpPr/>
          <p:nvPr/>
        </p:nvSpPr>
        <p:spPr>
          <a:xfrm>
            <a:off x="3356769" y="3612410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Vega or PSLV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B6225C7-5ADA-F04D-A567-666DD36E25CC}"/>
              </a:ext>
            </a:extLst>
          </p:cNvPr>
          <p:cNvSpPr/>
          <p:nvPr/>
        </p:nvSpPr>
        <p:spPr>
          <a:xfrm>
            <a:off x="5595854" y="2554020"/>
            <a:ext cx="992038" cy="395861"/>
          </a:xfrm>
          <a:prstGeom prst="roundRect">
            <a:avLst/>
          </a:prstGeom>
          <a:solidFill>
            <a:srgbClr val="D8D9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VSWIR </a:t>
            </a:r>
          </a:p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0.4 – 1.7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Symbol" pitchFamily="2" charset="2"/>
              </a:rPr>
              <a:t>m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m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1FD3B44-50A7-3441-BC83-45845932FE8B}"/>
              </a:ext>
            </a:extLst>
          </p:cNvPr>
          <p:cNvSpPr/>
          <p:nvPr/>
        </p:nvSpPr>
        <p:spPr>
          <a:xfrm>
            <a:off x="5595854" y="3060314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VSWIR </a:t>
            </a:r>
          </a:p>
          <a:p>
            <a:pPr algn="ctr"/>
            <a:r>
              <a:rPr lang="en-US" sz="1200" b="1" dirty="0"/>
              <a:t>0.4 – 2.5 </a:t>
            </a:r>
            <a:r>
              <a:rPr lang="en-US" sz="1200" b="1" dirty="0">
                <a:latin typeface="Symbol" pitchFamily="2" charset="2"/>
              </a:rPr>
              <a:t>m</a:t>
            </a:r>
            <a:r>
              <a:rPr lang="en-US" sz="1200" b="1" dirty="0"/>
              <a:t>m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DE56008-AE3B-8E44-A13F-8DD90DF3C9A8}"/>
              </a:ext>
            </a:extLst>
          </p:cNvPr>
          <p:cNvSpPr/>
          <p:nvPr/>
        </p:nvSpPr>
        <p:spPr>
          <a:xfrm>
            <a:off x="5596709" y="3592216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TIR </a:t>
            </a:r>
          </a:p>
          <a:p>
            <a:pPr algn="ctr"/>
            <a:r>
              <a:rPr lang="en-US" sz="1200" b="1" dirty="0"/>
              <a:t>Whisk-Push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E9F11A6-0146-5D4D-AD8D-3CEC42AA4F48}"/>
              </a:ext>
            </a:extLst>
          </p:cNvPr>
          <p:cNvSpPr/>
          <p:nvPr/>
        </p:nvSpPr>
        <p:spPr>
          <a:xfrm>
            <a:off x="5595854" y="4648660"/>
            <a:ext cx="992038" cy="395861"/>
          </a:xfrm>
          <a:prstGeom prst="roundRect">
            <a:avLst/>
          </a:prstGeom>
          <a:solidFill>
            <a:srgbClr val="D8D9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TIR </a:t>
            </a:r>
          </a:p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Bolometer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AE61FC-0AAC-D74F-A417-8BE4078044A6}"/>
              </a:ext>
            </a:extLst>
          </p:cNvPr>
          <p:cNvSpPr txBox="1"/>
          <p:nvPr/>
        </p:nvSpPr>
        <p:spPr>
          <a:xfrm>
            <a:off x="8395717" y="3871308"/>
            <a:ext cx="94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Additional Features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052851E-B928-D74A-BFBA-F3FBC05BE6F2}"/>
              </a:ext>
            </a:extLst>
          </p:cNvPr>
          <p:cNvSpPr/>
          <p:nvPr/>
        </p:nvSpPr>
        <p:spPr>
          <a:xfrm>
            <a:off x="7787038" y="5028172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Flight Spares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22EB1AA-0353-0D49-BD1B-5A60F4D91654}"/>
              </a:ext>
            </a:extLst>
          </p:cNvPr>
          <p:cNvSpPr/>
          <p:nvPr/>
        </p:nvSpPr>
        <p:spPr>
          <a:xfrm>
            <a:off x="7750393" y="4470860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Off-nadir Pointing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DE2081E-F791-124C-A70A-073E6BC6C258}"/>
              </a:ext>
            </a:extLst>
          </p:cNvPr>
          <p:cNvSpPr/>
          <p:nvPr/>
        </p:nvSpPr>
        <p:spPr>
          <a:xfrm>
            <a:off x="7800730" y="5603025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err="1"/>
              <a:t>MOps</a:t>
            </a:r>
            <a:r>
              <a:rPr lang="en-US" sz="1200" b="1" dirty="0"/>
              <a:t> Coordination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E189B74-2C33-ED4D-9236-77D4623D35DA}"/>
              </a:ext>
            </a:extLst>
          </p:cNvPr>
          <p:cNvSpPr/>
          <p:nvPr/>
        </p:nvSpPr>
        <p:spPr>
          <a:xfrm>
            <a:off x="8972388" y="5043238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Airborne Component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66150A-FDA8-E64D-8FA4-ADCE708EAC68}"/>
              </a:ext>
            </a:extLst>
          </p:cNvPr>
          <p:cNvSpPr/>
          <p:nvPr/>
        </p:nvSpPr>
        <p:spPr>
          <a:xfrm>
            <a:off x="3356769" y="3030573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Secondary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4D2F9D7-9CAC-064A-B70C-8EED5094FEA2}"/>
              </a:ext>
            </a:extLst>
          </p:cNvPr>
          <p:cNvSpPr/>
          <p:nvPr/>
        </p:nvSpPr>
        <p:spPr>
          <a:xfrm>
            <a:off x="8972388" y="4470859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International Contributions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15C8E0A-90DB-C541-9366-FFCF5C87FCE9}"/>
              </a:ext>
            </a:extLst>
          </p:cNvPr>
          <p:cNvSpPr/>
          <p:nvPr/>
        </p:nvSpPr>
        <p:spPr>
          <a:xfrm>
            <a:off x="8972388" y="5619274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err="1"/>
              <a:t>OnBoard</a:t>
            </a:r>
            <a:r>
              <a:rPr lang="en-US" sz="1200" b="1" dirty="0"/>
              <a:t> Processing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77D3E0-0F18-974B-9E48-1B072A8384D7}"/>
              </a:ext>
            </a:extLst>
          </p:cNvPr>
          <p:cNvSpPr txBox="1"/>
          <p:nvPr/>
        </p:nvSpPr>
        <p:spPr>
          <a:xfrm>
            <a:off x="4526186" y="1547508"/>
            <a:ext cx="947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# Platforms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1BAD064-B89F-B640-8AF0-CF256F7CE33D}"/>
              </a:ext>
            </a:extLst>
          </p:cNvPr>
          <p:cNvSpPr/>
          <p:nvPr/>
        </p:nvSpPr>
        <p:spPr>
          <a:xfrm>
            <a:off x="4480246" y="2045530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2751AD72-0C4A-6B43-8281-DC9680BC78C9}"/>
              </a:ext>
            </a:extLst>
          </p:cNvPr>
          <p:cNvSpPr/>
          <p:nvPr/>
        </p:nvSpPr>
        <p:spPr>
          <a:xfrm>
            <a:off x="4480246" y="2519983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2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797AEE26-5057-0D4F-8BFB-140C8C70CFB4}"/>
              </a:ext>
            </a:extLst>
          </p:cNvPr>
          <p:cNvSpPr/>
          <p:nvPr/>
        </p:nvSpPr>
        <p:spPr>
          <a:xfrm>
            <a:off x="4480246" y="3030186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Multiple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B0056C-BC2D-6848-92BC-3E837BA5BB04}"/>
              </a:ext>
            </a:extLst>
          </p:cNvPr>
          <p:cNvSpPr txBox="1"/>
          <p:nvPr/>
        </p:nvSpPr>
        <p:spPr>
          <a:xfrm>
            <a:off x="1752600" y="4846589"/>
            <a:ext cx="3810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VSWIR Vicarious Calibration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Mission duration only guaranteed to 3 </a:t>
            </a:r>
            <a:r>
              <a:rPr lang="en-US" dirty="0" err="1"/>
              <a:t>yrs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International Coordination with ESA and/or ASI and/or ISRO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6BD62B2B-53FD-A948-8BE1-F4147EB8FCD2}"/>
              </a:ext>
            </a:extLst>
          </p:cNvPr>
          <p:cNvSpPr/>
          <p:nvPr/>
        </p:nvSpPr>
        <p:spPr>
          <a:xfrm>
            <a:off x="5595854" y="5130152"/>
            <a:ext cx="992038" cy="395861"/>
          </a:xfrm>
          <a:prstGeom prst="roundRect">
            <a:avLst/>
          </a:prstGeom>
          <a:solidFill>
            <a:srgbClr val="D8D9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TIR </a:t>
            </a:r>
          </a:p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Camera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207395C-E362-414B-A409-447535CFEE0B}"/>
              </a:ext>
            </a:extLst>
          </p:cNvPr>
          <p:cNvSpPr/>
          <p:nvPr/>
        </p:nvSpPr>
        <p:spPr>
          <a:xfrm>
            <a:off x="5595854" y="5655841"/>
            <a:ext cx="992038" cy="395861"/>
          </a:xfrm>
          <a:prstGeom prst="roundRect">
            <a:avLst/>
          </a:prstGeom>
          <a:solidFill>
            <a:srgbClr val="D8D9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Non-SBG instruments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65CC5210-5303-764D-9D5F-640817CE0E8C}"/>
              </a:ext>
            </a:extLst>
          </p:cNvPr>
          <p:cNvSpPr/>
          <p:nvPr/>
        </p:nvSpPr>
        <p:spPr>
          <a:xfrm>
            <a:off x="5595854" y="4124873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TIR </a:t>
            </a:r>
          </a:p>
          <a:p>
            <a:pPr algn="ctr"/>
            <a:r>
              <a:rPr lang="en-US" sz="1200" b="1" dirty="0" err="1"/>
              <a:t>PushBroom</a:t>
            </a:r>
            <a:endParaRPr lang="en-US" sz="1200" b="1" dirty="0"/>
          </a:p>
        </p:txBody>
      </p:sp>
      <p:pic>
        <p:nvPicPr>
          <p:cNvPr id="63" name="Picture 7" descr="NASA logo vector">
            <a:extLst>
              <a:ext uri="{FF2B5EF4-FFF2-40B4-BE49-F238E27FC236}">
                <a16:creationId xmlns:a16="http://schemas.microsoft.com/office/drawing/2014/main" id="{A8654FCD-BF1A-5D4F-B62D-8C4125A6D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11" t="17261" r="11260" b="16110"/>
          <a:stretch/>
        </p:blipFill>
        <p:spPr bwMode="auto">
          <a:xfrm>
            <a:off x="10937938" y="0"/>
            <a:ext cx="1254062" cy="10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76AD674-6F0F-4749-A355-03275B349907}"/>
              </a:ext>
            </a:extLst>
          </p:cNvPr>
          <p:cNvSpPr txBox="1"/>
          <p:nvPr/>
        </p:nvSpPr>
        <p:spPr>
          <a:xfrm>
            <a:off x="1954108" y="1547508"/>
            <a:ext cx="130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Observing System Class</a:t>
            </a:r>
          </a:p>
        </p:txBody>
      </p:sp>
    </p:spTree>
    <p:extLst>
      <p:ext uri="{BB962C8B-B14F-4D97-AF65-F5344CB8AC3E}">
        <p14:creationId xmlns:p14="http://schemas.microsoft.com/office/powerpoint/2010/main" val="1268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2159419" y="3281804"/>
            <a:ext cx="992038" cy="4305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Medium-Class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692" y="497932"/>
            <a:ext cx="6471920" cy="65659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Hybrid Class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21D0-598D-4143-B2B2-7243DF31CCC6}" type="slidenum">
              <a:rPr lang="en-US" smtClean="0"/>
              <a:t>12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95611" y="1101313"/>
            <a:ext cx="899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11 Variants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069605" y="1469492"/>
            <a:ext cx="81040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2159420" y="1562930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Flagship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077D3-2C0C-F445-B6D2-A0C03807400F}"/>
              </a:ext>
            </a:extLst>
          </p:cNvPr>
          <p:cNvSpPr txBox="1"/>
          <p:nvPr/>
        </p:nvSpPr>
        <p:spPr>
          <a:xfrm>
            <a:off x="3472957" y="15629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0D6764B5-4FD9-F541-9BF6-12D8FEEFF592}"/>
              </a:ext>
            </a:extLst>
          </p:cNvPr>
          <p:cNvSpPr/>
          <p:nvPr/>
        </p:nvSpPr>
        <p:spPr>
          <a:xfrm>
            <a:off x="4077119" y="3296404"/>
            <a:ext cx="992038" cy="4013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Constellation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BD249F0-36BF-7241-87F1-0247D77B64D0}"/>
              </a:ext>
            </a:extLst>
          </p:cNvPr>
          <p:cNvSpPr txBox="1"/>
          <p:nvPr/>
        </p:nvSpPr>
        <p:spPr>
          <a:xfrm>
            <a:off x="3472956" y="33430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CDF44-4ED9-1242-89B9-1641B9674084}"/>
              </a:ext>
            </a:extLst>
          </p:cNvPr>
          <p:cNvSpPr/>
          <p:nvPr/>
        </p:nvSpPr>
        <p:spPr>
          <a:xfrm>
            <a:off x="3945815" y="2004542"/>
            <a:ext cx="12326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(8 VSWIR + 4 TIR </a:t>
            </a:r>
            <a:r>
              <a:rPr lang="en-US" sz="1100" b="1" dirty="0" err="1"/>
              <a:t>cubesats</a:t>
            </a:r>
            <a:r>
              <a:rPr lang="en-US" sz="1100" b="1" dirty="0"/>
              <a:t>)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5FC1FFD3-E13A-C045-BDAA-74BF70871F9C}"/>
              </a:ext>
            </a:extLst>
          </p:cNvPr>
          <p:cNvSpPr/>
          <p:nvPr/>
        </p:nvSpPr>
        <p:spPr>
          <a:xfrm>
            <a:off x="4066105" y="1551294"/>
            <a:ext cx="992038" cy="4013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Constellation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931A547-CA74-E741-A91C-D8963B5FC68B}"/>
              </a:ext>
            </a:extLst>
          </p:cNvPr>
          <p:cNvSpPr/>
          <p:nvPr/>
        </p:nvSpPr>
        <p:spPr>
          <a:xfrm>
            <a:off x="2039130" y="2018899"/>
            <a:ext cx="12326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(VSWIR + TIR + ACCP inst.)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8E1F1BE-DF78-6D4A-BA5B-12E942216093}"/>
              </a:ext>
            </a:extLst>
          </p:cNvPr>
          <p:cNvSpPr/>
          <p:nvPr/>
        </p:nvSpPr>
        <p:spPr>
          <a:xfrm>
            <a:off x="2159420" y="2436676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Large-Class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1AACF7CA-8DA6-014A-9811-A5FC748FEDBB}"/>
              </a:ext>
            </a:extLst>
          </p:cNvPr>
          <p:cNvSpPr/>
          <p:nvPr/>
        </p:nvSpPr>
        <p:spPr>
          <a:xfrm>
            <a:off x="4077120" y="2436676"/>
            <a:ext cx="992038" cy="4013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Constellation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9F75C7-2628-6244-BFEE-4174AD4611D5}"/>
              </a:ext>
            </a:extLst>
          </p:cNvPr>
          <p:cNvSpPr txBox="1"/>
          <p:nvPr/>
        </p:nvSpPr>
        <p:spPr>
          <a:xfrm>
            <a:off x="3472957" y="24686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E98AF25-B08F-0045-9D36-199C8E229D4F}"/>
              </a:ext>
            </a:extLst>
          </p:cNvPr>
          <p:cNvSpPr/>
          <p:nvPr/>
        </p:nvSpPr>
        <p:spPr>
          <a:xfrm>
            <a:off x="3973619" y="2855829"/>
            <a:ext cx="12326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(8 VSWIR and/or 4 TIR </a:t>
            </a:r>
            <a:r>
              <a:rPr lang="en-US" sz="1100" b="1" dirty="0" err="1"/>
              <a:t>cubesats</a:t>
            </a:r>
            <a:r>
              <a:rPr lang="en-US" sz="1100" b="1" dirty="0"/>
              <a:t>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F2960BC-CD07-A444-9BA4-456DF1B2A2A6}"/>
              </a:ext>
            </a:extLst>
          </p:cNvPr>
          <p:cNvSpPr/>
          <p:nvPr/>
        </p:nvSpPr>
        <p:spPr>
          <a:xfrm>
            <a:off x="2041534" y="2870185"/>
            <a:ext cx="12326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(VSWIR + TIR)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F2B5619-27A1-1B47-9DEA-A90373A527E2}"/>
              </a:ext>
            </a:extLst>
          </p:cNvPr>
          <p:cNvSpPr/>
          <p:nvPr/>
        </p:nvSpPr>
        <p:spPr>
          <a:xfrm>
            <a:off x="3966363" y="3706914"/>
            <a:ext cx="12326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(4 TIR </a:t>
            </a:r>
            <a:r>
              <a:rPr lang="en-US" sz="1100" b="1" dirty="0" err="1"/>
              <a:t>cubesats</a:t>
            </a:r>
            <a:r>
              <a:rPr lang="en-US" sz="1100" b="1" dirty="0"/>
              <a:t>)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0325C01-8629-4942-8324-DCC54A284249}"/>
              </a:ext>
            </a:extLst>
          </p:cNvPr>
          <p:cNvSpPr/>
          <p:nvPr/>
        </p:nvSpPr>
        <p:spPr>
          <a:xfrm>
            <a:off x="2034278" y="3721270"/>
            <a:ext cx="12326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(VSWIR + P/B TIR)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798B6D9F-AB35-0049-8536-0E000DB0E1DF}"/>
              </a:ext>
            </a:extLst>
          </p:cNvPr>
          <p:cNvSpPr/>
          <p:nvPr/>
        </p:nvSpPr>
        <p:spPr>
          <a:xfrm>
            <a:off x="2148405" y="4976855"/>
            <a:ext cx="992038" cy="4312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Small-Class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1269C9A2-2507-A746-9C52-905E8B0515D0}"/>
              </a:ext>
            </a:extLst>
          </p:cNvPr>
          <p:cNvSpPr/>
          <p:nvPr/>
        </p:nvSpPr>
        <p:spPr>
          <a:xfrm>
            <a:off x="4066105" y="5006774"/>
            <a:ext cx="992038" cy="4013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Constellation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48FCE69-D89B-CB49-9C92-A3303EF70FC9}"/>
              </a:ext>
            </a:extLst>
          </p:cNvPr>
          <p:cNvSpPr txBox="1"/>
          <p:nvPr/>
        </p:nvSpPr>
        <p:spPr>
          <a:xfrm>
            <a:off x="3461942" y="50387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63FC3C-FD7A-3748-A149-97F444586052}"/>
              </a:ext>
            </a:extLst>
          </p:cNvPr>
          <p:cNvSpPr/>
          <p:nvPr/>
        </p:nvSpPr>
        <p:spPr>
          <a:xfrm>
            <a:off x="3939113" y="5430502"/>
            <a:ext cx="12326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(4 TIR </a:t>
            </a:r>
            <a:r>
              <a:rPr lang="en-US" sz="1100" b="1" dirty="0" err="1"/>
              <a:t>cubesats</a:t>
            </a:r>
            <a:r>
              <a:rPr lang="en-US" sz="1100" b="1" dirty="0"/>
              <a:t>)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65B5624-BE3A-1E4C-A6E3-4B7D37A72BF3}"/>
              </a:ext>
            </a:extLst>
          </p:cNvPr>
          <p:cNvSpPr/>
          <p:nvPr/>
        </p:nvSpPr>
        <p:spPr>
          <a:xfrm>
            <a:off x="1923903" y="5444859"/>
            <a:ext cx="14549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(2 VSWIR, 2 W/P TIR)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FBC3A9E5-CFA6-654E-B9CA-558371D8BB63}"/>
              </a:ext>
            </a:extLst>
          </p:cNvPr>
          <p:cNvSpPr/>
          <p:nvPr/>
        </p:nvSpPr>
        <p:spPr>
          <a:xfrm>
            <a:off x="2138055" y="5733119"/>
            <a:ext cx="992038" cy="4312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Small-Class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D5C175BA-6E61-C148-8B62-3F2D0B21A9F0}"/>
              </a:ext>
            </a:extLst>
          </p:cNvPr>
          <p:cNvSpPr/>
          <p:nvPr/>
        </p:nvSpPr>
        <p:spPr>
          <a:xfrm>
            <a:off x="4093855" y="5750338"/>
            <a:ext cx="992038" cy="4013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Constellation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791B03E-07DB-1B41-BEA4-A2891ACD8A4D}"/>
              </a:ext>
            </a:extLst>
          </p:cNvPr>
          <p:cNvSpPr txBox="1"/>
          <p:nvPr/>
        </p:nvSpPr>
        <p:spPr>
          <a:xfrm>
            <a:off x="3476992" y="57823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DAAF6CD-E83A-9848-B338-6B3AD95F9703}"/>
              </a:ext>
            </a:extLst>
          </p:cNvPr>
          <p:cNvSpPr/>
          <p:nvPr/>
        </p:nvSpPr>
        <p:spPr>
          <a:xfrm>
            <a:off x="3966863" y="6174066"/>
            <a:ext cx="12326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(4 TIR </a:t>
            </a:r>
            <a:r>
              <a:rPr lang="en-US" sz="1100" b="1" dirty="0" err="1"/>
              <a:t>cubesats</a:t>
            </a:r>
            <a:r>
              <a:rPr lang="en-US" sz="1100" b="1" dirty="0"/>
              <a:t>)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351373F-3687-B449-86E6-55B7498CEF65}"/>
              </a:ext>
            </a:extLst>
          </p:cNvPr>
          <p:cNvSpPr/>
          <p:nvPr/>
        </p:nvSpPr>
        <p:spPr>
          <a:xfrm>
            <a:off x="1996678" y="6201123"/>
            <a:ext cx="12326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(1 VSWIR)</a:t>
            </a: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AE0D249-E347-794A-BE1F-844550749757}"/>
              </a:ext>
            </a:extLst>
          </p:cNvPr>
          <p:cNvSpPr/>
          <p:nvPr/>
        </p:nvSpPr>
        <p:spPr>
          <a:xfrm>
            <a:off x="5964846" y="5767552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International Contributions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56107A-4B8F-0E42-AAA4-374555880189}"/>
              </a:ext>
            </a:extLst>
          </p:cNvPr>
          <p:cNvSpPr txBox="1"/>
          <p:nvPr/>
        </p:nvSpPr>
        <p:spPr>
          <a:xfrm>
            <a:off x="5414886" y="57808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5E935C2-6FFD-AC46-A83D-D7155F966B54}"/>
              </a:ext>
            </a:extLst>
          </p:cNvPr>
          <p:cNvSpPr/>
          <p:nvPr/>
        </p:nvSpPr>
        <p:spPr>
          <a:xfrm>
            <a:off x="5830178" y="6233453"/>
            <a:ext cx="12326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(ESA CHIME</a:t>
            </a:r>
          </a:p>
          <a:p>
            <a:pPr algn="ctr"/>
            <a:r>
              <a:rPr lang="en-US" sz="1100" b="1" dirty="0"/>
              <a:t> + ASI TIR)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3F265D-ED03-5844-9FDC-3D36DE7D2A91}"/>
              </a:ext>
            </a:extLst>
          </p:cNvPr>
          <p:cNvGrpSpPr/>
          <p:nvPr/>
        </p:nvGrpSpPr>
        <p:grpSpPr>
          <a:xfrm>
            <a:off x="1705162" y="1593707"/>
            <a:ext cx="276038" cy="307777"/>
            <a:chOff x="7061200" y="3251242"/>
            <a:chExt cx="276038" cy="30777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625FE4C-C20F-1541-BCCA-E31BA8EC9D1D}"/>
                </a:ext>
              </a:extLst>
            </p:cNvPr>
            <p:cNvSpPr/>
            <p:nvPr/>
          </p:nvSpPr>
          <p:spPr>
            <a:xfrm>
              <a:off x="7063611" y="3279662"/>
              <a:ext cx="271216" cy="25093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58EF79-4A85-BF45-BAF4-8B51721B75F0}"/>
                </a:ext>
              </a:extLst>
            </p:cNvPr>
            <p:cNvSpPr txBox="1"/>
            <p:nvPr/>
          </p:nvSpPr>
          <p:spPr>
            <a:xfrm>
              <a:off x="7061200" y="325124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1C4E364-10DA-1B46-A9D6-16B7B0DE2AD2}"/>
              </a:ext>
            </a:extLst>
          </p:cNvPr>
          <p:cNvGrpSpPr/>
          <p:nvPr/>
        </p:nvGrpSpPr>
        <p:grpSpPr>
          <a:xfrm>
            <a:off x="1705162" y="2435429"/>
            <a:ext cx="276038" cy="307777"/>
            <a:chOff x="7061200" y="3251242"/>
            <a:chExt cx="276038" cy="307777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6939ADC-0E77-6B4F-A2C2-8B7024BDA33D}"/>
                </a:ext>
              </a:extLst>
            </p:cNvPr>
            <p:cNvSpPr/>
            <p:nvPr/>
          </p:nvSpPr>
          <p:spPr>
            <a:xfrm>
              <a:off x="7063611" y="3279662"/>
              <a:ext cx="271216" cy="25093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CBE0D3C-45DF-6C41-B699-9DDBA85D8A8E}"/>
                </a:ext>
              </a:extLst>
            </p:cNvPr>
            <p:cNvSpPr txBox="1"/>
            <p:nvPr/>
          </p:nvSpPr>
          <p:spPr>
            <a:xfrm>
              <a:off x="7061200" y="325124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C161360-53B2-9647-964B-E75DF6E12938}"/>
              </a:ext>
            </a:extLst>
          </p:cNvPr>
          <p:cNvGrpSpPr/>
          <p:nvPr/>
        </p:nvGrpSpPr>
        <p:grpSpPr>
          <a:xfrm>
            <a:off x="1705162" y="3369573"/>
            <a:ext cx="276038" cy="307777"/>
            <a:chOff x="7061200" y="3251242"/>
            <a:chExt cx="276038" cy="307777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A3BD075-C2E5-7241-BBB0-66E31B7CC9C3}"/>
                </a:ext>
              </a:extLst>
            </p:cNvPr>
            <p:cNvSpPr/>
            <p:nvPr/>
          </p:nvSpPr>
          <p:spPr>
            <a:xfrm>
              <a:off x="7063611" y="3279662"/>
              <a:ext cx="271216" cy="25093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15F2239-E0B6-DE4D-89E2-9E08DAFCF138}"/>
                </a:ext>
              </a:extLst>
            </p:cNvPr>
            <p:cNvSpPr txBox="1"/>
            <p:nvPr/>
          </p:nvSpPr>
          <p:spPr>
            <a:xfrm>
              <a:off x="7061200" y="325124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3D2828-8CCA-6F43-9BDC-B6FF44FB6C9A}"/>
              </a:ext>
            </a:extLst>
          </p:cNvPr>
          <p:cNvGrpSpPr/>
          <p:nvPr/>
        </p:nvGrpSpPr>
        <p:grpSpPr>
          <a:xfrm>
            <a:off x="1705162" y="4150700"/>
            <a:ext cx="3477585" cy="884535"/>
            <a:chOff x="1705162" y="4150700"/>
            <a:chExt cx="3477585" cy="884535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83202351-179A-5E49-8F98-AE0A1DF41BE2}"/>
                </a:ext>
              </a:extLst>
            </p:cNvPr>
            <p:cNvSpPr/>
            <p:nvPr/>
          </p:nvSpPr>
          <p:spPr>
            <a:xfrm>
              <a:off x="2159420" y="4150700"/>
              <a:ext cx="992038" cy="4312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/>
                <a:t>Small-Class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50866CC9-C3BF-0442-A219-534B5418AF48}"/>
                </a:ext>
              </a:extLst>
            </p:cNvPr>
            <p:cNvSpPr/>
            <p:nvPr/>
          </p:nvSpPr>
          <p:spPr>
            <a:xfrm>
              <a:off x="4077120" y="4180619"/>
              <a:ext cx="992038" cy="4013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/>
                <a:t>Constellation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A9DD547-C9C8-BE46-B692-C1BDC2C83EA1}"/>
                </a:ext>
              </a:extLst>
            </p:cNvPr>
            <p:cNvSpPr txBox="1"/>
            <p:nvPr/>
          </p:nvSpPr>
          <p:spPr>
            <a:xfrm>
              <a:off x="3472957" y="42126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E9AFAA6-8E08-AE4C-81B5-7A71358F9644}"/>
                </a:ext>
              </a:extLst>
            </p:cNvPr>
            <p:cNvSpPr/>
            <p:nvPr/>
          </p:nvSpPr>
          <p:spPr>
            <a:xfrm>
              <a:off x="3950128" y="4604348"/>
              <a:ext cx="123261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(8 VSWIR + 4 TIR </a:t>
              </a:r>
              <a:r>
                <a:rPr lang="en-US" sz="1100" b="1" dirty="0" err="1"/>
                <a:t>cubesats</a:t>
              </a:r>
              <a:r>
                <a:rPr lang="en-US" sz="1100" b="1" dirty="0"/>
                <a:t>)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DA4CCDC-D96C-564F-ACC4-915D0332EF4D}"/>
                </a:ext>
              </a:extLst>
            </p:cNvPr>
            <p:cNvSpPr/>
            <p:nvPr/>
          </p:nvSpPr>
          <p:spPr>
            <a:xfrm>
              <a:off x="2018043" y="4568829"/>
              <a:ext cx="123261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(1 VSWIR,             1 W/P TIR)</a:t>
              </a: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B1D6FF1-813B-FF4A-9870-D9B14F85E326}"/>
                </a:ext>
              </a:extLst>
            </p:cNvPr>
            <p:cNvGrpSpPr/>
            <p:nvPr/>
          </p:nvGrpSpPr>
          <p:grpSpPr>
            <a:xfrm>
              <a:off x="1705162" y="4236695"/>
              <a:ext cx="276038" cy="307777"/>
              <a:chOff x="7061200" y="3251242"/>
              <a:chExt cx="276038" cy="307777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261E814D-5C7E-C04C-AEFA-7830C37CB0B4}"/>
                  </a:ext>
                </a:extLst>
              </p:cNvPr>
              <p:cNvSpPr/>
              <p:nvPr/>
            </p:nvSpPr>
            <p:spPr>
              <a:xfrm>
                <a:off x="7063611" y="3279662"/>
                <a:ext cx="271216" cy="250937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BA4F543-3AA3-EB48-81E6-5F6D27D7503A}"/>
                  </a:ext>
                </a:extLst>
              </p:cNvPr>
              <p:cNvSpPr txBox="1"/>
              <p:nvPr/>
            </p:nvSpPr>
            <p:spPr>
              <a:xfrm>
                <a:off x="7061200" y="325124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5</a:t>
                </a:r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9869C22-8192-674F-8AFD-30C5981C91A9}"/>
              </a:ext>
            </a:extLst>
          </p:cNvPr>
          <p:cNvGrpSpPr/>
          <p:nvPr/>
        </p:nvGrpSpPr>
        <p:grpSpPr>
          <a:xfrm>
            <a:off x="1705162" y="5053017"/>
            <a:ext cx="276038" cy="307777"/>
            <a:chOff x="7061200" y="3251242"/>
            <a:chExt cx="276038" cy="307777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BF8F768-B0F3-9340-A593-5226771FFBA8}"/>
                </a:ext>
              </a:extLst>
            </p:cNvPr>
            <p:cNvSpPr/>
            <p:nvPr/>
          </p:nvSpPr>
          <p:spPr>
            <a:xfrm>
              <a:off x="7063611" y="3279662"/>
              <a:ext cx="271216" cy="25093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61341D6-C57D-DC4B-AE8C-26BA54ED69B5}"/>
                </a:ext>
              </a:extLst>
            </p:cNvPr>
            <p:cNvSpPr txBox="1"/>
            <p:nvPr/>
          </p:nvSpPr>
          <p:spPr>
            <a:xfrm>
              <a:off x="7061200" y="325124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954D77E8-0E5F-964E-B812-84A535258065}"/>
              </a:ext>
            </a:extLst>
          </p:cNvPr>
          <p:cNvSpPr txBox="1"/>
          <p:nvPr/>
        </p:nvSpPr>
        <p:spPr>
          <a:xfrm>
            <a:off x="5362404" y="24677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0E1825-9D23-C444-BFA9-6C7055265A08}"/>
              </a:ext>
            </a:extLst>
          </p:cNvPr>
          <p:cNvGrpSpPr/>
          <p:nvPr/>
        </p:nvGrpSpPr>
        <p:grpSpPr>
          <a:xfrm>
            <a:off x="5777696" y="2454475"/>
            <a:ext cx="1232619" cy="896788"/>
            <a:chOff x="7494530" y="2428051"/>
            <a:chExt cx="1232619" cy="896788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26B731F3-00F6-C946-A271-625C2CEF1DC2}"/>
                </a:ext>
              </a:extLst>
            </p:cNvPr>
            <p:cNvSpPr/>
            <p:nvPr/>
          </p:nvSpPr>
          <p:spPr>
            <a:xfrm>
              <a:off x="7629198" y="2428051"/>
              <a:ext cx="992038" cy="3958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/>
                <a:t>International Contributions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86CE02A-CDCD-864C-A50B-CC12CAB97863}"/>
                </a:ext>
              </a:extLst>
            </p:cNvPr>
            <p:cNvSpPr/>
            <p:nvPr/>
          </p:nvSpPr>
          <p:spPr>
            <a:xfrm>
              <a:off x="7494530" y="2893952"/>
              <a:ext cx="123261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(ESA CHIME</a:t>
              </a:r>
            </a:p>
            <a:p>
              <a:pPr algn="ctr"/>
              <a:r>
                <a:rPr lang="en-US" sz="1100" b="1" dirty="0"/>
                <a:t> + ASI TIR)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34065FA-AA68-4E40-A329-946794E46B6E}"/>
              </a:ext>
            </a:extLst>
          </p:cNvPr>
          <p:cNvGrpSpPr/>
          <p:nvPr/>
        </p:nvGrpSpPr>
        <p:grpSpPr>
          <a:xfrm>
            <a:off x="1714355" y="2730479"/>
            <a:ext cx="276038" cy="307777"/>
            <a:chOff x="7061200" y="3251242"/>
            <a:chExt cx="276038" cy="307777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4A6AF54-CF66-D640-9607-CE9CD3DF7EDE}"/>
                </a:ext>
              </a:extLst>
            </p:cNvPr>
            <p:cNvSpPr/>
            <p:nvPr/>
          </p:nvSpPr>
          <p:spPr>
            <a:xfrm>
              <a:off x="7063611" y="3279662"/>
              <a:ext cx="271216" cy="25093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4D534EC-00F6-644D-B9C9-424C6FA90FA2}"/>
                </a:ext>
              </a:extLst>
            </p:cNvPr>
            <p:cNvSpPr txBox="1"/>
            <p:nvPr/>
          </p:nvSpPr>
          <p:spPr>
            <a:xfrm>
              <a:off x="7061200" y="325124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142AEDF-33ED-1F47-8ED9-16A36218E787}"/>
              </a:ext>
            </a:extLst>
          </p:cNvPr>
          <p:cNvGrpSpPr/>
          <p:nvPr/>
        </p:nvGrpSpPr>
        <p:grpSpPr>
          <a:xfrm>
            <a:off x="15044380" y="356481"/>
            <a:ext cx="276038" cy="307777"/>
            <a:chOff x="7061200" y="3251242"/>
            <a:chExt cx="276038" cy="307777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C88CC76-5766-FB45-946F-699998182BEF}"/>
                </a:ext>
              </a:extLst>
            </p:cNvPr>
            <p:cNvSpPr/>
            <p:nvPr/>
          </p:nvSpPr>
          <p:spPr>
            <a:xfrm>
              <a:off x="7063611" y="3279662"/>
              <a:ext cx="271216" cy="25093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C3F6048-27D9-0B48-BBF3-654EC7137F18}"/>
                </a:ext>
              </a:extLst>
            </p:cNvPr>
            <p:cNvSpPr txBox="1"/>
            <p:nvPr/>
          </p:nvSpPr>
          <p:spPr>
            <a:xfrm>
              <a:off x="7061200" y="325124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E615B9E-AD7E-E44F-8270-F5A9F8C6216D}"/>
              </a:ext>
            </a:extLst>
          </p:cNvPr>
          <p:cNvGrpSpPr/>
          <p:nvPr/>
        </p:nvGrpSpPr>
        <p:grpSpPr>
          <a:xfrm>
            <a:off x="1711678" y="5816971"/>
            <a:ext cx="276038" cy="307777"/>
            <a:chOff x="7061200" y="3251242"/>
            <a:chExt cx="276038" cy="307777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D12F2EB-03F6-BE41-8618-FE9369FACD5C}"/>
                </a:ext>
              </a:extLst>
            </p:cNvPr>
            <p:cNvSpPr/>
            <p:nvPr/>
          </p:nvSpPr>
          <p:spPr>
            <a:xfrm>
              <a:off x="7063611" y="3279662"/>
              <a:ext cx="271216" cy="25093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3C4657B-7FAC-1046-BC91-EFB846D75375}"/>
                </a:ext>
              </a:extLst>
            </p:cNvPr>
            <p:cNvSpPr txBox="1"/>
            <p:nvPr/>
          </p:nvSpPr>
          <p:spPr>
            <a:xfrm>
              <a:off x="7061200" y="325124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7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8F6B83-04BA-7E45-8E2B-315C6BAB0F48}"/>
              </a:ext>
            </a:extLst>
          </p:cNvPr>
          <p:cNvGrpSpPr/>
          <p:nvPr/>
        </p:nvGrpSpPr>
        <p:grpSpPr>
          <a:xfrm>
            <a:off x="7543744" y="3159571"/>
            <a:ext cx="3479996" cy="937189"/>
            <a:chOff x="7543744" y="3608749"/>
            <a:chExt cx="3479996" cy="937189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07C19EE1-E0AF-4F49-A22D-D3C37F9FAEF7}"/>
                </a:ext>
              </a:extLst>
            </p:cNvPr>
            <p:cNvSpPr/>
            <p:nvPr/>
          </p:nvSpPr>
          <p:spPr>
            <a:xfrm>
              <a:off x="8000413" y="3696922"/>
              <a:ext cx="992038" cy="4312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/>
                <a:t>Small-Class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B86BB298-0647-8D45-9FC2-6AD5E82E6E8E}"/>
                </a:ext>
              </a:extLst>
            </p:cNvPr>
            <p:cNvSpPr/>
            <p:nvPr/>
          </p:nvSpPr>
          <p:spPr>
            <a:xfrm>
              <a:off x="9918113" y="3726841"/>
              <a:ext cx="992038" cy="4013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/>
                <a:t>Constellation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3BB5292-166E-E94A-9845-3E045D6F1B6F}"/>
                </a:ext>
              </a:extLst>
            </p:cNvPr>
            <p:cNvSpPr txBox="1"/>
            <p:nvPr/>
          </p:nvSpPr>
          <p:spPr>
            <a:xfrm>
              <a:off x="9313950" y="375885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44A10FE-7967-7A45-99A2-0C4D7E00679B}"/>
                </a:ext>
              </a:extLst>
            </p:cNvPr>
            <p:cNvSpPr/>
            <p:nvPr/>
          </p:nvSpPr>
          <p:spPr>
            <a:xfrm>
              <a:off x="9791121" y="4150570"/>
              <a:ext cx="123261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(4 TIR </a:t>
              </a:r>
              <a:r>
                <a:rPr lang="en-US" sz="1100" b="1" dirty="0" err="1"/>
                <a:t>cubesats</a:t>
              </a:r>
              <a:r>
                <a:rPr lang="en-US" sz="1100" b="1" dirty="0"/>
                <a:t>)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E91FE61-9083-A949-AAAF-A20CA82D3738}"/>
                </a:ext>
              </a:extLst>
            </p:cNvPr>
            <p:cNvSpPr/>
            <p:nvPr/>
          </p:nvSpPr>
          <p:spPr>
            <a:xfrm>
              <a:off x="7859036" y="4115051"/>
              <a:ext cx="123261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(1 VSWIR,             1 W/P TIR)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B992A77-3FCB-2140-B327-BA32BE648ECA}"/>
                </a:ext>
              </a:extLst>
            </p:cNvPr>
            <p:cNvGrpSpPr/>
            <p:nvPr/>
          </p:nvGrpSpPr>
          <p:grpSpPr>
            <a:xfrm>
              <a:off x="7546155" y="3608749"/>
              <a:ext cx="276038" cy="307777"/>
              <a:chOff x="7061200" y="3251242"/>
              <a:chExt cx="276038" cy="307777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2A019A6-F1F1-9248-B4C5-FA5851B92CD6}"/>
                  </a:ext>
                </a:extLst>
              </p:cNvPr>
              <p:cNvSpPr/>
              <p:nvPr/>
            </p:nvSpPr>
            <p:spPr>
              <a:xfrm>
                <a:off x="7063611" y="3279662"/>
                <a:ext cx="271216" cy="250937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48DA601-1CC1-CC4F-8BF0-FFDC32A88B1B}"/>
                  </a:ext>
                </a:extLst>
              </p:cNvPr>
              <p:cNvSpPr txBox="1"/>
              <p:nvPr/>
            </p:nvSpPr>
            <p:spPr>
              <a:xfrm>
                <a:off x="7061200" y="325124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8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DE81E5B-F63E-394D-B2BB-5A386DEB2F39}"/>
                </a:ext>
              </a:extLst>
            </p:cNvPr>
            <p:cNvGrpSpPr/>
            <p:nvPr/>
          </p:nvGrpSpPr>
          <p:grpSpPr>
            <a:xfrm>
              <a:off x="7543744" y="3923730"/>
              <a:ext cx="276038" cy="307777"/>
              <a:chOff x="7061200" y="3251242"/>
              <a:chExt cx="276038" cy="307777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B5B02F80-B1C8-614A-B664-D41527AC1201}"/>
                  </a:ext>
                </a:extLst>
              </p:cNvPr>
              <p:cNvSpPr/>
              <p:nvPr/>
            </p:nvSpPr>
            <p:spPr>
              <a:xfrm>
                <a:off x="7063611" y="3279662"/>
                <a:ext cx="271216" cy="250937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BA12738-E408-E84B-A0A0-A35B166AED7E}"/>
                  </a:ext>
                </a:extLst>
              </p:cNvPr>
              <p:cNvSpPr txBox="1"/>
              <p:nvPr/>
            </p:nvSpPr>
            <p:spPr>
              <a:xfrm>
                <a:off x="7061200" y="325124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9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1940844-0AB7-7743-A0C7-6D1A161295BA}"/>
              </a:ext>
            </a:extLst>
          </p:cNvPr>
          <p:cNvGrpSpPr/>
          <p:nvPr/>
        </p:nvGrpSpPr>
        <p:grpSpPr>
          <a:xfrm>
            <a:off x="7469748" y="4601786"/>
            <a:ext cx="3479996" cy="1399851"/>
            <a:chOff x="7543744" y="3608749"/>
            <a:chExt cx="3479996" cy="1399851"/>
          </a:xfrm>
        </p:grpSpPr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FE6177FC-4300-704F-8162-166556473262}"/>
                </a:ext>
              </a:extLst>
            </p:cNvPr>
            <p:cNvSpPr/>
            <p:nvPr/>
          </p:nvSpPr>
          <p:spPr>
            <a:xfrm>
              <a:off x="8000413" y="3696922"/>
              <a:ext cx="992038" cy="4312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/>
                <a:t>Small-Class</a:t>
              </a:r>
            </a:p>
          </p:txBody>
        </p: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8775810B-BC14-0845-849D-D103E055E519}"/>
                </a:ext>
              </a:extLst>
            </p:cNvPr>
            <p:cNvSpPr/>
            <p:nvPr/>
          </p:nvSpPr>
          <p:spPr>
            <a:xfrm>
              <a:off x="9918113" y="3726841"/>
              <a:ext cx="992038" cy="4013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/>
                <a:t>Constellation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76031A7-9783-9A41-A8FC-5932412241BF}"/>
                </a:ext>
              </a:extLst>
            </p:cNvPr>
            <p:cNvSpPr txBox="1"/>
            <p:nvPr/>
          </p:nvSpPr>
          <p:spPr>
            <a:xfrm>
              <a:off x="9313950" y="375885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16A9729-0318-124E-BB85-61873807B81B}"/>
                </a:ext>
              </a:extLst>
            </p:cNvPr>
            <p:cNvSpPr/>
            <p:nvPr/>
          </p:nvSpPr>
          <p:spPr>
            <a:xfrm>
              <a:off x="9791121" y="4150570"/>
              <a:ext cx="123261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(8 VSWIR and/or 4 TIR </a:t>
              </a:r>
              <a:r>
                <a:rPr lang="en-US" sz="1100" b="1" dirty="0" err="1"/>
                <a:t>cubesats</a:t>
              </a:r>
              <a:r>
                <a:rPr lang="en-US" sz="1100" b="1" dirty="0"/>
                <a:t>)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F36FA51-6628-934F-BCB8-E1BC89E56D34}"/>
                </a:ext>
              </a:extLst>
            </p:cNvPr>
            <p:cNvSpPr/>
            <p:nvPr/>
          </p:nvSpPr>
          <p:spPr>
            <a:xfrm>
              <a:off x="7859036" y="4115051"/>
              <a:ext cx="123261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(1 W/P TIR)</a:t>
              </a: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9C22122-C1D5-4B4B-8B5A-73313B476B1B}"/>
                </a:ext>
              </a:extLst>
            </p:cNvPr>
            <p:cNvGrpSpPr/>
            <p:nvPr/>
          </p:nvGrpSpPr>
          <p:grpSpPr>
            <a:xfrm>
              <a:off x="7546155" y="3608749"/>
              <a:ext cx="367408" cy="307777"/>
              <a:chOff x="7061200" y="3251242"/>
              <a:chExt cx="367408" cy="307777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4F3C465D-9FB4-734C-BA9C-CD06860B1CC0}"/>
                  </a:ext>
                </a:extLst>
              </p:cNvPr>
              <p:cNvSpPr/>
              <p:nvPr/>
            </p:nvSpPr>
            <p:spPr>
              <a:xfrm>
                <a:off x="7063611" y="3279662"/>
                <a:ext cx="271216" cy="250937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F364190-8078-DC4B-9D60-54A89830505A}"/>
                  </a:ext>
                </a:extLst>
              </p:cNvPr>
              <p:cNvSpPr txBox="1"/>
              <p:nvPr/>
            </p:nvSpPr>
            <p:spPr>
              <a:xfrm>
                <a:off x="7061200" y="3251242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10</a:t>
                </a: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0F8A0812-5F2F-4F4E-8E12-B2A3F7A5CFF4}"/>
                </a:ext>
              </a:extLst>
            </p:cNvPr>
            <p:cNvGrpSpPr/>
            <p:nvPr/>
          </p:nvGrpSpPr>
          <p:grpSpPr>
            <a:xfrm>
              <a:off x="7543744" y="3923730"/>
              <a:ext cx="367408" cy="307777"/>
              <a:chOff x="7061200" y="3251242"/>
              <a:chExt cx="367408" cy="307777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31851A1-35FB-9245-8E77-EF5400E7399E}"/>
                  </a:ext>
                </a:extLst>
              </p:cNvPr>
              <p:cNvSpPr/>
              <p:nvPr/>
            </p:nvSpPr>
            <p:spPr>
              <a:xfrm>
                <a:off x="7063611" y="3279662"/>
                <a:ext cx="271216" cy="250937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8BEB8BEA-25AF-2248-BA18-0A0EABA51562}"/>
                  </a:ext>
                </a:extLst>
              </p:cNvPr>
              <p:cNvSpPr txBox="1"/>
              <p:nvPr/>
            </p:nvSpPr>
            <p:spPr>
              <a:xfrm>
                <a:off x="7061200" y="3251242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11</a:t>
                </a:r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5B51D64F-7457-8548-A3CE-80E330B09B22}"/>
                </a:ext>
              </a:extLst>
            </p:cNvPr>
            <p:cNvSpPr txBox="1"/>
            <p:nvPr/>
          </p:nvSpPr>
          <p:spPr>
            <a:xfrm>
              <a:off x="9313950" y="46392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A6E1952-323C-5647-B6D0-9A76CECE5EAF}"/>
              </a:ext>
            </a:extLst>
          </p:cNvPr>
          <p:cNvGrpSpPr/>
          <p:nvPr/>
        </p:nvGrpSpPr>
        <p:grpSpPr>
          <a:xfrm>
            <a:off x="9717124" y="5623964"/>
            <a:ext cx="1232619" cy="896788"/>
            <a:chOff x="7494530" y="2428051"/>
            <a:chExt cx="1232619" cy="896788"/>
          </a:xfrm>
        </p:grpSpPr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4CC9D1E6-AEDD-654C-969F-AB39BAB8516F}"/>
                </a:ext>
              </a:extLst>
            </p:cNvPr>
            <p:cNvSpPr/>
            <p:nvPr/>
          </p:nvSpPr>
          <p:spPr>
            <a:xfrm>
              <a:off x="7629198" y="2428051"/>
              <a:ext cx="992038" cy="3958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/>
                <a:t>International Contributions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68C2F24-DCE6-FC49-AB53-AFD4297BD48B}"/>
                </a:ext>
              </a:extLst>
            </p:cNvPr>
            <p:cNvSpPr/>
            <p:nvPr/>
          </p:nvSpPr>
          <p:spPr>
            <a:xfrm>
              <a:off x="7494530" y="2893952"/>
              <a:ext cx="123261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(ISRO VSWIR platform)</a:t>
              </a:r>
            </a:p>
          </p:txBody>
        </p:sp>
      </p:grpSp>
      <p:pic>
        <p:nvPicPr>
          <p:cNvPr id="152" name="Picture 7" descr="NASA logo vector">
            <a:extLst>
              <a:ext uri="{FF2B5EF4-FFF2-40B4-BE49-F238E27FC236}">
                <a16:creationId xmlns:a16="http://schemas.microsoft.com/office/drawing/2014/main" id="{44AB521D-B3FC-1242-94AB-AA3E66FB9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11" t="17261" r="11260" b="16110"/>
          <a:stretch/>
        </p:blipFill>
        <p:spPr bwMode="auto">
          <a:xfrm>
            <a:off x="10937938" y="0"/>
            <a:ext cx="1254062" cy="10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23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37532-D1B5-D542-9C84-1D948FBA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NASA TE 2019 Site Visit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BD58B-D0A4-7246-9AB2-529C1A4CA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5"/>
          <a:stretch/>
        </p:blipFill>
        <p:spPr>
          <a:xfrm>
            <a:off x="1662496" y="1796560"/>
            <a:ext cx="10223500" cy="45597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A0A88AE-5DC2-344B-BD1B-D3EC54CD1EE8}"/>
              </a:ext>
            </a:extLst>
          </p:cNvPr>
          <p:cNvSpPr txBox="1">
            <a:spLocks/>
          </p:cNvSpPr>
          <p:nvPr/>
        </p:nvSpPr>
        <p:spPr>
          <a:xfrm>
            <a:off x="348790" y="-33787"/>
            <a:ext cx="11843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Architecture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8C3CC-C295-DE4B-82CD-26D179B40ADA}"/>
              </a:ext>
            </a:extLst>
          </p:cNvPr>
          <p:cNvSpPr txBox="1"/>
          <p:nvPr/>
        </p:nvSpPr>
        <p:spPr>
          <a:xfrm>
            <a:off x="797989" y="898899"/>
            <a:ext cx="10944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Scoring of individual architectures based on science value (i.e., meeting capabilities in SATM, OSSEs etc.), cost ($650M constraint), risk (e.g., TRL)</a:t>
            </a:r>
          </a:p>
        </p:txBody>
      </p:sp>
    </p:spTree>
    <p:extLst>
      <p:ext uri="{BB962C8B-B14F-4D97-AF65-F5344CB8AC3E}">
        <p14:creationId xmlns:p14="http://schemas.microsoft.com/office/powerpoint/2010/main" val="83752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4F-A819-6C48-8A30-6D858016ECAA}" type="datetime1">
              <a:rPr lang="en-US" smtClean="0"/>
              <a:t>1/13/20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64F-9E5C-1646-AB06-8616E2998AAE}" type="slidenum">
              <a:rPr lang="en-US" smtClean="0"/>
              <a:t>14</a:t>
            </a:fld>
            <a:endParaRPr lang="en-US"/>
          </a:p>
        </p:txBody>
      </p:sp>
      <p:pic>
        <p:nvPicPr>
          <p:cNvPr id="17" name="Picture 7" descr="NASA logo vector">
            <a:extLst>
              <a:ext uri="{FF2B5EF4-FFF2-40B4-BE49-F238E27FC236}">
                <a16:creationId xmlns:a16="http://schemas.microsoft.com/office/drawing/2014/main" id="{8A7D98DD-3713-1F4A-A81F-C171AA5EB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11" t="17261" r="11260" b="16110"/>
          <a:stretch/>
        </p:blipFill>
        <p:spPr bwMode="auto">
          <a:xfrm>
            <a:off x="10937938" y="0"/>
            <a:ext cx="1254062" cy="10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7825" y="5757671"/>
            <a:ext cx="9376347" cy="652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Rules for defining the cost and performance boundaries will be established in Phase 2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438CC10-7392-824A-9033-F473CC47752F}"/>
              </a:ext>
            </a:extLst>
          </p:cNvPr>
          <p:cNvSpPr txBox="1">
            <a:spLocks/>
          </p:cNvSpPr>
          <p:nvPr/>
        </p:nvSpPr>
        <p:spPr>
          <a:xfrm>
            <a:off x="348790" y="-33787"/>
            <a:ext cx="11843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  <a:cs typeface="Arial" panose="020B0604020202020204" pitchFamily="34" charset="0"/>
              </a:rPr>
              <a:t>Example of Preliminary Assessment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5DC247-32E8-4A47-A970-EEDA7EA32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100" y="1231900"/>
            <a:ext cx="52578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90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5E631-718E-BB4D-A236-1186CF33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22874" cy="4351338"/>
          </a:xfrm>
        </p:spPr>
        <p:txBody>
          <a:bodyPr>
            <a:normAutofit lnSpcReduction="10000"/>
          </a:bodyPr>
          <a:lstStyle/>
          <a:p>
            <a:pPr marL="354013" indent="-354013"/>
            <a:r>
              <a:rPr lang="en-US" sz="3000" dirty="0"/>
              <a:t>Application of the value framework metrics</a:t>
            </a:r>
          </a:p>
          <a:p>
            <a:pPr marL="354013" indent="-354013"/>
            <a:r>
              <a:rPr lang="en-US" sz="3000" dirty="0"/>
              <a:t>Performing the </a:t>
            </a:r>
            <a:r>
              <a:rPr lang="en-US" sz="3000" dirty="0" err="1"/>
              <a:t>TeamX</a:t>
            </a:r>
            <a:r>
              <a:rPr lang="en-US" sz="3000" dirty="0"/>
              <a:t> and design center studies (cost, risk and science estimation) </a:t>
            </a:r>
          </a:p>
          <a:p>
            <a:pPr marL="354013" indent="-354013"/>
            <a:r>
              <a:rPr lang="en-US" sz="3000" dirty="0"/>
              <a:t>Refining the cost/value of adding additional features to feasible architectures  (e.g. low data latency)</a:t>
            </a:r>
          </a:p>
          <a:p>
            <a:pPr marL="354013" indent="-354013"/>
            <a:r>
              <a:rPr lang="en-US" sz="3000" dirty="0"/>
              <a:t>Further exploring the synergy with ACCP for orbital configurations and physical architectures</a:t>
            </a:r>
          </a:p>
          <a:p>
            <a:pPr marL="354013" indent="-354013"/>
            <a:r>
              <a:rPr lang="en-US" sz="3000" dirty="0"/>
              <a:t>Studying the sub-orbital contributions to the architecture (UAV)</a:t>
            </a:r>
          </a:p>
          <a:p>
            <a:pPr marL="354013" indent="-354013"/>
            <a:r>
              <a:rPr lang="en-US" sz="3000" dirty="0"/>
              <a:t>Applying appropriate programmatic risk metric(s)</a:t>
            </a:r>
          </a:p>
          <a:p>
            <a:pPr marL="354013" indent="-354013"/>
            <a:endParaRPr lang="en-US" sz="30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31DE7-70ED-D446-8B87-9EC7A061260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6716089F-F757-5F4C-ABBE-B88472FD8F57}" type="datetime1">
              <a:rPr lang="en-US" smtClean="0"/>
              <a:t>1/13/20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60FC3-A4B9-0246-8480-14B354E1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64F-9E5C-1646-AB06-8616E2998AAE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7" descr="NASA logo vector">
            <a:extLst>
              <a:ext uri="{FF2B5EF4-FFF2-40B4-BE49-F238E27FC236}">
                <a16:creationId xmlns:a16="http://schemas.microsoft.com/office/drawing/2014/main" id="{DB311756-D31D-CF4D-9220-1FA9CFE0E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11" t="17261" r="11260" b="16110"/>
          <a:stretch/>
        </p:blipFill>
        <p:spPr bwMode="auto">
          <a:xfrm>
            <a:off x="10937938" y="0"/>
            <a:ext cx="1254062" cy="10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7FAB08-741B-D642-9A56-CE7F2CB2D5C3}"/>
              </a:ext>
            </a:extLst>
          </p:cNvPr>
          <p:cNvSpPr txBox="1">
            <a:spLocks/>
          </p:cNvSpPr>
          <p:nvPr/>
        </p:nvSpPr>
        <p:spPr>
          <a:xfrm>
            <a:off x="348791" y="365125"/>
            <a:ext cx="11843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  <a:cs typeface="Arial" panose="020B0604020202020204" pitchFamily="34" charset="0"/>
              </a:rPr>
              <a:t>Ongoing Phase II Activities</a:t>
            </a:r>
          </a:p>
        </p:txBody>
      </p:sp>
    </p:spTree>
    <p:extLst>
      <p:ext uri="{BB962C8B-B14F-4D97-AF65-F5344CB8AC3E}">
        <p14:creationId xmlns:p14="http://schemas.microsoft.com/office/powerpoint/2010/main" val="361574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5E631-718E-BB4D-A236-1186CF33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354013" indent="-354013"/>
            <a:endParaRPr lang="en-US" sz="30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31DE7-70ED-D446-8B87-9EC7A061260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6716089F-F757-5F4C-ABBE-B88472FD8F57}" type="datetime1">
              <a:rPr lang="en-US" smtClean="0"/>
              <a:t>1/13/20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60FC3-A4B9-0246-8480-14B354E1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64F-9E5C-1646-AB06-8616E2998AAE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7" descr="NASA logo vector">
            <a:extLst>
              <a:ext uri="{FF2B5EF4-FFF2-40B4-BE49-F238E27FC236}">
                <a16:creationId xmlns:a16="http://schemas.microsoft.com/office/drawing/2014/main" id="{DB311756-D31D-CF4D-9220-1FA9CFE0E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11" t="17261" r="11260" b="16110"/>
          <a:stretch/>
        </p:blipFill>
        <p:spPr bwMode="auto">
          <a:xfrm>
            <a:off x="10937938" y="0"/>
            <a:ext cx="1254062" cy="10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5C48CF-7B90-8042-89E7-E8210FF8132B}"/>
              </a:ext>
            </a:extLst>
          </p:cNvPr>
          <p:cNvSpPr txBox="1">
            <a:spLocks/>
          </p:cNvSpPr>
          <p:nvPr/>
        </p:nvSpPr>
        <p:spPr>
          <a:xfrm>
            <a:off x="838200" y="14387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Instrument architectures identified based on instrument modeling, RFI responses, program of record and available technologies</a:t>
            </a:r>
          </a:p>
          <a:p>
            <a:r>
              <a:rPr lang="en-US" dirty="0"/>
              <a:t>Trade space spans the mission class, platform, number of platforms, instrument configuration, calibration approach, data latency, etc.</a:t>
            </a:r>
          </a:p>
          <a:p>
            <a:r>
              <a:rPr lang="en-US" dirty="0"/>
              <a:t>Phase I identified potential options based on instrument model and trade space</a:t>
            </a:r>
          </a:p>
          <a:p>
            <a:r>
              <a:rPr lang="en-US" dirty="0"/>
              <a:t>Phase II performs mission-level designs on feasible options to characterize to 1-3 options</a:t>
            </a:r>
          </a:p>
          <a:p>
            <a:r>
              <a:rPr lang="en-US" dirty="0"/>
              <a:t>Phase II identifies the promising options after detailed modeling and design study and provides them to HQ with supporting information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01BEB8-4E8C-1E4B-A195-1882C50544B3}"/>
              </a:ext>
            </a:extLst>
          </p:cNvPr>
          <p:cNvSpPr txBox="1">
            <a:spLocks/>
          </p:cNvSpPr>
          <p:nvPr/>
        </p:nvSpPr>
        <p:spPr>
          <a:xfrm>
            <a:off x="348791" y="365125"/>
            <a:ext cx="11843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  <a:cs typeface="Arial" panose="020B0604020202020204" pitchFamily="34" charset="0"/>
              </a:rPr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144315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CC2DE9-5284-7647-8239-CD3AFCD1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FD2BCD-0EBA-DA4C-8BF8-891889C40EFD}"/>
              </a:ext>
            </a:extLst>
          </p:cNvPr>
          <p:cNvSpPr txBox="1"/>
          <p:nvPr/>
        </p:nvSpPr>
        <p:spPr>
          <a:xfrm>
            <a:off x="4694983" y="2623143"/>
            <a:ext cx="2487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Backups</a:t>
            </a:r>
          </a:p>
        </p:txBody>
      </p:sp>
    </p:spTree>
    <p:extLst>
      <p:ext uri="{BB962C8B-B14F-4D97-AF65-F5344CB8AC3E}">
        <p14:creationId xmlns:p14="http://schemas.microsoft.com/office/powerpoint/2010/main" val="4197910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CD7B79-CE66-5F4C-A641-3981BAE89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98"/>
          <a:stretch/>
        </p:blipFill>
        <p:spPr>
          <a:xfrm>
            <a:off x="0" y="1035424"/>
            <a:ext cx="12104491" cy="5822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7350F-AE93-1241-BF0A-A70862EBEA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68" t="4501" r="5192" b="5689"/>
          <a:stretch/>
        </p:blipFill>
        <p:spPr>
          <a:xfrm>
            <a:off x="4721628" y="1181872"/>
            <a:ext cx="7189124" cy="50379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E843F5-FAB8-504A-9C35-25E2AB87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79" y="-14369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Architecture Formulation Approach</a:t>
            </a:r>
          </a:p>
        </p:txBody>
      </p:sp>
    </p:spTree>
    <p:extLst>
      <p:ext uri="{BB962C8B-B14F-4D97-AF65-F5344CB8AC3E}">
        <p14:creationId xmlns:p14="http://schemas.microsoft.com/office/powerpoint/2010/main" val="536196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A11A2-B982-AC4C-9693-0729AF7D7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6966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Plant traits				Spectral performance</a:t>
            </a:r>
          </a:p>
          <a:p>
            <a:r>
              <a:rPr lang="en-US" sz="2400" dirty="0"/>
              <a:t>Evapotranspiration			Temperature versus emissivity, frequency</a:t>
            </a:r>
          </a:p>
          <a:p>
            <a:r>
              <a:rPr lang="en-US" sz="2400" dirty="0"/>
              <a:t>Minerals				Spectral performance</a:t>
            </a:r>
          </a:p>
          <a:p>
            <a:r>
              <a:rPr lang="en-US" sz="2400" dirty="0"/>
              <a:t>Vegetation cover                                 spectral performance</a:t>
            </a:r>
          </a:p>
          <a:p>
            <a:r>
              <a:rPr lang="en-US" sz="2400" dirty="0"/>
              <a:t>Aquatic classification                          Spectral performance</a:t>
            </a:r>
          </a:p>
          <a:p>
            <a:r>
              <a:rPr lang="en-US" sz="2400" dirty="0"/>
              <a:t>Aquatic biology			Spectral performance, frequency</a:t>
            </a:r>
          </a:p>
          <a:p>
            <a:r>
              <a:rPr lang="en-US" sz="2400" dirty="0"/>
              <a:t>Snow					Frequency</a:t>
            </a:r>
          </a:p>
          <a:p>
            <a:r>
              <a:rPr lang="en-US" sz="2400" dirty="0"/>
              <a:t>Fire					Frequency, 4 micron dynamic range</a:t>
            </a:r>
          </a:p>
          <a:p>
            <a:r>
              <a:rPr lang="en-US" sz="2400" dirty="0"/>
              <a:t>Volcanic gases			Frequency</a:t>
            </a:r>
          </a:p>
          <a:p>
            <a:r>
              <a:rPr lang="en-US" sz="2400" dirty="0"/>
              <a:t>Natural Hazards			Frequency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18272C-511F-794D-BBE2-6228D5065CDE}"/>
              </a:ext>
            </a:extLst>
          </p:cNvPr>
          <p:cNvSpPr/>
          <p:nvPr/>
        </p:nvSpPr>
        <p:spPr>
          <a:xfrm rot="16200000">
            <a:off x="10803185" y="2264505"/>
            <a:ext cx="1034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Mow the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lawn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FE7A35-29F4-2B41-B036-F14DE9AB32ED}"/>
              </a:ext>
            </a:extLst>
          </p:cNvPr>
          <p:cNvCxnSpPr>
            <a:cxnSpLocks/>
          </p:cNvCxnSpPr>
          <p:nvPr/>
        </p:nvCxnSpPr>
        <p:spPr>
          <a:xfrm flipH="1">
            <a:off x="11631011" y="3670663"/>
            <a:ext cx="12821" cy="2090242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67721E7-82B0-6E4F-89A5-83800D4A214C}"/>
              </a:ext>
            </a:extLst>
          </p:cNvPr>
          <p:cNvSpPr/>
          <p:nvPr/>
        </p:nvSpPr>
        <p:spPr>
          <a:xfrm rot="16200000">
            <a:off x="10816204" y="4623740"/>
            <a:ext cx="1629613" cy="3847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 Event-Driven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2B78D3-02D7-C640-8B07-229984CAFCE9}"/>
              </a:ext>
            </a:extLst>
          </p:cNvPr>
          <p:cNvCxnSpPr/>
          <p:nvPr/>
        </p:nvCxnSpPr>
        <p:spPr>
          <a:xfrm>
            <a:off x="11320666" y="1799499"/>
            <a:ext cx="0" cy="2324559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37AEBF-8195-634C-BBF0-87F6D22C42B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87700292-F817-5645-BC27-51031C8A890B}" type="datetime1">
              <a:rPr lang="en-US" smtClean="0"/>
              <a:t>1/13/20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61DAE4-94AB-BE40-9C75-02F733F4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71255" cy="365125"/>
          </a:xfrm>
        </p:spPr>
        <p:txBody>
          <a:bodyPr/>
          <a:lstStyle/>
          <a:p>
            <a:fld id="{E720A64F-9E5C-1646-AB06-8616E2998AAE}" type="slidenum">
              <a:rPr lang="en-US" smtClean="0"/>
              <a:t>19</a:t>
            </a:fld>
            <a:endParaRPr lang="en-US" dirty="0"/>
          </a:p>
        </p:txBody>
      </p:sp>
      <p:pic>
        <p:nvPicPr>
          <p:cNvPr id="13" name="Picture 7" descr="NASA logo vector">
            <a:extLst>
              <a:ext uri="{FF2B5EF4-FFF2-40B4-BE49-F238E27FC236}">
                <a16:creationId xmlns:a16="http://schemas.microsoft.com/office/drawing/2014/main" id="{C1AB1846-2E2D-B841-8C57-CB9023583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11" t="17261" r="11260" b="16110"/>
          <a:stretch/>
        </p:blipFill>
        <p:spPr bwMode="auto">
          <a:xfrm>
            <a:off x="10726769" y="5640160"/>
            <a:ext cx="1254062" cy="10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NASA logo vector">
            <a:extLst>
              <a:ext uri="{FF2B5EF4-FFF2-40B4-BE49-F238E27FC236}">
                <a16:creationId xmlns:a16="http://schemas.microsoft.com/office/drawing/2014/main" id="{B3BDB371-807E-A74B-A27F-2AEEC44B6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11" t="17261" r="11260" b="16110"/>
          <a:stretch/>
        </p:blipFill>
        <p:spPr bwMode="auto">
          <a:xfrm>
            <a:off x="10937938" y="0"/>
            <a:ext cx="1254062" cy="10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A70FBC02-AF80-E444-9AEB-07DB4B92DF50}"/>
              </a:ext>
            </a:extLst>
          </p:cNvPr>
          <p:cNvSpPr txBox="1">
            <a:spLocks/>
          </p:cNvSpPr>
          <p:nvPr/>
        </p:nvSpPr>
        <p:spPr>
          <a:xfrm>
            <a:off x="179342" y="180297"/>
            <a:ext cx="10377610" cy="824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Concept of Operations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468E35-663C-4B48-B697-FBE50A6CDD9E}"/>
              </a:ext>
            </a:extLst>
          </p:cNvPr>
          <p:cNvSpPr/>
          <p:nvPr/>
        </p:nvSpPr>
        <p:spPr>
          <a:xfrm>
            <a:off x="838200" y="1791657"/>
            <a:ext cx="10117667" cy="2963223"/>
          </a:xfrm>
          <a:prstGeom prst="rect">
            <a:avLst/>
          </a:prstGeom>
          <a:solidFill>
            <a:srgbClr val="4472C4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5862B8-2736-7243-863E-60821FA5A137}"/>
              </a:ext>
            </a:extLst>
          </p:cNvPr>
          <p:cNvSpPr/>
          <p:nvPr/>
        </p:nvSpPr>
        <p:spPr>
          <a:xfrm>
            <a:off x="838200" y="3943110"/>
            <a:ext cx="10117667" cy="2154706"/>
          </a:xfrm>
          <a:prstGeom prst="rect">
            <a:avLst/>
          </a:prstGeom>
          <a:solidFill>
            <a:srgbClr val="4472C4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592A9-117F-3B47-B744-0DC920920071}"/>
              </a:ext>
            </a:extLst>
          </p:cNvPr>
          <p:cNvSpPr txBox="1"/>
          <p:nvPr/>
        </p:nvSpPr>
        <p:spPr>
          <a:xfrm>
            <a:off x="838200" y="1254854"/>
            <a:ext cx="63276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SBG has 9 core geophysical data products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838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5E631-718E-BB4D-A236-1186CF33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000" dirty="0"/>
              <a:t>Architecture Formulation Overview</a:t>
            </a:r>
          </a:p>
          <a:p>
            <a:r>
              <a:rPr lang="en-US" sz="3000" dirty="0"/>
              <a:t>Implementation Approach</a:t>
            </a:r>
          </a:p>
          <a:p>
            <a:r>
              <a:rPr lang="en-US" sz="3000" dirty="0"/>
              <a:t>Instrument Modeling </a:t>
            </a:r>
          </a:p>
          <a:p>
            <a:r>
              <a:rPr lang="en-US" sz="3000" dirty="0"/>
              <a:t>Architecture Trade Space</a:t>
            </a:r>
          </a:p>
          <a:p>
            <a:r>
              <a:rPr lang="en-US" sz="3000" dirty="0"/>
              <a:t>Ongoing work in Phase II </a:t>
            </a:r>
          </a:p>
          <a:p>
            <a:pPr marL="0" indent="0">
              <a:buNone/>
            </a:pPr>
            <a:endParaRPr lang="en-US" sz="30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31DE7-70ED-D446-8B87-9EC7A061260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90352F55-BE03-C54F-BFEE-19FB1423F2A5}" type="datetime1">
              <a:rPr lang="en-US" smtClean="0"/>
              <a:t>1/13/20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60FC3-A4B9-0246-8480-14B354E1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64F-9E5C-1646-AB06-8616E2998AAE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7" descr="NASA logo vector">
            <a:extLst>
              <a:ext uri="{FF2B5EF4-FFF2-40B4-BE49-F238E27FC236}">
                <a16:creationId xmlns:a16="http://schemas.microsoft.com/office/drawing/2014/main" id="{113748A3-422C-6B46-9579-5040366C8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11" t="17261" r="11260" b="16110"/>
          <a:stretch/>
        </p:blipFill>
        <p:spPr bwMode="auto">
          <a:xfrm>
            <a:off x="10937938" y="0"/>
            <a:ext cx="1254062" cy="10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A70FBC02-AF80-E444-9AEB-07DB4B92DF50}"/>
              </a:ext>
            </a:extLst>
          </p:cNvPr>
          <p:cNvSpPr txBox="1">
            <a:spLocks/>
          </p:cNvSpPr>
          <p:nvPr/>
        </p:nvSpPr>
        <p:spPr>
          <a:xfrm>
            <a:off x="771525" y="583402"/>
            <a:ext cx="10515600" cy="824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Overview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853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9D78479-8B8C-DE47-9F43-197CB77239E5}"/>
              </a:ext>
            </a:extLst>
          </p:cNvPr>
          <p:cNvGrpSpPr/>
          <p:nvPr/>
        </p:nvGrpSpPr>
        <p:grpSpPr>
          <a:xfrm>
            <a:off x="667748" y="857184"/>
            <a:ext cx="10479299" cy="5742537"/>
            <a:chOff x="735580" y="682072"/>
            <a:chExt cx="10479299" cy="5742537"/>
          </a:xfrm>
        </p:grpSpPr>
        <p:sp>
          <p:nvSpPr>
            <p:cNvPr id="2" name="object 2"/>
            <p:cNvSpPr txBox="1"/>
            <p:nvPr/>
          </p:nvSpPr>
          <p:spPr>
            <a:xfrm>
              <a:off x="1272898" y="5828695"/>
              <a:ext cx="3934946" cy="3462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 marR="4483">
                <a:lnSpc>
                  <a:spcPts val="935"/>
                </a:lnSpc>
              </a:pPr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Spacecraft on the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scale </a:t>
              </a:r>
              <a:r>
                <a:rPr sz="794" spc="13" dirty="0">
                  <a:solidFill>
                    <a:srgbClr val="0A1B24"/>
                  </a:solidFill>
                  <a:latin typeface="Helvetica"/>
                  <a:cs typeface="Helvetica"/>
                </a:rPr>
                <a:t>of </a:t>
              </a:r>
              <a:r>
                <a:rPr sz="794" b="1" spc="-18" dirty="0">
                  <a:solidFill>
                    <a:srgbClr val="0A1B24"/>
                  </a:solidFill>
                  <a:latin typeface="Helvetica"/>
                  <a:cs typeface="Helvetica"/>
                </a:rPr>
                <a:t>t</a:t>
              </a:r>
              <a:r>
                <a:rPr sz="794" spc="-18" dirty="0">
                  <a:solidFill>
                    <a:srgbClr val="0A1B24"/>
                  </a:solidFill>
                  <a:latin typeface="Helvetica"/>
                  <a:cs typeface="Helvetica"/>
                </a:rPr>
                <a:t>he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LeoSTAR-2 bus flown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on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OCO-2 or Ball's BCP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2000 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spacecraft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used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for Icesat. Platform may carry both VSWIR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and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TIR instruments, or</a:t>
              </a:r>
              <a:r>
                <a:rPr sz="794" spc="-53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use  separate</a:t>
              </a:r>
              <a:r>
                <a:rPr sz="794" spc="-93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platforms.</a:t>
              </a:r>
              <a:r>
                <a:rPr lang="en-US" sz="794" dirty="0">
                  <a:solidFill>
                    <a:srgbClr val="0A1B24"/>
                  </a:solidFill>
                  <a:latin typeface="Helvetica"/>
                  <a:cs typeface="Helvetica"/>
                </a:rPr>
                <a:t> 5-7 year lifetimes.</a:t>
              </a:r>
              <a:endParaRPr sz="794" dirty="0">
                <a:latin typeface="Helvetica"/>
                <a:cs typeface="Helvetica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90626" y="1020305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5">
                  <a:moveTo>
                    <a:pt x="1564716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16" y="240131"/>
                  </a:lnTo>
                  <a:lnTo>
                    <a:pt x="1603504" y="239083"/>
                  </a:lnTo>
                  <a:lnTo>
                    <a:pt x="1623423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3" y="8386"/>
                  </a:lnTo>
                  <a:lnTo>
                    <a:pt x="1603504" y="1048"/>
                  </a:lnTo>
                  <a:lnTo>
                    <a:pt x="1564716" y="0"/>
                  </a:lnTo>
                  <a:close/>
                </a:path>
              </a:pathLst>
            </a:custGeom>
            <a:solidFill>
              <a:srgbClr val="00753B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5" name="object 5"/>
            <p:cNvSpPr/>
            <p:nvPr/>
          </p:nvSpPr>
          <p:spPr>
            <a:xfrm>
              <a:off x="1190626" y="2977394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16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16" y="240131"/>
                  </a:lnTo>
                  <a:lnTo>
                    <a:pt x="1603504" y="239083"/>
                  </a:lnTo>
                  <a:lnTo>
                    <a:pt x="1623423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3" y="8386"/>
                  </a:lnTo>
                  <a:lnTo>
                    <a:pt x="1603504" y="1048"/>
                  </a:lnTo>
                  <a:lnTo>
                    <a:pt x="1564716" y="0"/>
                  </a:lnTo>
                  <a:close/>
                </a:path>
              </a:pathLst>
            </a:custGeom>
            <a:solidFill>
              <a:srgbClr val="574FA1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6" name="object 6"/>
            <p:cNvSpPr/>
            <p:nvPr/>
          </p:nvSpPr>
          <p:spPr>
            <a:xfrm>
              <a:off x="1190626" y="4945690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16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16" y="240131"/>
                  </a:lnTo>
                  <a:lnTo>
                    <a:pt x="1603504" y="239083"/>
                  </a:lnTo>
                  <a:lnTo>
                    <a:pt x="1623423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3" y="8386"/>
                  </a:lnTo>
                  <a:lnTo>
                    <a:pt x="1603504" y="1048"/>
                  </a:lnTo>
                  <a:lnTo>
                    <a:pt x="1564716" y="0"/>
                  </a:lnTo>
                  <a:close/>
                </a:path>
              </a:pathLst>
            </a:custGeom>
            <a:solidFill>
              <a:srgbClr val="20419A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7" name="object 7"/>
            <p:cNvSpPr/>
            <p:nvPr/>
          </p:nvSpPr>
          <p:spPr>
            <a:xfrm>
              <a:off x="1236040" y="1434933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16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16" y="240131"/>
                  </a:lnTo>
                  <a:lnTo>
                    <a:pt x="1603504" y="239083"/>
                  </a:lnTo>
                  <a:lnTo>
                    <a:pt x="1623423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3" y="8386"/>
                  </a:lnTo>
                  <a:lnTo>
                    <a:pt x="1603504" y="1048"/>
                  </a:lnTo>
                  <a:lnTo>
                    <a:pt x="1564716" y="0"/>
                  </a:lnTo>
                  <a:close/>
                </a:path>
              </a:pathLst>
            </a:custGeom>
            <a:solidFill>
              <a:srgbClr val="00753B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8" name="object 8"/>
            <p:cNvSpPr/>
            <p:nvPr/>
          </p:nvSpPr>
          <p:spPr>
            <a:xfrm>
              <a:off x="1236040" y="3392023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16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16" y="240131"/>
                  </a:lnTo>
                  <a:lnTo>
                    <a:pt x="1603504" y="239083"/>
                  </a:lnTo>
                  <a:lnTo>
                    <a:pt x="1623423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3" y="8386"/>
                  </a:lnTo>
                  <a:lnTo>
                    <a:pt x="1603504" y="1048"/>
                  </a:lnTo>
                  <a:lnTo>
                    <a:pt x="1564716" y="0"/>
                  </a:lnTo>
                  <a:close/>
                </a:path>
              </a:pathLst>
            </a:custGeom>
            <a:solidFill>
              <a:srgbClr val="574FA1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9" name="object 9"/>
            <p:cNvSpPr/>
            <p:nvPr/>
          </p:nvSpPr>
          <p:spPr>
            <a:xfrm>
              <a:off x="1236040" y="5360319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16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16" y="240131"/>
                  </a:lnTo>
                  <a:lnTo>
                    <a:pt x="1603504" y="239083"/>
                  </a:lnTo>
                  <a:lnTo>
                    <a:pt x="1623423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3" y="8386"/>
                  </a:lnTo>
                  <a:lnTo>
                    <a:pt x="1603504" y="1048"/>
                  </a:lnTo>
                  <a:lnTo>
                    <a:pt x="1564716" y="0"/>
                  </a:lnTo>
                  <a:close/>
                </a:path>
              </a:pathLst>
            </a:custGeom>
            <a:solidFill>
              <a:srgbClr val="20419A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0" name="object 10"/>
            <p:cNvSpPr/>
            <p:nvPr/>
          </p:nvSpPr>
          <p:spPr>
            <a:xfrm>
              <a:off x="2658876" y="1020305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5">
                  <a:moveTo>
                    <a:pt x="156470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03" y="240131"/>
                  </a:lnTo>
                  <a:lnTo>
                    <a:pt x="1603499" y="239083"/>
                  </a:lnTo>
                  <a:lnTo>
                    <a:pt x="1623421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1" y="8386"/>
                  </a:lnTo>
                  <a:lnTo>
                    <a:pt x="1603499" y="1048"/>
                  </a:lnTo>
                  <a:lnTo>
                    <a:pt x="1564703" y="0"/>
                  </a:lnTo>
                  <a:close/>
                </a:path>
              </a:pathLst>
            </a:custGeom>
            <a:solidFill>
              <a:srgbClr val="00753B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1" name="object 11"/>
            <p:cNvSpPr/>
            <p:nvPr/>
          </p:nvSpPr>
          <p:spPr>
            <a:xfrm>
              <a:off x="2658876" y="2977394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0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03" y="240131"/>
                  </a:lnTo>
                  <a:lnTo>
                    <a:pt x="1603499" y="239083"/>
                  </a:lnTo>
                  <a:lnTo>
                    <a:pt x="1623421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1" y="8386"/>
                  </a:lnTo>
                  <a:lnTo>
                    <a:pt x="1603499" y="1048"/>
                  </a:lnTo>
                  <a:lnTo>
                    <a:pt x="1564703" y="0"/>
                  </a:lnTo>
                  <a:close/>
                </a:path>
              </a:pathLst>
            </a:custGeom>
            <a:solidFill>
              <a:srgbClr val="574FA1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2" name="object 12"/>
            <p:cNvSpPr/>
            <p:nvPr/>
          </p:nvSpPr>
          <p:spPr>
            <a:xfrm>
              <a:off x="2658876" y="4945690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0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03" y="240131"/>
                  </a:lnTo>
                  <a:lnTo>
                    <a:pt x="1603499" y="239083"/>
                  </a:lnTo>
                  <a:lnTo>
                    <a:pt x="1623421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1" y="8386"/>
                  </a:lnTo>
                  <a:lnTo>
                    <a:pt x="1603499" y="1048"/>
                  </a:lnTo>
                  <a:lnTo>
                    <a:pt x="1564703" y="0"/>
                  </a:lnTo>
                  <a:close/>
                </a:path>
              </a:pathLst>
            </a:custGeom>
            <a:solidFill>
              <a:srgbClr val="20419A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3" name="object 13"/>
            <p:cNvSpPr/>
            <p:nvPr/>
          </p:nvSpPr>
          <p:spPr>
            <a:xfrm>
              <a:off x="2704292" y="1434933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16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16" y="240131"/>
                  </a:lnTo>
                  <a:lnTo>
                    <a:pt x="1603504" y="239083"/>
                  </a:lnTo>
                  <a:lnTo>
                    <a:pt x="1623423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3" y="8386"/>
                  </a:lnTo>
                  <a:lnTo>
                    <a:pt x="1603504" y="1048"/>
                  </a:lnTo>
                  <a:lnTo>
                    <a:pt x="1564716" y="0"/>
                  </a:lnTo>
                  <a:close/>
                </a:path>
              </a:pathLst>
            </a:custGeom>
            <a:solidFill>
              <a:srgbClr val="00753B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4" name="object 14"/>
            <p:cNvSpPr/>
            <p:nvPr/>
          </p:nvSpPr>
          <p:spPr>
            <a:xfrm>
              <a:off x="2704292" y="3392023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16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16" y="240131"/>
                  </a:lnTo>
                  <a:lnTo>
                    <a:pt x="1603504" y="239083"/>
                  </a:lnTo>
                  <a:lnTo>
                    <a:pt x="1623423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3" y="8386"/>
                  </a:lnTo>
                  <a:lnTo>
                    <a:pt x="1603504" y="1048"/>
                  </a:lnTo>
                  <a:lnTo>
                    <a:pt x="1564716" y="0"/>
                  </a:lnTo>
                  <a:close/>
                </a:path>
              </a:pathLst>
            </a:custGeom>
            <a:solidFill>
              <a:srgbClr val="574FA1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5" name="object 15"/>
            <p:cNvSpPr/>
            <p:nvPr/>
          </p:nvSpPr>
          <p:spPr>
            <a:xfrm>
              <a:off x="2704292" y="5360319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16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16" y="240131"/>
                  </a:lnTo>
                  <a:lnTo>
                    <a:pt x="1603504" y="239083"/>
                  </a:lnTo>
                  <a:lnTo>
                    <a:pt x="1623423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3" y="8386"/>
                  </a:lnTo>
                  <a:lnTo>
                    <a:pt x="1603504" y="1048"/>
                  </a:lnTo>
                  <a:lnTo>
                    <a:pt x="1564716" y="0"/>
                  </a:lnTo>
                  <a:close/>
                </a:path>
              </a:pathLst>
            </a:custGeom>
            <a:solidFill>
              <a:srgbClr val="20419A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6" name="object 16"/>
            <p:cNvSpPr/>
            <p:nvPr/>
          </p:nvSpPr>
          <p:spPr>
            <a:xfrm>
              <a:off x="4127127" y="1020305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5">
                  <a:moveTo>
                    <a:pt x="156470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03" y="240131"/>
                  </a:lnTo>
                  <a:lnTo>
                    <a:pt x="1603499" y="239083"/>
                  </a:lnTo>
                  <a:lnTo>
                    <a:pt x="1623421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1" y="8386"/>
                  </a:lnTo>
                  <a:lnTo>
                    <a:pt x="1603499" y="1048"/>
                  </a:lnTo>
                  <a:lnTo>
                    <a:pt x="1564703" y="0"/>
                  </a:lnTo>
                  <a:close/>
                </a:path>
              </a:pathLst>
            </a:custGeom>
            <a:solidFill>
              <a:srgbClr val="00753B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7" name="object 17"/>
            <p:cNvSpPr/>
            <p:nvPr/>
          </p:nvSpPr>
          <p:spPr>
            <a:xfrm>
              <a:off x="4127127" y="2977394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0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03" y="240131"/>
                  </a:lnTo>
                  <a:lnTo>
                    <a:pt x="1603499" y="239083"/>
                  </a:lnTo>
                  <a:lnTo>
                    <a:pt x="1623421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1" y="8386"/>
                  </a:lnTo>
                  <a:lnTo>
                    <a:pt x="1603499" y="1048"/>
                  </a:lnTo>
                  <a:lnTo>
                    <a:pt x="1564703" y="0"/>
                  </a:lnTo>
                  <a:close/>
                </a:path>
              </a:pathLst>
            </a:custGeom>
            <a:solidFill>
              <a:srgbClr val="574FA1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8" name="object 18"/>
            <p:cNvSpPr/>
            <p:nvPr/>
          </p:nvSpPr>
          <p:spPr>
            <a:xfrm>
              <a:off x="4127127" y="4945690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0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03" y="240131"/>
                  </a:lnTo>
                  <a:lnTo>
                    <a:pt x="1603499" y="239083"/>
                  </a:lnTo>
                  <a:lnTo>
                    <a:pt x="1623421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1" y="8386"/>
                  </a:lnTo>
                  <a:lnTo>
                    <a:pt x="1603499" y="1048"/>
                  </a:lnTo>
                  <a:lnTo>
                    <a:pt x="1564703" y="0"/>
                  </a:lnTo>
                  <a:close/>
                </a:path>
              </a:pathLst>
            </a:custGeom>
            <a:solidFill>
              <a:srgbClr val="20419A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9" name="object 19"/>
            <p:cNvSpPr/>
            <p:nvPr/>
          </p:nvSpPr>
          <p:spPr>
            <a:xfrm>
              <a:off x="4172543" y="1434933"/>
              <a:ext cx="1394572" cy="212351"/>
            </a:xfrm>
            <a:custGeom>
              <a:avLst/>
              <a:gdLst/>
              <a:ahLst/>
              <a:cxnLst/>
              <a:rect l="l" t="t" r="r" b="b"/>
              <a:pathLst>
                <a:path w="1580514" h="240664">
                  <a:moveTo>
                    <a:pt x="151324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13243" y="240131"/>
                  </a:lnTo>
                  <a:lnTo>
                    <a:pt x="1552031" y="239083"/>
                  </a:lnTo>
                  <a:lnTo>
                    <a:pt x="1571950" y="231744"/>
                  </a:lnTo>
                  <a:lnTo>
                    <a:pt x="1579288" y="211826"/>
                  </a:lnTo>
                  <a:lnTo>
                    <a:pt x="1580337" y="173037"/>
                  </a:lnTo>
                  <a:lnTo>
                    <a:pt x="1580337" y="67094"/>
                  </a:lnTo>
                  <a:lnTo>
                    <a:pt x="1579288" y="28305"/>
                  </a:lnTo>
                  <a:lnTo>
                    <a:pt x="1571950" y="8386"/>
                  </a:lnTo>
                  <a:lnTo>
                    <a:pt x="1552031" y="1048"/>
                  </a:lnTo>
                  <a:lnTo>
                    <a:pt x="1513243" y="0"/>
                  </a:lnTo>
                  <a:close/>
                </a:path>
              </a:pathLst>
            </a:custGeom>
            <a:solidFill>
              <a:srgbClr val="00753B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20" name="object 20"/>
            <p:cNvSpPr/>
            <p:nvPr/>
          </p:nvSpPr>
          <p:spPr>
            <a:xfrm>
              <a:off x="4172543" y="3392023"/>
              <a:ext cx="1394572" cy="212351"/>
            </a:xfrm>
            <a:custGeom>
              <a:avLst/>
              <a:gdLst/>
              <a:ahLst/>
              <a:cxnLst/>
              <a:rect l="l" t="t" r="r" b="b"/>
              <a:pathLst>
                <a:path w="1580514" h="240664">
                  <a:moveTo>
                    <a:pt x="151324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13243" y="240131"/>
                  </a:lnTo>
                  <a:lnTo>
                    <a:pt x="1552031" y="239083"/>
                  </a:lnTo>
                  <a:lnTo>
                    <a:pt x="1571950" y="231744"/>
                  </a:lnTo>
                  <a:lnTo>
                    <a:pt x="1579288" y="211826"/>
                  </a:lnTo>
                  <a:lnTo>
                    <a:pt x="1580337" y="173037"/>
                  </a:lnTo>
                  <a:lnTo>
                    <a:pt x="1580337" y="67094"/>
                  </a:lnTo>
                  <a:lnTo>
                    <a:pt x="1579288" y="28305"/>
                  </a:lnTo>
                  <a:lnTo>
                    <a:pt x="1571950" y="8386"/>
                  </a:lnTo>
                  <a:lnTo>
                    <a:pt x="1552031" y="1048"/>
                  </a:lnTo>
                  <a:lnTo>
                    <a:pt x="1513243" y="0"/>
                  </a:lnTo>
                  <a:close/>
                </a:path>
              </a:pathLst>
            </a:custGeom>
            <a:solidFill>
              <a:srgbClr val="574FA1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21" name="object 21"/>
            <p:cNvSpPr/>
            <p:nvPr/>
          </p:nvSpPr>
          <p:spPr>
            <a:xfrm>
              <a:off x="4172543" y="5360319"/>
              <a:ext cx="1394572" cy="212351"/>
            </a:xfrm>
            <a:custGeom>
              <a:avLst/>
              <a:gdLst/>
              <a:ahLst/>
              <a:cxnLst/>
              <a:rect l="l" t="t" r="r" b="b"/>
              <a:pathLst>
                <a:path w="1580514" h="240664">
                  <a:moveTo>
                    <a:pt x="151324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13243" y="240131"/>
                  </a:lnTo>
                  <a:lnTo>
                    <a:pt x="1552031" y="239083"/>
                  </a:lnTo>
                  <a:lnTo>
                    <a:pt x="1571950" y="231744"/>
                  </a:lnTo>
                  <a:lnTo>
                    <a:pt x="1579288" y="211826"/>
                  </a:lnTo>
                  <a:lnTo>
                    <a:pt x="1580337" y="173037"/>
                  </a:lnTo>
                  <a:lnTo>
                    <a:pt x="1580337" y="67094"/>
                  </a:lnTo>
                  <a:lnTo>
                    <a:pt x="1579288" y="28305"/>
                  </a:lnTo>
                  <a:lnTo>
                    <a:pt x="1571950" y="8386"/>
                  </a:lnTo>
                  <a:lnTo>
                    <a:pt x="1552031" y="1048"/>
                  </a:lnTo>
                  <a:lnTo>
                    <a:pt x="1513243" y="0"/>
                  </a:lnTo>
                  <a:close/>
                </a:path>
              </a:pathLst>
            </a:custGeom>
            <a:solidFill>
              <a:srgbClr val="20419A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1301652" y="812192"/>
              <a:ext cx="2287121" cy="1629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1015" b="1" spc="4" dirty="0">
                  <a:solidFill>
                    <a:srgbClr val="00753B"/>
                  </a:solidFill>
                  <a:latin typeface="Helvetica"/>
                  <a:cs typeface="Helvetica"/>
                </a:rPr>
                <a:t>FLAGSHIP </a:t>
              </a:r>
              <a:r>
                <a:rPr sz="1015" b="1" spc="-13" dirty="0">
                  <a:solidFill>
                    <a:srgbClr val="00753B"/>
                  </a:solidFill>
                  <a:latin typeface="Helvetica"/>
                  <a:cs typeface="Helvetica"/>
                </a:rPr>
                <a:t>SATELLITE </a:t>
              </a:r>
              <a:r>
                <a:rPr sz="1059" b="1" spc="-4" dirty="0">
                  <a:solidFill>
                    <a:srgbClr val="00753B"/>
                  </a:solidFill>
                  <a:latin typeface="Helvetica"/>
                  <a:cs typeface="Helvetica"/>
                </a:rPr>
                <a:t>($220 </a:t>
              </a:r>
              <a:r>
                <a:rPr sz="1059" b="1" dirty="0">
                  <a:solidFill>
                    <a:srgbClr val="00753B"/>
                  </a:solidFill>
                  <a:latin typeface="Helvetica"/>
                  <a:cs typeface="Helvetica"/>
                </a:rPr>
                <a:t>-</a:t>
              </a:r>
              <a:r>
                <a:rPr sz="1059" b="1" spc="4" dirty="0">
                  <a:solidFill>
                    <a:srgbClr val="00753B"/>
                  </a:solidFill>
                  <a:latin typeface="Helvetica"/>
                  <a:cs typeface="Helvetica"/>
                </a:rPr>
                <a:t> </a:t>
              </a:r>
              <a:r>
                <a:rPr sz="1059" b="1" spc="-4" dirty="0">
                  <a:solidFill>
                    <a:srgbClr val="00753B"/>
                  </a:solidFill>
                  <a:latin typeface="Helvetica"/>
                  <a:cs typeface="Helvetica"/>
                </a:rPr>
                <a:t>240M)</a:t>
              </a:r>
              <a:endParaRPr sz="1059">
                <a:latin typeface="Helvetica"/>
                <a:cs typeface="Helvetica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1272091" y="1846221"/>
              <a:ext cx="3975287" cy="538010"/>
            </a:xfrm>
            <a:prstGeom prst="rect">
              <a:avLst/>
            </a:prstGeom>
          </p:spPr>
          <p:txBody>
            <a:bodyPr vert="horz" wrap="square" lIns="0" tIns="1121" rIns="0" bIns="0" rtlCol="0">
              <a:spAutoFit/>
            </a:bodyPr>
            <a:lstStyle/>
            <a:p>
              <a:pPr marL="11206" marR="4483">
                <a:lnSpc>
                  <a:spcPct val="111100"/>
                </a:lnSpc>
                <a:spcBef>
                  <a:spcPts val="9"/>
                </a:spcBef>
              </a:pPr>
              <a:r>
                <a:rPr sz="794" spc="-18" dirty="0">
                  <a:solidFill>
                    <a:srgbClr val="0A1B24"/>
                  </a:solidFill>
                  <a:latin typeface="Helvetica"/>
                  <a:cs typeface="Helvetica"/>
                </a:rPr>
                <a:t>A </a:t>
              </a:r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flagship spacecraft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in </a:t>
              </a:r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the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vein </a:t>
              </a:r>
              <a:r>
                <a:rPr sz="794" spc="13" dirty="0">
                  <a:solidFill>
                    <a:srgbClr val="0A1B24"/>
                  </a:solidFill>
                  <a:latin typeface="Helvetica"/>
                  <a:cs typeface="Helvetica"/>
                </a:rPr>
                <a:t>of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AURA, AQUA, or TERRA. </a:t>
              </a:r>
              <a:r>
                <a:rPr sz="794" spc="-9" dirty="0">
                  <a:solidFill>
                    <a:srgbClr val="0A1B24"/>
                  </a:solidFill>
                  <a:latin typeface="Helvetica"/>
                  <a:cs typeface="Helvetica"/>
                </a:rPr>
                <a:t>Has </a:t>
              </a:r>
              <a:r>
                <a:rPr sz="794" spc="-18" dirty="0">
                  <a:solidFill>
                    <a:srgbClr val="0A1B24"/>
                  </a:solidFill>
                  <a:latin typeface="Helvetica"/>
                  <a:cs typeface="Helvetica"/>
                </a:rPr>
                <a:t>a </a:t>
              </a:r>
              <a:r>
                <a:rPr sz="794" spc="9" dirty="0">
                  <a:solidFill>
                    <a:srgbClr val="0A1B24"/>
                  </a:solidFill>
                  <a:latin typeface="Helvetica"/>
                  <a:cs typeface="Helvetica"/>
                </a:rPr>
                <a:t>wide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suite </a:t>
              </a:r>
              <a:r>
                <a:rPr sz="794" spc="13" dirty="0">
                  <a:solidFill>
                    <a:srgbClr val="0A1B24"/>
                  </a:solidFill>
                  <a:latin typeface="Helvetica"/>
                  <a:cs typeface="Helvetica"/>
                </a:rPr>
                <a:t>of </a:t>
              </a:r>
              <a:r>
                <a:rPr sz="794" spc="9" dirty="0">
                  <a:solidFill>
                    <a:srgbClr val="0A1B24"/>
                  </a:solidFill>
                  <a:latin typeface="Helvetica"/>
                  <a:cs typeface="Helvetica"/>
                </a:rPr>
                <a:t>instru-  </a:t>
              </a:r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ment </a:t>
              </a:r>
              <a:r>
                <a:rPr sz="794" spc="9" dirty="0">
                  <a:solidFill>
                    <a:srgbClr val="0A1B24"/>
                  </a:solidFill>
                  <a:latin typeface="Helvetica"/>
                  <a:cs typeface="Helvetica"/>
                </a:rPr>
                <a:t>modes for </a:t>
              </a:r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observation.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Instrument suite addresses multiple DOs.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Compatible</a:t>
              </a:r>
              <a:r>
                <a:rPr sz="794" spc="-57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with</a:t>
              </a:r>
              <a:endParaRPr sz="794" dirty="0">
                <a:latin typeface="Helvetica"/>
                <a:cs typeface="Helvetica"/>
              </a:endParaRPr>
            </a:p>
            <a:p>
              <a:pPr marL="11206" marR="98617">
                <a:lnSpc>
                  <a:spcPct val="111100"/>
                </a:lnSpc>
                <a:spcBef>
                  <a:spcPts val="31"/>
                </a:spcBef>
              </a:pP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the larger class of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launch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Vehicle, e.g. Falcon-9, Vulcan. Platform accommodates</a:t>
              </a:r>
              <a:r>
                <a:rPr sz="794" spc="-62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both  VSWIR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and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TIR instruments with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generous</a:t>
              </a:r>
              <a:r>
                <a:rPr sz="794" spc="-40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margins.</a:t>
              </a:r>
              <a:r>
                <a:rPr lang="en-US" sz="794" dirty="0">
                  <a:solidFill>
                    <a:srgbClr val="0A1B24"/>
                  </a:solidFill>
                  <a:latin typeface="Helvetica"/>
                  <a:cs typeface="Helvetica"/>
                </a:rPr>
                <a:t> 5-7 year lifetimes.</a:t>
              </a:r>
              <a:endParaRPr sz="794" dirty="0">
                <a:latin typeface="Helvetica"/>
                <a:cs typeface="Helvetica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1307378" y="2725338"/>
              <a:ext cx="3078155" cy="1629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1015" b="1" spc="40" dirty="0">
                  <a:solidFill>
                    <a:srgbClr val="574FA1"/>
                  </a:solidFill>
                  <a:latin typeface="Helvetica Neue"/>
                  <a:cs typeface="Helvetica Neue"/>
                </a:rPr>
                <a:t>LARGE </a:t>
              </a:r>
              <a:r>
                <a:rPr sz="1015" b="1" spc="35" dirty="0">
                  <a:solidFill>
                    <a:srgbClr val="574FA1"/>
                  </a:solidFill>
                  <a:latin typeface="Helvetica Neue"/>
                  <a:cs typeface="Helvetica Neue"/>
                </a:rPr>
                <a:t>SATELLITE </a:t>
              </a:r>
              <a:r>
                <a:rPr sz="1059" b="1" spc="-4" dirty="0">
                  <a:solidFill>
                    <a:srgbClr val="574FA1"/>
                  </a:solidFill>
                  <a:latin typeface="Helvetica"/>
                  <a:cs typeface="Helvetica"/>
                </a:rPr>
                <a:t>($220 </a:t>
              </a:r>
              <a:r>
                <a:rPr sz="1059" b="1" dirty="0">
                  <a:solidFill>
                    <a:srgbClr val="574FA1"/>
                  </a:solidFill>
                  <a:latin typeface="Helvetica"/>
                  <a:cs typeface="Helvetica"/>
                </a:rPr>
                <a:t>-</a:t>
              </a:r>
              <a:r>
                <a:rPr sz="1059" b="1" spc="-44" dirty="0">
                  <a:solidFill>
                    <a:srgbClr val="574FA1"/>
                  </a:solidFill>
                  <a:latin typeface="Helvetica"/>
                  <a:cs typeface="Helvetica"/>
                </a:rPr>
                <a:t> </a:t>
              </a:r>
              <a:r>
                <a:rPr sz="1059" b="1" spc="-4" dirty="0">
                  <a:solidFill>
                    <a:srgbClr val="574FA1"/>
                  </a:solidFill>
                  <a:latin typeface="Helvetica"/>
                  <a:cs typeface="Helvetica"/>
                </a:rPr>
                <a:t>240M)</a:t>
              </a:r>
              <a:endParaRPr sz="1059" dirty="0">
                <a:latin typeface="Helvetica"/>
                <a:cs typeface="Helvetica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1272899" y="3857445"/>
              <a:ext cx="4052607" cy="3462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 marR="4483" algn="just">
                <a:lnSpc>
                  <a:spcPts val="918"/>
                </a:lnSpc>
              </a:pPr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Spacecraft on the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scale </a:t>
              </a:r>
              <a:r>
                <a:rPr sz="794" spc="13" dirty="0">
                  <a:solidFill>
                    <a:srgbClr val="0A1B24"/>
                  </a:solidFill>
                  <a:latin typeface="Helvetica"/>
                  <a:cs typeface="Helvetica"/>
                </a:rPr>
                <a:t>of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LANDSAT-7 or LANDSAT-8. Platform carries both VSWIR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and 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TIR instruments.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Compatible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with the larger class of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launch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Vehicle, e.g. Falcon-9,</a:t>
              </a:r>
              <a:r>
                <a:rPr sz="794" spc="-13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Vulcan.  Platform easily accommodates both VSWIR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and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TIR instruments.</a:t>
              </a:r>
              <a:r>
                <a:rPr lang="en-US" sz="794" dirty="0">
                  <a:solidFill>
                    <a:srgbClr val="0A1B24"/>
                  </a:solidFill>
                  <a:latin typeface="Helvetica"/>
                  <a:cs typeface="Helvetica"/>
                </a:rPr>
                <a:t> 5-7 year lifetimes.</a:t>
              </a:r>
              <a:endParaRPr sz="794" dirty="0">
                <a:latin typeface="Helvetica"/>
                <a:cs typeface="Helvetica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1272898" y="4714762"/>
              <a:ext cx="2170579" cy="1561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1015" b="1" spc="40" dirty="0">
                  <a:solidFill>
                    <a:srgbClr val="20419A"/>
                  </a:solidFill>
                  <a:latin typeface="Helvetica Neue"/>
                  <a:cs typeface="Helvetica Neue"/>
                </a:rPr>
                <a:t>MEDIUM </a:t>
              </a:r>
              <a:r>
                <a:rPr sz="1015" b="1" spc="35" dirty="0">
                  <a:solidFill>
                    <a:srgbClr val="20419A"/>
                  </a:solidFill>
                  <a:latin typeface="Helvetica Neue"/>
                  <a:cs typeface="Helvetica Neue"/>
                </a:rPr>
                <a:t>SATELLITE </a:t>
              </a:r>
              <a:r>
                <a:rPr sz="1015" b="1" spc="13" dirty="0">
                  <a:solidFill>
                    <a:srgbClr val="20419A"/>
                  </a:solidFill>
                  <a:latin typeface="Helvetica"/>
                  <a:cs typeface="Helvetica"/>
                </a:rPr>
                <a:t>($94 </a:t>
              </a:r>
              <a:r>
                <a:rPr sz="1015" b="1" spc="9" dirty="0">
                  <a:solidFill>
                    <a:srgbClr val="20419A"/>
                  </a:solidFill>
                  <a:latin typeface="Helvetica"/>
                  <a:cs typeface="Helvetica"/>
                </a:rPr>
                <a:t>-</a:t>
              </a:r>
              <a:r>
                <a:rPr sz="1015" b="1" spc="-62" dirty="0">
                  <a:solidFill>
                    <a:srgbClr val="20419A"/>
                  </a:solidFill>
                  <a:latin typeface="Helvetica"/>
                  <a:cs typeface="Helvetica"/>
                </a:rPr>
                <a:t> </a:t>
              </a:r>
              <a:r>
                <a:rPr sz="1015" b="1" spc="18" dirty="0">
                  <a:solidFill>
                    <a:srgbClr val="20419A"/>
                  </a:solidFill>
                  <a:latin typeface="Helvetica"/>
                  <a:cs typeface="Helvetica"/>
                </a:rPr>
                <a:t>108M)</a:t>
              </a:r>
              <a:endParaRPr sz="1015">
                <a:latin typeface="Helvetica"/>
                <a:cs typeface="Helvetica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4385534" y="1069982"/>
              <a:ext cx="699807" cy="1222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794" b="1" spc="4" dirty="0">
                  <a:solidFill>
                    <a:srgbClr val="FFFFFF"/>
                  </a:solidFill>
                  <a:latin typeface="Helvetica"/>
                  <a:cs typeface="Helvetica"/>
                </a:rPr>
                <a:t>Payload</a:t>
              </a:r>
              <a:r>
                <a:rPr sz="794" b="1" spc="-62" dirty="0">
                  <a:solidFill>
                    <a:srgbClr val="FFFFFF"/>
                  </a:solidFill>
                  <a:latin typeface="Helvetica"/>
                  <a:cs typeface="Helvetica"/>
                </a:rPr>
                <a:t> </a:t>
              </a:r>
              <a:r>
                <a:rPr sz="794" b="1" spc="4" dirty="0">
                  <a:solidFill>
                    <a:srgbClr val="FFFFFF"/>
                  </a:solidFill>
                  <a:latin typeface="Helvetica"/>
                  <a:cs typeface="Helvetica"/>
                </a:rPr>
                <a:t>Mass</a:t>
              </a:r>
              <a:endParaRPr sz="794">
                <a:latin typeface="Helvetica"/>
                <a:cs typeface="Helvetica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4545857" y="3027045"/>
              <a:ext cx="699807" cy="1222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794" b="1" spc="4" dirty="0">
                  <a:solidFill>
                    <a:srgbClr val="FFFFFF"/>
                  </a:solidFill>
                  <a:latin typeface="Helvetica"/>
                  <a:cs typeface="Helvetica"/>
                </a:rPr>
                <a:t>Payload</a:t>
              </a:r>
              <a:r>
                <a:rPr sz="794" b="1" spc="-62" dirty="0">
                  <a:solidFill>
                    <a:srgbClr val="FFFFFF"/>
                  </a:solidFill>
                  <a:latin typeface="Helvetica"/>
                  <a:cs typeface="Helvetica"/>
                </a:rPr>
                <a:t> </a:t>
              </a:r>
              <a:r>
                <a:rPr sz="794" b="1" spc="4" dirty="0">
                  <a:solidFill>
                    <a:srgbClr val="FFFFFF"/>
                  </a:solidFill>
                  <a:latin typeface="Helvetica"/>
                  <a:cs typeface="Helvetica"/>
                </a:rPr>
                <a:t>Mass</a:t>
              </a:r>
              <a:endParaRPr sz="794">
                <a:latin typeface="Helvetica"/>
                <a:cs typeface="Helvetica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1476443" y="1063430"/>
              <a:ext cx="868456" cy="3213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S/C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Mass</a:t>
              </a:r>
              <a:r>
                <a:rPr sz="794" b="1" spc="-49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Range</a:t>
              </a:r>
              <a:endParaRPr sz="794">
                <a:latin typeface="Helvetica Neue"/>
                <a:cs typeface="Helvetica Neue"/>
              </a:endParaRPr>
            </a:p>
            <a:p>
              <a:pPr marR="1681" algn="ctr">
                <a:spcBef>
                  <a:spcPts val="596"/>
                </a:spcBef>
              </a:pPr>
              <a:r>
                <a:rPr sz="794" spc="9" dirty="0">
                  <a:solidFill>
                    <a:srgbClr val="0A1B24"/>
                  </a:solidFill>
                  <a:latin typeface="Helvetica"/>
                  <a:cs typeface="Helvetica"/>
                </a:rPr>
                <a:t>2000-2500</a:t>
              </a:r>
              <a:r>
                <a:rPr sz="794" spc="-62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18" dirty="0">
                  <a:solidFill>
                    <a:srgbClr val="0A1B24"/>
                  </a:solidFill>
                  <a:latin typeface="Helvetica"/>
                  <a:cs typeface="Helvetica"/>
                </a:rPr>
                <a:t>kg</a:t>
              </a:r>
              <a:endParaRPr sz="794">
                <a:latin typeface="Helvetica"/>
                <a:cs typeface="Helvetica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1545045" y="1482616"/>
              <a:ext cx="828675" cy="3085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794" b="1" spc="4" dirty="0">
                  <a:solidFill>
                    <a:srgbClr val="FFFFFF"/>
                  </a:solidFill>
                  <a:latin typeface="Helvetica"/>
                  <a:cs typeface="Helvetica"/>
                </a:rPr>
                <a:t>Payload</a:t>
              </a:r>
              <a:r>
                <a:rPr sz="794" b="1" spc="-40" dirty="0">
                  <a:solidFill>
                    <a:srgbClr val="FFFFFF"/>
                  </a:solidFill>
                  <a:latin typeface="Helvetica"/>
                  <a:cs typeface="Helvetica"/>
                </a:rPr>
                <a:t> </a:t>
              </a: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Volume</a:t>
              </a:r>
              <a:endParaRPr sz="794">
                <a:latin typeface="Helvetica Neue"/>
                <a:cs typeface="Helvetica Neue"/>
              </a:endParaRPr>
            </a:p>
            <a:p>
              <a:pPr marL="49309" algn="ctr">
                <a:spcBef>
                  <a:spcPts val="459"/>
                </a:spcBef>
              </a:pPr>
              <a:r>
                <a:rPr sz="794" spc="13" dirty="0">
                  <a:solidFill>
                    <a:srgbClr val="0A1B24"/>
                  </a:solidFill>
                  <a:latin typeface="Helvetica"/>
                  <a:cs typeface="Helvetica"/>
                </a:rPr>
                <a:t>~4x2x2</a:t>
              </a:r>
              <a:r>
                <a:rPr sz="794" spc="-84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18" dirty="0">
                  <a:solidFill>
                    <a:srgbClr val="0A1B24"/>
                  </a:solidFill>
                  <a:latin typeface="Helvetica"/>
                  <a:cs typeface="Helvetica"/>
                </a:rPr>
                <a:t>m</a:t>
              </a:r>
              <a:r>
                <a:rPr sz="662" spc="26" baseline="33333" dirty="0">
                  <a:solidFill>
                    <a:srgbClr val="0A1B24"/>
                  </a:solidFill>
                  <a:latin typeface="Helvetica"/>
                  <a:cs typeface="Helvetica"/>
                </a:rPr>
                <a:t>3</a:t>
              </a:r>
              <a:endParaRPr sz="662" baseline="33333">
                <a:latin typeface="Helvetica"/>
                <a:cs typeface="Helvetica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1476442" y="3020489"/>
              <a:ext cx="897031" cy="745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21853" algn="ctr"/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S/C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Mass</a:t>
              </a:r>
              <a:r>
                <a:rPr sz="794" b="1" spc="-49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Range</a:t>
              </a:r>
              <a:endParaRPr sz="794">
                <a:latin typeface="Helvetica Neue"/>
                <a:cs typeface="Helvetica Neue"/>
              </a:endParaRPr>
            </a:p>
            <a:p>
              <a:pPr marR="21853" algn="ctr">
                <a:spcBef>
                  <a:spcPts val="587"/>
                </a:spcBef>
              </a:pPr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1000</a:t>
              </a:r>
              <a:r>
                <a:rPr sz="794" b="1" spc="4" dirty="0">
                  <a:solidFill>
                    <a:srgbClr val="0A1B24"/>
                  </a:solidFill>
                  <a:latin typeface="Helvetica Neue"/>
                  <a:cs typeface="Helvetica Neue"/>
                </a:rPr>
                <a:t>-</a:t>
              </a:r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2000</a:t>
              </a:r>
              <a:r>
                <a:rPr sz="794" spc="-79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18" dirty="0">
                  <a:solidFill>
                    <a:srgbClr val="0A1B24"/>
                  </a:solidFill>
                  <a:latin typeface="Helvetica"/>
                  <a:cs typeface="Helvetica"/>
                </a:rPr>
                <a:t>kg</a:t>
              </a:r>
              <a:endParaRPr sz="794">
                <a:latin typeface="Helvetica"/>
                <a:cs typeface="Helvetica"/>
              </a:endParaRPr>
            </a:p>
            <a:p>
              <a:pPr marL="68360" algn="ctr">
                <a:spcBef>
                  <a:spcPts val="710"/>
                </a:spcBef>
              </a:pPr>
              <a:r>
                <a:rPr sz="794" b="1" spc="4" dirty="0">
                  <a:solidFill>
                    <a:srgbClr val="FFFFFF"/>
                  </a:solidFill>
                  <a:latin typeface="Helvetica"/>
                  <a:cs typeface="Helvetica"/>
                </a:rPr>
                <a:t>Payload</a:t>
              </a:r>
              <a:r>
                <a:rPr sz="794" b="1" spc="-40" dirty="0">
                  <a:solidFill>
                    <a:srgbClr val="FFFFFF"/>
                  </a:solidFill>
                  <a:latin typeface="Helvetica"/>
                  <a:cs typeface="Helvetica"/>
                </a:rPr>
                <a:t> </a:t>
              </a: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Volume</a:t>
              </a:r>
              <a:endParaRPr sz="794">
                <a:latin typeface="Helvetica Neue"/>
                <a:cs typeface="Helvetica Neue"/>
              </a:endParaRPr>
            </a:p>
            <a:p>
              <a:pPr marL="146805" algn="ctr">
                <a:spcBef>
                  <a:spcPts val="732"/>
                </a:spcBef>
              </a:pPr>
              <a:r>
                <a:rPr sz="794" spc="9" dirty="0">
                  <a:solidFill>
                    <a:srgbClr val="0A1B24"/>
                  </a:solidFill>
                  <a:latin typeface="Helvetica"/>
                  <a:cs typeface="Helvetica"/>
                </a:rPr>
                <a:t>~3x1.5x1.5</a:t>
              </a:r>
              <a:r>
                <a:rPr sz="794" spc="-71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18" dirty="0">
                  <a:solidFill>
                    <a:srgbClr val="0A1B24"/>
                  </a:solidFill>
                  <a:latin typeface="Helvetica"/>
                  <a:cs typeface="Helvetica"/>
                </a:rPr>
                <a:t>m</a:t>
              </a:r>
              <a:r>
                <a:rPr sz="662" spc="26" baseline="33333" dirty="0">
                  <a:solidFill>
                    <a:srgbClr val="0A1B24"/>
                  </a:solidFill>
                  <a:latin typeface="Helvetica"/>
                  <a:cs typeface="Helvetica"/>
                </a:rPr>
                <a:t>3</a:t>
              </a:r>
              <a:endParaRPr sz="662" baseline="33333">
                <a:latin typeface="Helvetica"/>
                <a:cs typeface="Helvetica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1476442" y="4988825"/>
              <a:ext cx="906556" cy="7325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30818" algn="ctr"/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S/C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Mass</a:t>
              </a:r>
              <a:r>
                <a:rPr sz="794" b="1" spc="-49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Range</a:t>
              </a:r>
              <a:endParaRPr sz="794">
                <a:latin typeface="Helvetica Neue"/>
                <a:cs typeface="Helvetica Neue"/>
              </a:endParaRPr>
            </a:p>
            <a:p>
              <a:pPr marR="31378" algn="ctr">
                <a:spcBef>
                  <a:spcPts val="644"/>
                </a:spcBef>
              </a:pPr>
              <a:r>
                <a:rPr sz="794" spc="9" dirty="0">
                  <a:solidFill>
                    <a:srgbClr val="0A1B24"/>
                  </a:solidFill>
                  <a:latin typeface="Helvetica"/>
                  <a:cs typeface="Helvetica"/>
                </a:rPr>
                <a:t>500-1000</a:t>
              </a:r>
              <a:r>
                <a:rPr sz="794" spc="-57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18" dirty="0">
                  <a:solidFill>
                    <a:srgbClr val="0A1B24"/>
                  </a:solidFill>
                  <a:latin typeface="Helvetica"/>
                  <a:cs typeface="Helvetica"/>
                </a:rPr>
                <a:t>kg</a:t>
              </a:r>
              <a:endParaRPr sz="794">
                <a:latin typeface="Helvetica"/>
                <a:cs typeface="Helvetica"/>
              </a:endParaRPr>
            </a:p>
            <a:p>
              <a:pPr marL="75644" algn="ctr">
                <a:spcBef>
                  <a:spcPts val="688"/>
                </a:spcBef>
              </a:pPr>
              <a:r>
                <a:rPr sz="794" b="1" spc="9" dirty="0">
                  <a:solidFill>
                    <a:srgbClr val="FFFFFF"/>
                  </a:solidFill>
                  <a:latin typeface="Helvetica"/>
                  <a:cs typeface="Helvetica"/>
                </a:rPr>
                <a:t>Payloa</a:t>
              </a:r>
              <a:r>
                <a:rPr sz="794" b="1" spc="9" dirty="0">
                  <a:solidFill>
                    <a:srgbClr val="FFFFFF"/>
                  </a:solidFill>
                  <a:latin typeface="Helvetica Neue"/>
                  <a:cs typeface="Helvetica Neue"/>
                </a:rPr>
                <a:t>d</a:t>
              </a:r>
              <a:r>
                <a:rPr sz="794" b="1" spc="-53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Volume</a:t>
              </a:r>
              <a:endParaRPr sz="794">
                <a:latin typeface="Helvetica Neue"/>
                <a:cs typeface="Helvetica Neue"/>
              </a:endParaRPr>
            </a:p>
            <a:p>
              <a:pPr marL="175942">
                <a:spcBef>
                  <a:spcPts val="600"/>
                </a:spcBef>
              </a:pPr>
              <a:r>
                <a:rPr sz="794" spc="9" dirty="0">
                  <a:solidFill>
                    <a:srgbClr val="0A1B24"/>
                  </a:solidFill>
                  <a:latin typeface="Helvetica"/>
                  <a:cs typeface="Helvetica"/>
                </a:rPr>
                <a:t>~1.75x1x1</a:t>
              </a:r>
              <a:r>
                <a:rPr sz="794" spc="-66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18" dirty="0">
                  <a:solidFill>
                    <a:srgbClr val="0A1B24"/>
                  </a:solidFill>
                  <a:latin typeface="Helvetica"/>
                  <a:cs typeface="Helvetica"/>
                </a:rPr>
                <a:t>m</a:t>
              </a:r>
              <a:r>
                <a:rPr sz="662" spc="26" baseline="33333" dirty="0">
                  <a:solidFill>
                    <a:srgbClr val="0A1B24"/>
                  </a:solidFill>
                  <a:latin typeface="Helvetica"/>
                  <a:cs typeface="Helvetica"/>
                </a:rPr>
                <a:t>3</a:t>
              </a:r>
              <a:endParaRPr sz="662" baseline="33333">
                <a:latin typeface="Helvetica"/>
                <a:cs typeface="Helvetica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2947561" y="1063427"/>
              <a:ext cx="953621" cy="745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84049" algn="ctr"/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DC</a:t>
              </a:r>
              <a:r>
                <a:rPr sz="794" b="1" spc="-40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Power</a:t>
              </a:r>
              <a:endParaRPr sz="794">
                <a:latin typeface="Helvetica Neue"/>
                <a:cs typeface="Helvetica Neue"/>
              </a:endParaRPr>
            </a:p>
            <a:p>
              <a:pPr marR="84049" algn="ctr">
                <a:spcBef>
                  <a:spcPts val="649"/>
                </a:spcBef>
              </a:pPr>
              <a:r>
                <a:rPr sz="794" spc="9" dirty="0">
                  <a:solidFill>
                    <a:srgbClr val="0A1B24"/>
                  </a:solidFill>
                  <a:latin typeface="Helvetica"/>
                  <a:cs typeface="Helvetica"/>
                </a:rPr>
                <a:t>1000-1800</a:t>
              </a:r>
              <a:r>
                <a:rPr sz="794" spc="-66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W</a:t>
              </a:r>
              <a:endParaRPr sz="794">
                <a:latin typeface="Helvetica"/>
                <a:cs typeface="Helvetica"/>
              </a:endParaRPr>
            </a:p>
            <a:p>
              <a:pPr algn="ctr">
                <a:spcBef>
                  <a:spcPts val="710"/>
                </a:spcBef>
              </a:pP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Constellation</a:t>
              </a:r>
              <a:r>
                <a:rPr sz="794" b="1" spc="-35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Size</a:t>
              </a:r>
              <a:endParaRPr sz="794">
                <a:latin typeface="Helvetica Neue"/>
                <a:cs typeface="Helvetica Neue"/>
              </a:endParaRPr>
            </a:p>
            <a:p>
              <a:pPr algn="ctr">
                <a:spcBef>
                  <a:spcPts val="693"/>
                </a:spcBef>
              </a:pPr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1</a:t>
              </a:r>
              <a:endParaRPr sz="794">
                <a:latin typeface="Helvetica"/>
                <a:cs typeface="Helvetica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2959193" y="4988813"/>
              <a:ext cx="953621" cy="53335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8400" indent="24654"/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DC</a:t>
              </a:r>
              <a:r>
                <a:rPr sz="794" b="1" spc="-40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Power</a:t>
              </a:r>
              <a:endParaRPr sz="794">
                <a:latin typeface="Helvetica Neue"/>
                <a:cs typeface="Helvetica Neue"/>
              </a:endParaRPr>
            </a:p>
            <a:p>
              <a:pPr marL="138400">
                <a:spcBef>
                  <a:spcPts val="684"/>
                </a:spcBef>
              </a:pPr>
              <a:r>
                <a:rPr sz="794" spc="9" dirty="0">
                  <a:solidFill>
                    <a:srgbClr val="0A1B24"/>
                  </a:solidFill>
                  <a:latin typeface="Helvetica"/>
                  <a:cs typeface="Helvetica"/>
                </a:rPr>
                <a:t>200-</a:t>
              </a:r>
              <a:r>
                <a:rPr sz="794" b="1" spc="9" dirty="0">
                  <a:solidFill>
                    <a:srgbClr val="0A1B24"/>
                  </a:solidFill>
                  <a:latin typeface="Helvetica"/>
                  <a:cs typeface="Helvetica"/>
                </a:rPr>
                <a:t>7</a:t>
              </a:r>
              <a:r>
                <a:rPr sz="794" spc="9" dirty="0">
                  <a:solidFill>
                    <a:srgbClr val="0A1B24"/>
                  </a:solidFill>
                  <a:latin typeface="Helvetica"/>
                  <a:cs typeface="Helvetica"/>
                </a:rPr>
                <a:t>00</a:t>
              </a:r>
              <a:r>
                <a:rPr sz="794" spc="-62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W</a:t>
              </a:r>
              <a:endParaRPr sz="794">
                <a:latin typeface="Helvetica"/>
                <a:cs typeface="Helvetica"/>
              </a:endParaRPr>
            </a:p>
            <a:p>
              <a:pPr marL="11206">
                <a:spcBef>
                  <a:spcPts val="644"/>
                </a:spcBef>
              </a:pP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Constellation</a:t>
              </a:r>
              <a:r>
                <a:rPr sz="794" b="1" spc="-35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Size</a:t>
              </a:r>
              <a:endParaRPr sz="794">
                <a:latin typeface="Helvetica Neue"/>
                <a:cs typeface="Helvetica Neue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3350705" y="5613340"/>
              <a:ext cx="170890" cy="1222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794" b="1" spc="4" dirty="0">
                  <a:solidFill>
                    <a:srgbClr val="0A1B24"/>
                  </a:solidFill>
                  <a:latin typeface="Helvetica"/>
                  <a:cs typeface="Helvetica"/>
                </a:rPr>
                <a:t>1-2</a:t>
              </a:r>
              <a:endParaRPr sz="794">
                <a:latin typeface="Helvetica"/>
                <a:cs typeface="Helvetica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4239746" y="1266781"/>
              <a:ext cx="1259541" cy="5461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37542" algn="ctr"/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800-1000</a:t>
              </a:r>
              <a:r>
                <a:rPr sz="794" spc="-71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kg</a:t>
              </a:r>
              <a:endParaRPr sz="794">
                <a:latin typeface="Helvetica"/>
                <a:cs typeface="Helvetica"/>
              </a:endParaRPr>
            </a:p>
            <a:p>
              <a:pPr algn="ctr">
                <a:spcBef>
                  <a:spcPts val="710"/>
                </a:spcBef>
              </a:pP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Instrument</a:t>
              </a:r>
              <a:r>
                <a:rPr sz="794" b="1" spc="-35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18" dirty="0">
                  <a:solidFill>
                    <a:srgbClr val="FFFFFF"/>
                  </a:solidFill>
                  <a:latin typeface="Helvetica Neue"/>
                  <a:cs typeface="Helvetica Neue"/>
                </a:rPr>
                <a:t>Performance</a:t>
              </a:r>
              <a:endParaRPr sz="794">
                <a:latin typeface="Helvetica Neue"/>
                <a:cs typeface="Helvetica Neue"/>
              </a:endParaRPr>
            </a:p>
            <a:p>
              <a:pPr marL="560" algn="ctr">
                <a:spcBef>
                  <a:spcPts val="657"/>
                </a:spcBef>
              </a:pPr>
              <a:r>
                <a:rPr sz="794" spc="4" dirty="0">
                  <a:solidFill>
                    <a:srgbClr val="0A1B24"/>
                  </a:solidFill>
                  <a:latin typeface="HelveticaNeue-Light"/>
                  <a:cs typeface="HelveticaNeue-Light"/>
                </a:rPr>
                <a:t>Excellent</a:t>
              </a:r>
              <a:endParaRPr sz="794">
                <a:latin typeface="HelveticaNeue-Light"/>
                <a:cs typeface="HelveticaNeue-Light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2958621" y="3020489"/>
              <a:ext cx="953621" cy="53335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8960" indent="24654"/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DC</a:t>
              </a:r>
              <a:r>
                <a:rPr sz="794" b="1" spc="-40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Power</a:t>
              </a:r>
              <a:endParaRPr sz="794">
                <a:latin typeface="Helvetica Neue"/>
                <a:cs typeface="Helvetica Neue"/>
              </a:endParaRPr>
            </a:p>
            <a:p>
              <a:pPr marL="138960">
                <a:spcBef>
                  <a:spcPts val="649"/>
                </a:spcBef>
              </a:pPr>
              <a:r>
                <a:rPr sz="794" spc="9" dirty="0">
                  <a:solidFill>
                    <a:srgbClr val="0A1B24"/>
                  </a:solidFill>
                  <a:latin typeface="Helvetica"/>
                  <a:cs typeface="Helvetica"/>
                </a:rPr>
                <a:t>500-1500</a:t>
              </a:r>
              <a:r>
                <a:rPr sz="794" spc="-66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W</a:t>
              </a:r>
              <a:endParaRPr sz="794">
                <a:latin typeface="Helvetica"/>
                <a:cs typeface="Helvetica"/>
              </a:endParaRPr>
            </a:p>
            <a:p>
              <a:pPr marL="11206">
                <a:spcBef>
                  <a:spcPts val="679"/>
                </a:spcBef>
              </a:pP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Constellation</a:t>
              </a:r>
              <a:r>
                <a:rPr sz="794" b="1" spc="-35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Size</a:t>
              </a:r>
              <a:endParaRPr sz="794">
                <a:latin typeface="Helvetica Neue"/>
                <a:cs typeface="Helvetica Neue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3290808" y="3645016"/>
              <a:ext cx="79562" cy="1222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794" b="1" spc="4" dirty="0">
                  <a:solidFill>
                    <a:srgbClr val="0A1B24"/>
                  </a:solidFill>
                  <a:latin typeface="Helvetica"/>
                  <a:cs typeface="Helvetica"/>
                </a:rPr>
                <a:t>1</a:t>
              </a:r>
              <a:endParaRPr sz="794">
                <a:latin typeface="Helvetica"/>
                <a:cs typeface="Helvetica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4250783" y="3231821"/>
              <a:ext cx="1259541" cy="53335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0257" algn="ctr"/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400-600</a:t>
              </a:r>
              <a:r>
                <a:rPr sz="794" spc="-75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kg</a:t>
              </a:r>
              <a:endParaRPr sz="794">
                <a:latin typeface="Helvetica"/>
                <a:cs typeface="Helvetica"/>
              </a:endParaRPr>
            </a:p>
            <a:p>
              <a:pPr algn="ctr">
                <a:spcBef>
                  <a:spcPts val="613"/>
                </a:spcBef>
              </a:pP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Instrument</a:t>
              </a:r>
              <a:r>
                <a:rPr sz="794" b="1" spc="-35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18" dirty="0">
                  <a:solidFill>
                    <a:srgbClr val="FFFFFF"/>
                  </a:solidFill>
                  <a:latin typeface="Helvetica Neue"/>
                  <a:cs typeface="Helvetica Neue"/>
                </a:rPr>
                <a:t>Performance</a:t>
              </a:r>
              <a:endParaRPr sz="794">
                <a:latin typeface="Helvetica Neue"/>
                <a:cs typeface="Helvetica Neue"/>
              </a:endParaRPr>
            </a:p>
            <a:p>
              <a:pPr marL="77325" algn="ctr">
                <a:spcBef>
                  <a:spcPts val="684"/>
                </a:spcBef>
              </a:pPr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Very</a:t>
              </a:r>
              <a:r>
                <a:rPr sz="794" spc="-84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b="1" spc="22" dirty="0">
                  <a:solidFill>
                    <a:srgbClr val="0A1B24"/>
                  </a:solidFill>
                  <a:latin typeface="Helvetica"/>
                  <a:cs typeface="Helvetica"/>
                </a:rPr>
                <a:t>G</a:t>
              </a:r>
              <a:r>
                <a:rPr sz="794" spc="22" dirty="0">
                  <a:solidFill>
                    <a:srgbClr val="0A1B24"/>
                  </a:solidFill>
                  <a:latin typeface="Helvetica"/>
                  <a:cs typeface="Helvetica"/>
                </a:rPr>
                <a:t>ood</a:t>
              </a:r>
              <a:endParaRPr sz="794">
                <a:latin typeface="Helvetica"/>
                <a:cs typeface="Helvetica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4239742" y="4995380"/>
              <a:ext cx="1259541" cy="7325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50763" indent="-194432"/>
              <a:r>
                <a:rPr sz="794" b="1" spc="4" dirty="0">
                  <a:solidFill>
                    <a:srgbClr val="FFFFFF"/>
                  </a:solidFill>
                  <a:latin typeface="Helvetica"/>
                  <a:cs typeface="Helvetica"/>
                </a:rPr>
                <a:t>Payload</a:t>
              </a:r>
              <a:r>
                <a:rPr sz="794" b="1" spc="-62" dirty="0">
                  <a:solidFill>
                    <a:srgbClr val="FFFFFF"/>
                  </a:solidFill>
                  <a:latin typeface="Helvetica"/>
                  <a:cs typeface="Helvetica"/>
                </a:rPr>
                <a:t> </a:t>
              </a:r>
              <a:r>
                <a:rPr sz="794" b="1" spc="4" dirty="0">
                  <a:solidFill>
                    <a:srgbClr val="FFFFFF"/>
                  </a:solidFill>
                  <a:latin typeface="Helvetica"/>
                  <a:cs typeface="Helvetica"/>
                </a:rPr>
                <a:t>Mass</a:t>
              </a:r>
              <a:endParaRPr sz="794">
                <a:latin typeface="Helvetica"/>
                <a:cs typeface="Helvetica"/>
              </a:endParaRPr>
            </a:p>
            <a:p>
              <a:pPr marR="37542" algn="ctr">
                <a:spcBef>
                  <a:spcPts val="596"/>
                </a:spcBef>
              </a:pPr>
              <a:r>
                <a:rPr sz="794" b="1" spc="4" dirty="0">
                  <a:solidFill>
                    <a:srgbClr val="0A1B24"/>
                  </a:solidFill>
                  <a:latin typeface="Helvetica"/>
                  <a:cs typeface="Helvetica"/>
                </a:rPr>
                <a:t>2</a:t>
              </a:r>
              <a:r>
                <a:rPr sz="794" b="1" spc="4" dirty="0">
                  <a:solidFill>
                    <a:srgbClr val="0A1B24"/>
                  </a:solidFill>
                  <a:latin typeface="Helvetica Neue"/>
                  <a:cs typeface="Helvetica Neue"/>
                </a:rPr>
                <a:t>00</a:t>
              </a:r>
              <a:r>
                <a:rPr sz="794" b="1" spc="4" dirty="0">
                  <a:solidFill>
                    <a:srgbClr val="0A1B24"/>
                  </a:solidFill>
                  <a:latin typeface="Helvetica"/>
                  <a:cs typeface="Helvetica"/>
                </a:rPr>
                <a:t>-40</a:t>
              </a:r>
              <a:r>
                <a:rPr sz="794" b="1" spc="4" dirty="0">
                  <a:solidFill>
                    <a:srgbClr val="0A1B24"/>
                  </a:solidFill>
                  <a:latin typeface="Helvetica Neue"/>
                  <a:cs typeface="Helvetica Neue"/>
                </a:rPr>
                <a:t>0</a:t>
              </a:r>
              <a:r>
                <a:rPr sz="794" b="1" spc="-75" dirty="0">
                  <a:solidFill>
                    <a:srgbClr val="0A1B24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-40" dirty="0">
                  <a:solidFill>
                    <a:srgbClr val="0A1B24"/>
                  </a:solidFill>
                  <a:latin typeface="Helvetica"/>
                  <a:cs typeface="Helvetica"/>
                </a:rPr>
                <a:t>kg</a:t>
              </a:r>
              <a:endParaRPr sz="794">
                <a:latin typeface="Helvetica"/>
                <a:cs typeface="Helvetica"/>
              </a:endParaRPr>
            </a:p>
            <a:p>
              <a:pPr algn="ctr">
                <a:spcBef>
                  <a:spcPts val="710"/>
                </a:spcBef>
              </a:pP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Instrument</a:t>
              </a:r>
              <a:r>
                <a:rPr sz="794" b="1" spc="-35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18" dirty="0">
                  <a:solidFill>
                    <a:srgbClr val="FFFFFF"/>
                  </a:solidFill>
                  <a:latin typeface="Helvetica Neue"/>
                  <a:cs typeface="Helvetica Neue"/>
                </a:rPr>
                <a:t>Performance</a:t>
              </a:r>
              <a:endParaRPr sz="794">
                <a:latin typeface="Helvetica Neue"/>
                <a:cs typeface="Helvetica Neue"/>
              </a:endParaRPr>
            </a:p>
            <a:p>
              <a:pPr marL="95815" algn="ctr">
                <a:spcBef>
                  <a:spcPts val="635"/>
                </a:spcBef>
              </a:pPr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Very</a:t>
              </a:r>
              <a:r>
                <a:rPr sz="794" spc="-71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Good</a:t>
              </a:r>
              <a:endParaRPr sz="794">
                <a:latin typeface="Helvetica"/>
                <a:cs typeface="Helvetica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735580" y="847328"/>
              <a:ext cx="583266" cy="583266"/>
            </a:xfrm>
            <a:custGeom>
              <a:avLst/>
              <a:gdLst/>
              <a:ahLst/>
              <a:cxnLst/>
              <a:rect l="l" t="t" r="r" b="b"/>
              <a:pathLst>
                <a:path w="661035" h="661035">
                  <a:moveTo>
                    <a:pt x="330365" y="0"/>
                  </a:moveTo>
                  <a:lnTo>
                    <a:pt x="281544" y="3582"/>
                  </a:lnTo>
                  <a:lnTo>
                    <a:pt x="234949" y="13987"/>
                  </a:lnTo>
                  <a:lnTo>
                    <a:pt x="191089" y="30706"/>
                  </a:lnTo>
                  <a:lnTo>
                    <a:pt x="150475" y="53225"/>
                  </a:lnTo>
                  <a:lnTo>
                    <a:pt x="113619" y="81035"/>
                  </a:lnTo>
                  <a:lnTo>
                    <a:pt x="81031" y="113624"/>
                  </a:lnTo>
                  <a:lnTo>
                    <a:pt x="53222" y="150481"/>
                  </a:lnTo>
                  <a:lnTo>
                    <a:pt x="30704" y="191094"/>
                  </a:lnTo>
                  <a:lnTo>
                    <a:pt x="13986" y="234953"/>
                  </a:lnTo>
                  <a:lnTo>
                    <a:pt x="3581" y="281547"/>
                  </a:lnTo>
                  <a:lnTo>
                    <a:pt x="0" y="330365"/>
                  </a:lnTo>
                  <a:lnTo>
                    <a:pt x="3581" y="379185"/>
                  </a:lnTo>
                  <a:lnTo>
                    <a:pt x="13986" y="425781"/>
                  </a:lnTo>
                  <a:lnTo>
                    <a:pt x="30704" y="469643"/>
                  </a:lnTo>
                  <a:lnTo>
                    <a:pt x="53222" y="510258"/>
                  </a:lnTo>
                  <a:lnTo>
                    <a:pt x="81031" y="547116"/>
                  </a:lnTo>
                  <a:lnTo>
                    <a:pt x="113619" y="579706"/>
                  </a:lnTo>
                  <a:lnTo>
                    <a:pt x="150475" y="607516"/>
                  </a:lnTo>
                  <a:lnTo>
                    <a:pt x="191089" y="630036"/>
                  </a:lnTo>
                  <a:lnTo>
                    <a:pt x="234949" y="646754"/>
                  </a:lnTo>
                  <a:lnTo>
                    <a:pt x="281544" y="657160"/>
                  </a:lnTo>
                  <a:lnTo>
                    <a:pt x="330365" y="660742"/>
                  </a:lnTo>
                  <a:lnTo>
                    <a:pt x="379185" y="657160"/>
                  </a:lnTo>
                  <a:lnTo>
                    <a:pt x="425780" y="646754"/>
                  </a:lnTo>
                  <a:lnTo>
                    <a:pt x="469640" y="630036"/>
                  </a:lnTo>
                  <a:lnTo>
                    <a:pt x="510254" y="607516"/>
                  </a:lnTo>
                  <a:lnTo>
                    <a:pt x="547111" y="579706"/>
                  </a:lnTo>
                  <a:lnTo>
                    <a:pt x="579698" y="547116"/>
                  </a:lnTo>
                  <a:lnTo>
                    <a:pt x="607507" y="510258"/>
                  </a:lnTo>
                  <a:lnTo>
                    <a:pt x="630026" y="469643"/>
                  </a:lnTo>
                  <a:lnTo>
                    <a:pt x="646743" y="425781"/>
                  </a:lnTo>
                  <a:lnTo>
                    <a:pt x="657148" y="379185"/>
                  </a:lnTo>
                  <a:lnTo>
                    <a:pt x="660730" y="330365"/>
                  </a:lnTo>
                  <a:lnTo>
                    <a:pt x="657148" y="281547"/>
                  </a:lnTo>
                  <a:lnTo>
                    <a:pt x="646743" y="234953"/>
                  </a:lnTo>
                  <a:lnTo>
                    <a:pt x="630026" y="191094"/>
                  </a:lnTo>
                  <a:lnTo>
                    <a:pt x="607507" y="150481"/>
                  </a:lnTo>
                  <a:lnTo>
                    <a:pt x="579698" y="113624"/>
                  </a:lnTo>
                  <a:lnTo>
                    <a:pt x="547111" y="81035"/>
                  </a:lnTo>
                  <a:lnTo>
                    <a:pt x="510254" y="53225"/>
                  </a:lnTo>
                  <a:lnTo>
                    <a:pt x="469640" y="30706"/>
                  </a:lnTo>
                  <a:lnTo>
                    <a:pt x="425780" y="13987"/>
                  </a:lnTo>
                  <a:lnTo>
                    <a:pt x="379185" y="3582"/>
                  </a:lnTo>
                  <a:lnTo>
                    <a:pt x="330365" y="0"/>
                  </a:lnTo>
                  <a:close/>
                </a:path>
              </a:pathLst>
            </a:custGeom>
            <a:solidFill>
              <a:srgbClr val="00753B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42" name="object 42"/>
            <p:cNvSpPr/>
            <p:nvPr/>
          </p:nvSpPr>
          <p:spPr>
            <a:xfrm>
              <a:off x="735580" y="2804418"/>
              <a:ext cx="583266" cy="583266"/>
            </a:xfrm>
            <a:custGeom>
              <a:avLst/>
              <a:gdLst/>
              <a:ahLst/>
              <a:cxnLst/>
              <a:rect l="l" t="t" r="r" b="b"/>
              <a:pathLst>
                <a:path w="661035" h="661035">
                  <a:moveTo>
                    <a:pt x="330365" y="0"/>
                  </a:moveTo>
                  <a:lnTo>
                    <a:pt x="281544" y="3582"/>
                  </a:lnTo>
                  <a:lnTo>
                    <a:pt x="234949" y="13987"/>
                  </a:lnTo>
                  <a:lnTo>
                    <a:pt x="191089" y="30706"/>
                  </a:lnTo>
                  <a:lnTo>
                    <a:pt x="150475" y="53225"/>
                  </a:lnTo>
                  <a:lnTo>
                    <a:pt x="113619" y="81035"/>
                  </a:lnTo>
                  <a:lnTo>
                    <a:pt x="81031" y="113624"/>
                  </a:lnTo>
                  <a:lnTo>
                    <a:pt x="53222" y="150481"/>
                  </a:lnTo>
                  <a:lnTo>
                    <a:pt x="30704" y="191094"/>
                  </a:lnTo>
                  <a:lnTo>
                    <a:pt x="13986" y="234953"/>
                  </a:lnTo>
                  <a:lnTo>
                    <a:pt x="3581" y="281547"/>
                  </a:lnTo>
                  <a:lnTo>
                    <a:pt x="0" y="330365"/>
                  </a:lnTo>
                  <a:lnTo>
                    <a:pt x="3581" y="379185"/>
                  </a:lnTo>
                  <a:lnTo>
                    <a:pt x="13986" y="425781"/>
                  </a:lnTo>
                  <a:lnTo>
                    <a:pt x="30704" y="469643"/>
                  </a:lnTo>
                  <a:lnTo>
                    <a:pt x="53222" y="510258"/>
                  </a:lnTo>
                  <a:lnTo>
                    <a:pt x="81031" y="547116"/>
                  </a:lnTo>
                  <a:lnTo>
                    <a:pt x="113619" y="579706"/>
                  </a:lnTo>
                  <a:lnTo>
                    <a:pt x="150475" y="607516"/>
                  </a:lnTo>
                  <a:lnTo>
                    <a:pt x="191089" y="630036"/>
                  </a:lnTo>
                  <a:lnTo>
                    <a:pt x="234949" y="646754"/>
                  </a:lnTo>
                  <a:lnTo>
                    <a:pt x="281544" y="657160"/>
                  </a:lnTo>
                  <a:lnTo>
                    <a:pt x="330365" y="660742"/>
                  </a:lnTo>
                  <a:lnTo>
                    <a:pt x="379185" y="657160"/>
                  </a:lnTo>
                  <a:lnTo>
                    <a:pt x="425780" y="646754"/>
                  </a:lnTo>
                  <a:lnTo>
                    <a:pt x="469640" y="630036"/>
                  </a:lnTo>
                  <a:lnTo>
                    <a:pt x="510254" y="607516"/>
                  </a:lnTo>
                  <a:lnTo>
                    <a:pt x="547111" y="579706"/>
                  </a:lnTo>
                  <a:lnTo>
                    <a:pt x="579698" y="547116"/>
                  </a:lnTo>
                  <a:lnTo>
                    <a:pt x="607507" y="510258"/>
                  </a:lnTo>
                  <a:lnTo>
                    <a:pt x="630026" y="469643"/>
                  </a:lnTo>
                  <a:lnTo>
                    <a:pt x="646743" y="425781"/>
                  </a:lnTo>
                  <a:lnTo>
                    <a:pt x="657148" y="379185"/>
                  </a:lnTo>
                  <a:lnTo>
                    <a:pt x="660730" y="330365"/>
                  </a:lnTo>
                  <a:lnTo>
                    <a:pt x="657148" y="281547"/>
                  </a:lnTo>
                  <a:lnTo>
                    <a:pt x="646743" y="234953"/>
                  </a:lnTo>
                  <a:lnTo>
                    <a:pt x="630026" y="191094"/>
                  </a:lnTo>
                  <a:lnTo>
                    <a:pt x="607507" y="150481"/>
                  </a:lnTo>
                  <a:lnTo>
                    <a:pt x="579698" y="113624"/>
                  </a:lnTo>
                  <a:lnTo>
                    <a:pt x="547111" y="81035"/>
                  </a:lnTo>
                  <a:lnTo>
                    <a:pt x="510254" y="53225"/>
                  </a:lnTo>
                  <a:lnTo>
                    <a:pt x="469640" y="30706"/>
                  </a:lnTo>
                  <a:lnTo>
                    <a:pt x="425780" y="13987"/>
                  </a:lnTo>
                  <a:lnTo>
                    <a:pt x="379185" y="3582"/>
                  </a:lnTo>
                  <a:lnTo>
                    <a:pt x="330365" y="0"/>
                  </a:lnTo>
                  <a:close/>
                </a:path>
              </a:pathLst>
            </a:custGeom>
            <a:solidFill>
              <a:srgbClr val="574FA1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43" name="object 43"/>
            <p:cNvSpPr/>
            <p:nvPr/>
          </p:nvSpPr>
          <p:spPr>
            <a:xfrm>
              <a:off x="735580" y="4772720"/>
              <a:ext cx="583266" cy="583266"/>
            </a:xfrm>
            <a:custGeom>
              <a:avLst/>
              <a:gdLst/>
              <a:ahLst/>
              <a:cxnLst/>
              <a:rect l="l" t="t" r="r" b="b"/>
              <a:pathLst>
                <a:path w="661035" h="661035">
                  <a:moveTo>
                    <a:pt x="330365" y="0"/>
                  </a:moveTo>
                  <a:lnTo>
                    <a:pt x="281544" y="3582"/>
                  </a:lnTo>
                  <a:lnTo>
                    <a:pt x="234949" y="13987"/>
                  </a:lnTo>
                  <a:lnTo>
                    <a:pt x="191089" y="30706"/>
                  </a:lnTo>
                  <a:lnTo>
                    <a:pt x="150475" y="53225"/>
                  </a:lnTo>
                  <a:lnTo>
                    <a:pt x="113619" y="81035"/>
                  </a:lnTo>
                  <a:lnTo>
                    <a:pt x="81031" y="113624"/>
                  </a:lnTo>
                  <a:lnTo>
                    <a:pt x="53222" y="150481"/>
                  </a:lnTo>
                  <a:lnTo>
                    <a:pt x="30704" y="191094"/>
                  </a:lnTo>
                  <a:lnTo>
                    <a:pt x="13986" y="234953"/>
                  </a:lnTo>
                  <a:lnTo>
                    <a:pt x="3581" y="281547"/>
                  </a:lnTo>
                  <a:lnTo>
                    <a:pt x="0" y="330365"/>
                  </a:lnTo>
                  <a:lnTo>
                    <a:pt x="3581" y="379185"/>
                  </a:lnTo>
                  <a:lnTo>
                    <a:pt x="13986" y="425781"/>
                  </a:lnTo>
                  <a:lnTo>
                    <a:pt x="30704" y="469643"/>
                  </a:lnTo>
                  <a:lnTo>
                    <a:pt x="53222" y="510258"/>
                  </a:lnTo>
                  <a:lnTo>
                    <a:pt x="81031" y="547116"/>
                  </a:lnTo>
                  <a:lnTo>
                    <a:pt x="113619" y="579706"/>
                  </a:lnTo>
                  <a:lnTo>
                    <a:pt x="150475" y="607516"/>
                  </a:lnTo>
                  <a:lnTo>
                    <a:pt x="191089" y="630036"/>
                  </a:lnTo>
                  <a:lnTo>
                    <a:pt x="234949" y="646754"/>
                  </a:lnTo>
                  <a:lnTo>
                    <a:pt x="281544" y="657160"/>
                  </a:lnTo>
                  <a:lnTo>
                    <a:pt x="330365" y="660742"/>
                  </a:lnTo>
                  <a:lnTo>
                    <a:pt x="379185" y="657160"/>
                  </a:lnTo>
                  <a:lnTo>
                    <a:pt x="425780" y="646754"/>
                  </a:lnTo>
                  <a:lnTo>
                    <a:pt x="469640" y="630036"/>
                  </a:lnTo>
                  <a:lnTo>
                    <a:pt x="510254" y="607516"/>
                  </a:lnTo>
                  <a:lnTo>
                    <a:pt x="547111" y="579706"/>
                  </a:lnTo>
                  <a:lnTo>
                    <a:pt x="579698" y="547116"/>
                  </a:lnTo>
                  <a:lnTo>
                    <a:pt x="607507" y="510258"/>
                  </a:lnTo>
                  <a:lnTo>
                    <a:pt x="630026" y="469643"/>
                  </a:lnTo>
                  <a:lnTo>
                    <a:pt x="646743" y="425781"/>
                  </a:lnTo>
                  <a:lnTo>
                    <a:pt x="657148" y="379185"/>
                  </a:lnTo>
                  <a:lnTo>
                    <a:pt x="660730" y="330365"/>
                  </a:lnTo>
                  <a:lnTo>
                    <a:pt x="657148" y="281547"/>
                  </a:lnTo>
                  <a:lnTo>
                    <a:pt x="646743" y="234953"/>
                  </a:lnTo>
                  <a:lnTo>
                    <a:pt x="630026" y="191094"/>
                  </a:lnTo>
                  <a:lnTo>
                    <a:pt x="607507" y="150481"/>
                  </a:lnTo>
                  <a:lnTo>
                    <a:pt x="579698" y="113624"/>
                  </a:lnTo>
                  <a:lnTo>
                    <a:pt x="547111" y="81035"/>
                  </a:lnTo>
                  <a:lnTo>
                    <a:pt x="510254" y="53225"/>
                  </a:lnTo>
                  <a:lnTo>
                    <a:pt x="469640" y="30706"/>
                  </a:lnTo>
                  <a:lnTo>
                    <a:pt x="425780" y="13987"/>
                  </a:lnTo>
                  <a:lnTo>
                    <a:pt x="379185" y="3582"/>
                  </a:lnTo>
                  <a:lnTo>
                    <a:pt x="330365" y="0"/>
                  </a:lnTo>
                  <a:close/>
                </a:path>
              </a:pathLst>
            </a:custGeom>
            <a:solidFill>
              <a:srgbClr val="20419A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44" name="object 44"/>
            <p:cNvSpPr/>
            <p:nvPr/>
          </p:nvSpPr>
          <p:spPr>
            <a:xfrm>
              <a:off x="818114" y="973298"/>
              <a:ext cx="417979" cy="320488"/>
            </a:xfrm>
            <a:custGeom>
              <a:avLst/>
              <a:gdLst/>
              <a:ahLst/>
              <a:cxnLst/>
              <a:rect l="l" t="t" r="r" b="b"/>
              <a:pathLst>
                <a:path w="473709" h="363219">
                  <a:moveTo>
                    <a:pt x="473646" y="132194"/>
                  </a:moveTo>
                  <a:lnTo>
                    <a:pt x="0" y="132194"/>
                  </a:lnTo>
                  <a:lnTo>
                    <a:pt x="0" y="321005"/>
                  </a:lnTo>
                  <a:lnTo>
                    <a:pt x="36474" y="321005"/>
                  </a:lnTo>
                  <a:lnTo>
                    <a:pt x="36474" y="363194"/>
                  </a:lnTo>
                  <a:lnTo>
                    <a:pt x="133019" y="363194"/>
                  </a:lnTo>
                  <a:lnTo>
                    <a:pt x="133019" y="342938"/>
                  </a:lnTo>
                  <a:lnTo>
                    <a:pt x="56781" y="342938"/>
                  </a:lnTo>
                  <a:lnTo>
                    <a:pt x="56781" y="300685"/>
                  </a:lnTo>
                  <a:lnTo>
                    <a:pt x="20269" y="300685"/>
                  </a:lnTo>
                  <a:lnTo>
                    <a:pt x="20269" y="152450"/>
                  </a:lnTo>
                  <a:lnTo>
                    <a:pt x="473646" y="152450"/>
                  </a:lnTo>
                  <a:lnTo>
                    <a:pt x="473646" y="132194"/>
                  </a:lnTo>
                  <a:close/>
                </a:path>
                <a:path w="473709" h="363219">
                  <a:moveTo>
                    <a:pt x="360959" y="321005"/>
                  </a:moveTo>
                  <a:lnTo>
                    <a:pt x="340690" y="321005"/>
                  </a:lnTo>
                  <a:lnTo>
                    <a:pt x="340690" y="363194"/>
                  </a:lnTo>
                  <a:lnTo>
                    <a:pt x="437184" y="363194"/>
                  </a:lnTo>
                  <a:lnTo>
                    <a:pt x="437184" y="342938"/>
                  </a:lnTo>
                  <a:lnTo>
                    <a:pt x="360959" y="342938"/>
                  </a:lnTo>
                  <a:lnTo>
                    <a:pt x="360959" y="321005"/>
                  </a:lnTo>
                  <a:close/>
                </a:path>
                <a:path w="473709" h="363219">
                  <a:moveTo>
                    <a:pt x="360959" y="300685"/>
                  </a:moveTo>
                  <a:lnTo>
                    <a:pt x="112699" y="300685"/>
                  </a:lnTo>
                  <a:lnTo>
                    <a:pt x="112699" y="342938"/>
                  </a:lnTo>
                  <a:lnTo>
                    <a:pt x="133019" y="342938"/>
                  </a:lnTo>
                  <a:lnTo>
                    <a:pt x="133019" y="321005"/>
                  </a:lnTo>
                  <a:lnTo>
                    <a:pt x="360959" y="321005"/>
                  </a:lnTo>
                  <a:lnTo>
                    <a:pt x="360959" y="300685"/>
                  </a:lnTo>
                  <a:close/>
                </a:path>
                <a:path w="473709" h="363219">
                  <a:moveTo>
                    <a:pt x="473646" y="152450"/>
                  </a:moveTo>
                  <a:lnTo>
                    <a:pt x="453440" y="152450"/>
                  </a:lnTo>
                  <a:lnTo>
                    <a:pt x="453440" y="300685"/>
                  </a:lnTo>
                  <a:lnTo>
                    <a:pt x="416928" y="300685"/>
                  </a:lnTo>
                  <a:lnTo>
                    <a:pt x="416928" y="342938"/>
                  </a:lnTo>
                  <a:lnTo>
                    <a:pt x="437184" y="342938"/>
                  </a:lnTo>
                  <a:lnTo>
                    <a:pt x="437184" y="321005"/>
                  </a:lnTo>
                  <a:lnTo>
                    <a:pt x="473646" y="321005"/>
                  </a:lnTo>
                  <a:lnTo>
                    <a:pt x="473646" y="152450"/>
                  </a:lnTo>
                  <a:close/>
                </a:path>
                <a:path w="473709" h="363219">
                  <a:moveTo>
                    <a:pt x="292544" y="249110"/>
                  </a:moveTo>
                  <a:lnTo>
                    <a:pt x="181000" y="249110"/>
                  </a:lnTo>
                  <a:lnTo>
                    <a:pt x="181000" y="269430"/>
                  </a:lnTo>
                  <a:lnTo>
                    <a:pt x="292544" y="269430"/>
                  </a:lnTo>
                  <a:lnTo>
                    <a:pt x="292544" y="249110"/>
                  </a:lnTo>
                  <a:close/>
                </a:path>
                <a:path w="473709" h="363219">
                  <a:moveTo>
                    <a:pt x="84747" y="168020"/>
                  </a:moveTo>
                  <a:lnTo>
                    <a:pt x="68953" y="171210"/>
                  </a:lnTo>
                  <a:lnTo>
                    <a:pt x="56070" y="179908"/>
                  </a:lnTo>
                  <a:lnTo>
                    <a:pt x="47398" y="192806"/>
                  </a:lnTo>
                  <a:lnTo>
                    <a:pt x="44221" y="208597"/>
                  </a:lnTo>
                  <a:lnTo>
                    <a:pt x="47403" y="224378"/>
                  </a:lnTo>
                  <a:lnTo>
                    <a:pt x="56083" y="237255"/>
                  </a:lnTo>
                  <a:lnTo>
                    <a:pt x="68963" y="245930"/>
                  </a:lnTo>
                  <a:lnTo>
                    <a:pt x="84747" y="249110"/>
                  </a:lnTo>
                  <a:lnTo>
                    <a:pt x="100533" y="245930"/>
                  </a:lnTo>
                  <a:lnTo>
                    <a:pt x="113431" y="237255"/>
                  </a:lnTo>
                  <a:lnTo>
                    <a:pt x="119108" y="228853"/>
                  </a:lnTo>
                  <a:lnTo>
                    <a:pt x="84747" y="228853"/>
                  </a:lnTo>
                  <a:lnTo>
                    <a:pt x="76867" y="227260"/>
                  </a:lnTo>
                  <a:lnTo>
                    <a:pt x="70427" y="222916"/>
                  </a:lnTo>
                  <a:lnTo>
                    <a:pt x="66084" y="216477"/>
                  </a:lnTo>
                  <a:lnTo>
                    <a:pt x="64490" y="208597"/>
                  </a:lnTo>
                  <a:lnTo>
                    <a:pt x="66084" y="200695"/>
                  </a:lnTo>
                  <a:lnTo>
                    <a:pt x="70427" y="194251"/>
                  </a:lnTo>
                  <a:lnTo>
                    <a:pt x="76867" y="189900"/>
                  </a:lnTo>
                  <a:lnTo>
                    <a:pt x="84747" y="188277"/>
                  </a:lnTo>
                  <a:lnTo>
                    <a:pt x="119091" y="188277"/>
                  </a:lnTo>
                  <a:lnTo>
                    <a:pt x="113431" y="179889"/>
                  </a:lnTo>
                  <a:lnTo>
                    <a:pt x="100533" y="171203"/>
                  </a:lnTo>
                  <a:lnTo>
                    <a:pt x="84747" y="168020"/>
                  </a:lnTo>
                  <a:close/>
                </a:path>
                <a:path w="473709" h="363219">
                  <a:moveTo>
                    <a:pt x="388962" y="168020"/>
                  </a:moveTo>
                  <a:lnTo>
                    <a:pt x="373176" y="171210"/>
                  </a:lnTo>
                  <a:lnTo>
                    <a:pt x="360278" y="179908"/>
                  </a:lnTo>
                  <a:lnTo>
                    <a:pt x="351577" y="192806"/>
                  </a:lnTo>
                  <a:lnTo>
                    <a:pt x="348386" y="208597"/>
                  </a:lnTo>
                  <a:lnTo>
                    <a:pt x="351577" y="224378"/>
                  </a:lnTo>
                  <a:lnTo>
                    <a:pt x="360278" y="237255"/>
                  </a:lnTo>
                  <a:lnTo>
                    <a:pt x="373176" y="245930"/>
                  </a:lnTo>
                  <a:lnTo>
                    <a:pt x="388962" y="249110"/>
                  </a:lnTo>
                  <a:lnTo>
                    <a:pt x="404745" y="245930"/>
                  </a:lnTo>
                  <a:lnTo>
                    <a:pt x="417628" y="237255"/>
                  </a:lnTo>
                  <a:lnTo>
                    <a:pt x="423301" y="228853"/>
                  </a:lnTo>
                  <a:lnTo>
                    <a:pt x="388962" y="228853"/>
                  </a:lnTo>
                  <a:lnTo>
                    <a:pt x="381060" y="227260"/>
                  </a:lnTo>
                  <a:lnTo>
                    <a:pt x="374616" y="222916"/>
                  </a:lnTo>
                  <a:lnTo>
                    <a:pt x="370265" y="216477"/>
                  </a:lnTo>
                  <a:lnTo>
                    <a:pt x="368642" y="208597"/>
                  </a:lnTo>
                  <a:lnTo>
                    <a:pt x="370266" y="200695"/>
                  </a:lnTo>
                  <a:lnTo>
                    <a:pt x="374628" y="194251"/>
                  </a:lnTo>
                  <a:lnTo>
                    <a:pt x="381060" y="189927"/>
                  </a:lnTo>
                  <a:lnTo>
                    <a:pt x="388962" y="188340"/>
                  </a:lnTo>
                  <a:lnTo>
                    <a:pt x="423312" y="188340"/>
                  </a:lnTo>
                  <a:lnTo>
                    <a:pt x="417628" y="179908"/>
                  </a:lnTo>
                  <a:lnTo>
                    <a:pt x="404745" y="171210"/>
                  </a:lnTo>
                  <a:lnTo>
                    <a:pt x="388962" y="168020"/>
                  </a:lnTo>
                  <a:close/>
                </a:path>
                <a:path w="473709" h="363219">
                  <a:moveTo>
                    <a:pt x="119091" y="188277"/>
                  </a:moveTo>
                  <a:lnTo>
                    <a:pt x="84747" y="188277"/>
                  </a:lnTo>
                  <a:lnTo>
                    <a:pt x="92621" y="189900"/>
                  </a:lnTo>
                  <a:lnTo>
                    <a:pt x="99066" y="194259"/>
                  </a:lnTo>
                  <a:lnTo>
                    <a:pt x="103408" y="200696"/>
                  </a:lnTo>
                  <a:lnTo>
                    <a:pt x="105003" y="208597"/>
                  </a:lnTo>
                  <a:lnTo>
                    <a:pt x="103408" y="216477"/>
                  </a:lnTo>
                  <a:lnTo>
                    <a:pt x="99061" y="222916"/>
                  </a:lnTo>
                  <a:lnTo>
                    <a:pt x="92621" y="227260"/>
                  </a:lnTo>
                  <a:lnTo>
                    <a:pt x="84747" y="228853"/>
                  </a:lnTo>
                  <a:lnTo>
                    <a:pt x="119108" y="228853"/>
                  </a:lnTo>
                  <a:lnTo>
                    <a:pt x="122132" y="224378"/>
                  </a:lnTo>
                  <a:lnTo>
                    <a:pt x="125323" y="208597"/>
                  </a:lnTo>
                  <a:lnTo>
                    <a:pt x="122132" y="192784"/>
                  </a:lnTo>
                  <a:lnTo>
                    <a:pt x="119091" y="188277"/>
                  </a:lnTo>
                  <a:close/>
                </a:path>
                <a:path w="473709" h="363219">
                  <a:moveTo>
                    <a:pt x="423312" y="188340"/>
                  </a:moveTo>
                  <a:lnTo>
                    <a:pt x="388962" y="188340"/>
                  </a:lnTo>
                  <a:lnTo>
                    <a:pt x="396842" y="189927"/>
                  </a:lnTo>
                  <a:lnTo>
                    <a:pt x="403282" y="194259"/>
                  </a:lnTo>
                  <a:lnTo>
                    <a:pt x="407625" y="200696"/>
                  </a:lnTo>
                  <a:lnTo>
                    <a:pt x="409219" y="208597"/>
                  </a:lnTo>
                  <a:lnTo>
                    <a:pt x="407625" y="216477"/>
                  </a:lnTo>
                  <a:lnTo>
                    <a:pt x="403282" y="222916"/>
                  </a:lnTo>
                  <a:lnTo>
                    <a:pt x="396842" y="227260"/>
                  </a:lnTo>
                  <a:lnTo>
                    <a:pt x="388962" y="228853"/>
                  </a:lnTo>
                  <a:lnTo>
                    <a:pt x="423301" y="228853"/>
                  </a:lnTo>
                  <a:lnTo>
                    <a:pt x="426322" y="224378"/>
                  </a:lnTo>
                  <a:lnTo>
                    <a:pt x="429539" y="208597"/>
                  </a:lnTo>
                  <a:lnTo>
                    <a:pt x="426308" y="192784"/>
                  </a:lnTo>
                  <a:lnTo>
                    <a:pt x="423312" y="188340"/>
                  </a:lnTo>
                  <a:close/>
                </a:path>
                <a:path w="473709" h="363219">
                  <a:moveTo>
                    <a:pt x="390359" y="0"/>
                  </a:moveTo>
                  <a:lnTo>
                    <a:pt x="83362" y="0"/>
                  </a:lnTo>
                  <a:lnTo>
                    <a:pt x="42786" y="132194"/>
                  </a:lnTo>
                  <a:lnTo>
                    <a:pt x="63957" y="132194"/>
                  </a:lnTo>
                  <a:lnTo>
                    <a:pt x="98285" y="20256"/>
                  </a:lnTo>
                  <a:lnTo>
                    <a:pt x="396567" y="20256"/>
                  </a:lnTo>
                  <a:lnTo>
                    <a:pt x="390359" y="0"/>
                  </a:lnTo>
                  <a:close/>
                </a:path>
                <a:path w="473709" h="363219">
                  <a:moveTo>
                    <a:pt x="396567" y="20256"/>
                  </a:moveTo>
                  <a:lnTo>
                    <a:pt x="375361" y="20256"/>
                  </a:lnTo>
                  <a:lnTo>
                    <a:pt x="409689" y="132194"/>
                  </a:lnTo>
                  <a:lnTo>
                    <a:pt x="430872" y="132194"/>
                  </a:lnTo>
                  <a:lnTo>
                    <a:pt x="396567" y="20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45" name="object 45"/>
            <p:cNvSpPr/>
            <p:nvPr/>
          </p:nvSpPr>
          <p:spPr>
            <a:xfrm>
              <a:off x="905225" y="3289556"/>
              <a:ext cx="233643" cy="0"/>
            </a:xfrm>
            <a:custGeom>
              <a:avLst/>
              <a:gdLst/>
              <a:ahLst/>
              <a:cxnLst/>
              <a:rect l="l" t="t" r="r" b="b"/>
              <a:pathLst>
                <a:path w="264795">
                  <a:moveTo>
                    <a:pt x="0" y="0"/>
                  </a:moveTo>
                  <a:lnTo>
                    <a:pt x="264236" y="0"/>
                  </a:lnTo>
                </a:path>
              </a:pathLst>
            </a:custGeom>
            <a:ln w="88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46" name="object 46"/>
            <p:cNvSpPr/>
            <p:nvPr/>
          </p:nvSpPr>
          <p:spPr>
            <a:xfrm>
              <a:off x="905225" y="3281151"/>
              <a:ext cx="225238" cy="0"/>
            </a:xfrm>
            <a:custGeom>
              <a:avLst/>
              <a:gdLst/>
              <a:ahLst/>
              <a:cxnLst/>
              <a:rect l="l" t="t" r="r" b="b"/>
              <a:pathLst>
                <a:path w="255270">
                  <a:moveTo>
                    <a:pt x="0" y="0"/>
                  </a:moveTo>
                  <a:lnTo>
                    <a:pt x="254774" y="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47" name="object 47"/>
            <p:cNvSpPr/>
            <p:nvPr/>
          </p:nvSpPr>
          <p:spPr>
            <a:xfrm>
              <a:off x="913550" y="2906875"/>
              <a:ext cx="0" cy="369794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9100"/>
                  </a:lnTo>
                </a:path>
              </a:pathLst>
            </a:custGeom>
            <a:ln w="188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48" name="object 48"/>
            <p:cNvSpPr/>
            <p:nvPr/>
          </p:nvSpPr>
          <p:spPr>
            <a:xfrm>
              <a:off x="905225" y="2898470"/>
              <a:ext cx="233643" cy="0"/>
            </a:xfrm>
            <a:custGeom>
              <a:avLst/>
              <a:gdLst/>
              <a:ahLst/>
              <a:cxnLst/>
              <a:rect l="l" t="t" r="r" b="b"/>
              <a:pathLst>
                <a:path w="264795">
                  <a:moveTo>
                    <a:pt x="0" y="0"/>
                  </a:moveTo>
                  <a:lnTo>
                    <a:pt x="264236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49" name="object 49"/>
            <p:cNvSpPr/>
            <p:nvPr/>
          </p:nvSpPr>
          <p:spPr>
            <a:xfrm>
              <a:off x="1130026" y="3281151"/>
              <a:ext cx="8404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461" y="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50" name="object 50"/>
            <p:cNvSpPr/>
            <p:nvPr/>
          </p:nvSpPr>
          <p:spPr>
            <a:xfrm>
              <a:off x="1130036" y="2906875"/>
              <a:ext cx="0" cy="369794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9100"/>
                  </a:lnTo>
                </a:path>
              </a:pathLst>
            </a:custGeom>
            <a:ln w="188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51" name="object 51"/>
            <p:cNvSpPr/>
            <p:nvPr/>
          </p:nvSpPr>
          <p:spPr>
            <a:xfrm>
              <a:off x="913559" y="3023252"/>
              <a:ext cx="216834" cy="0"/>
            </a:xfrm>
            <a:custGeom>
              <a:avLst/>
              <a:gdLst/>
              <a:ahLst/>
              <a:cxnLst/>
              <a:rect l="l" t="t" r="r" b="b"/>
              <a:pathLst>
                <a:path w="245745">
                  <a:moveTo>
                    <a:pt x="0" y="0"/>
                  </a:moveTo>
                  <a:lnTo>
                    <a:pt x="245364" y="0"/>
                  </a:lnTo>
                </a:path>
              </a:pathLst>
            </a:custGeom>
            <a:ln w="189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52" name="object 52"/>
            <p:cNvSpPr/>
            <p:nvPr/>
          </p:nvSpPr>
          <p:spPr>
            <a:xfrm>
              <a:off x="937103" y="2955596"/>
              <a:ext cx="16809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8897" y="0"/>
                  </a:lnTo>
                </a:path>
              </a:pathLst>
            </a:custGeom>
            <a:ln w="42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53" name="object 53"/>
            <p:cNvSpPr/>
            <p:nvPr/>
          </p:nvSpPr>
          <p:spPr>
            <a:xfrm>
              <a:off x="945439" y="3087983"/>
              <a:ext cx="0" cy="51546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038"/>
                  </a:lnTo>
                </a:path>
              </a:pathLst>
            </a:custGeom>
            <a:ln w="188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54" name="object 54"/>
            <p:cNvSpPr/>
            <p:nvPr/>
          </p:nvSpPr>
          <p:spPr>
            <a:xfrm>
              <a:off x="877586" y="4864909"/>
              <a:ext cx="288551" cy="398929"/>
            </a:xfrm>
            <a:custGeom>
              <a:avLst/>
              <a:gdLst/>
              <a:ahLst/>
              <a:cxnLst/>
              <a:rect l="l" t="t" r="r" b="b"/>
              <a:pathLst>
                <a:path w="327025" h="452120">
                  <a:moveTo>
                    <a:pt x="326872" y="0"/>
                  </a:moveTo>
                  <a:lnTo>
                    <a:pt x="0" y="0"/>
                  </a:lnTo>
                  <a:lnTo>
                    <a:pt x="0" y="451777"/>
                  </a:lnTo>
                  <a:lnTo>
                    <a:pt x="326872" y="451777"/>
                  </a:lnTo>
                  <a:lnTo>
                    <a:pt x="326872" y="431939"/>
                  </a:lnTo>
                  <a:lnTo>
                    <a:pt x="19824" y="431939"/>
                  </a:lnTo>
                  <a:lnTo>
                    <a:pt x="19824" y="129692"/>
                  </a:lnTo>
                  <a:lnTo>
                    <a:pt x="326872" y="129692"/>
                  </a:lnTo>
                  <a:lnTo>
                    <a:pt x="326872" y="109867"/>
                  </a:lnTo>
                  <a:lnTo>
                    <a:pt x="19824" y="109867"/>
                  </a:lnTo>
                  <a:lnTo>
                    <a:pt x="19824" y="19837"/>
                  </a:lnTo>
                  <a:lnTo>
                    <a:pt x="326872" y="19837"/>
                  </a:lnTo>
                  <a:lnTo>
                    <a:pt x="326872" y="0"/>
                  </a:lnTo>
                  <a:close/>
                </a:path>
                <a:path w="327025" h="452120">
                  <a:moveTo>
                    <a:pt x="326872" y="129692"/>
                  </a:moveTo>
                  <a:lnTo>
                    <a:pt x="307060" y="129692"/>
                  </a:lnTo>
                  <a:lnTo>
                    <a:pt x="307073" y="431939"/>
                  </a:lnTo>
                  <a:lnTo>
                    <a:pt x="326872" y="431939"/>
                  </a:lnTo>
                  <a:lnTo>
                    <a:pt x="326872" y="129692"/>
                  </a:lnTo>
                  <a:close/>
                </a:path>
                <a:path w="327025" h="452120">
                  <a:moveTo>
                    <a:pt x="163436" y="170408"/>
                  </a:moveTo>
                  <a:lnTo>
                    <a:pt x="118773" y="179427"/>
                  </a:lnTo>
                  <a:lnTo>
                    <a:pt x="82303" y="204022"/>
                  </a:lnTo>
                  <a:lnTo>
                    <a:pt x="57714" y="240499"/>
                  </a:lnTo>
                  <a:lnTo>
                    <a:pt x="48691" y="285165"/>
                  </a:lnTo>
                  <a:lnTo>
                    <a:pt x="57714" y="329837"/>
                  </a:lnTo>
                  <a:lnTo>
                    <a:pt x="82303" y="366314"/>
                  </a:lnTo>
                  <a:lnTo>
                    <a:pt x="118773" y="390905"/>
                  </a:lnTo>
                  <a:lnTo>
                    <a:pt x="163436" y="399922"/>
                  </a:lnTo>
                  <a:lnTo>
                    <a:pt x="208108" y="390905"/>
                  </a:lnTo>
                  <a:lnTo>
                    <a:pt x="224102" y="380123"/>
                  </a:lnTo>
                  <a:lnTo>
                    <a:pt x="163436" y="380123"/>
                  </a:lnTo>
                  <a:lnTo>
                    <a:pt x="126513" y="372612"/>
                  </a:lnTo>
                  <a:lnTo>
                    <a:pt x="96367" y="352266"/>
                  </a:lnTo>
                  <a:lnTo>
                    <a:pt x="76032" y="322109"/>
                  </a:lnTo>
                  <a:lnTo>
                    <a:pt x="68541" y="285165"/>
                  </a:lnTo>
                  <a:lnTo>
                    <a:pt x="76032" y="248224"/>
                  </a:lnTo>
                  <a:lnTo>
                    <a:pt x="96367" y="218073"/>
                  </a:lnTo>
                  <a:lnTo>
                    <a:pt x="126513" y="197735"/>
                  </a:lnTo>
                  <a:lnTo>
                    <a:pt x="163436" y="190233"/>
                  </a:lnTo>
                  <a:lnTo>
                    <a:pt x="224135" y="190233"/>
                  </a:lnTo>
                  <a:lnTo>
                    <a:pt x="208108" y="179427"/>
                  </a:lnTo>
                  <a:lnTo>
                    <a:pt x="163436" y="170408"/>
                  </a:lnTo>
                  <a:close/>
                </a:path>
                <a:path w="327025" h="452120">
                  <a:moveTo>
                    <a:pt x="224135" y="190233"/>
                  </a:moveTo>
                  <a:lnTo>
                    <a:pt x="163436" y="190233"/>
                  </a:lnTo>
                  <a:lnTo>
                    <a:pt x="200376" y="197735"/>
                  </a:lnTo>
                  <a:lnTo>
                    <a:pt x="230536" y="218073"/>
                  </a:lnTo>
                  <a:lnTo>
                    <a:pt x="250886" y="248224"/>
                  </a:lnTo>
                  <a:lnTo>
                    <a:pt x="258394" y="285165"/>
                  </a:lnTo>
                  <a:lnTo>
                    <a:pt x="250886" y="322109"/>
                  </a:lnTo>
                  <a:lnTo>
                    <a:pt x="230536" y="352266"/>
                  </a:lnTo>
                  <a:lnTo>
                    <a:pt x="200376" y="372612"/>
                  </a:lnTo>
                  <a:lnTo>
                    <a:pt x="163436" y="380123"/>
                  </a:lnTo>
                  <a:lnTo>
                    <a:pt x="224102" y="380123"/>
                  </a:lnTo>
                  <a:lnTo>
                    <a:pt x="244587" y="366314"/>
                  </a:lnTo>
                  <a:lnTo>
                    <a:pt x="269187" y="329837"/>
                  </a:lnTo>
                  <a:lnTo>
                    <a:pt x="278218" y="285165"/>
                  </a:lnTo>
                  <a:lnTo>
                    <a:pt x="269187" y="240499"/>
                  </a:lnTo>
                  <a:lnTo>
                    <a:pt x="244587" y="204022"/>
                  </a:lnTo>
                  <a:lnTo>
                    <a:pt x="224135" y="190233"/>
                  </a:lnTo>
                  <a:close/>
                </a:path>
                <a:path w="327025" h="452120">
                  <a:moveTo>
                    <a:pt x="326872" y="19837"/>
                  </a:moveTo>
                  <a:lnTo>
                    <a:pt x="307060" y="19837"/>
                  </a:lnTo>
                  <a:lnTo>
                    <a:pt x="307060" y="109867"/>
                  </a:lnTo>
                  <a:lnTo>
                    <a:pt x="326872" y="109867"/>
                  </a:lnTo>
                  <a:lnTo>
                    <a:pt x="326872" y="19837"/>
                  </a:lnTo>
                  <a:close/>
                </a:path>
                <a:path w="327025" h="452120">
                  <a:moveTo>
                    <a:pt x="144970" y="55232"/>
                  </a:moveTo>
                  <a:lnTo>
                    <a:pt x="44538" y="55232"/>
                  </a:lnTo>
                  <a:lnTo>
                    <a:pt x="44538" y="75056"/>
                  </a:lnTo>
                  <a:lnTo>
                    <a:pt x="144970" y="75056"/>
                  </a:lnTo>
                  <a:lnTo>
                    <a:pt x="144970" y="55232"/>
                  </a:lnTo>
                  <a:close/>
                </a:path>
                <a:path w="327025" h="452120">
                  <a:moveTo>
                    <a:pt x="282333" y="55244"/>
                  </a:moveTo>
                  <a:lnTo>
                    <a:pt x="252780" y="55244"/>
                  </a:lnTo>
                  <a:lnTo>
                    <a:pt x="252780" y="75056"/>
                  </a:lnTo>
                  <a:lnTo>
                    <a:pt x="282333" y="75056"/>
                  </a:lnTo>
                  <a:lnTo>
                    <a:pt x="282333" y="552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55" name="object 55"/>
            <p:cNvSpPr/>
            <p:nvPr/>
          </p:nvSpPr>
          <p:spPr>
            <a:xfrm>
              <a:off x="6838391" y="2977394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16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16" y="240131"/>
                  </a:lnTo>
                  <a:lnTo>
                    <a:pt x="1603504" y="239083"/>
                  </a:lnTo>
                  <a:lnTo>
                    <a:pt x="1623423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3" y="8386"/>
                  </a:lnTo>
                  <a:lnTo>
                    <a:pt x="1603504" y="1048"/>
                  </a:lnTo>
                  <a:lnTo>
                    <a:pt x="1564716" y="0"/>
                  </a:lnTo>
                  <a:close/>
                </a:path>
              </a:pathLst>
            </a:custGeom>
            <a:solidFill>
              <a:srgbClr val="874691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56" name="object 56"/>
            <p:cNvSpPr/>
            <p:nvPr/>
          </p:nvSpPr>
          <p:spPr>
            <a:xfrm>
              <a:off x="6838391" y="4946183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16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16" y="240131"/>
                  </a:lnTo>
                  <a:lnTo>
                    <a:pt x="1603504" y="239083"/>
                  </a:lnTo>
                  <a:lnTo>
                    <a:pt x="1623423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3" y="8386"/>
                  </a:lnTo>
                  <a:lnTo>
                    <a:pt x="1603504" y="1048"/>
                  </a:lnTo>
                  <a:lnTo>
                    <a:pt x="1564716" y="0"/>
                  </a:lnTo>
                  <a:close/>
                </a:path>
              </a:pathLst>
            </a:custGeom>
            <a:solidFill>
              <a:srgbClr val="5A0F0B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57" name="object 57"/>
            <p:cNvSpPr/>
            <p:nvPr/>
          </p:nvSpPr>
          <p:spPr>
            <a:xfrm>
              <a:off x="6883804" y="3392023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16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16" y="240131"/>
                  </a:lnTo>
                  <a:lnTo>
                    <a:pt x="1603504" y="239083"/>
                  </a:lnTo>
                  <a:lnTo>
                    <a:pt x="1623423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3" y="8386"/>
                  </a:lnTo>
                  <a:lnTo>
                    <a:pt x="1603504" y="1048"/>
                  </a:lnTo>
                  <a:lnTo>
                    <a:pt x="1564716" y="0"/>
                  </a:lnTo>
                  <a:close/>
                </a:path>
              </a:pathLst>
            </a:custGeom>
            <a:solidFill>
              <a:srgbClr val="874691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58" name="object 58"/>
            <p:cNvSpPr/>
            <p:nvPr/>
          </p:nvSpPr>
          <p:spPr>
            <a:xfrm>
              <a:off x="6883804" y="5360812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16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16" y="240131"/>
                  </a:lnTo>
                  <a:lnTo>
                    <a:pt x="1603504" y="239083"/>
                  </a:lnTo>
                  <a:lnTo>
                    <a:pt x="1623423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3" y="8386"/>
                  </a:lnTo>
                  <a:lnTo>
                    <a:pt x="1603504" y="1048"/>
                  </a:lnTo>
                  <a:lnTo>
                    <a:pt x="1564716" y="0"/>
                  </a:lnTo>
                  <a:close/>
                </a:path>
              </a:pathLst>
            </a:custGeom>
            <a:solidFill>
              <a:srgbClr val="5A0F0B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59" name="object 59"/>
            <p:cNvSpPr/>
            <p:nvPr/>
          </p:nvSpPr>
          <p:spPr>
            <a:xfrm>
              <a:off x="8306641" y="2977394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0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03" y="240131"/>
                  </a:lnTo>
                  <a:lnTo>
                    <a:pt x="1603499" y="239083"/>
                  </a:lnTo>
                  <a:lnTo>
                    <a:pt x="1623421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1" y="8386"/>
                  </a:lnTo>
                  <a:lnTo>
                    <a:pt x="1603499" y="1048"/>
                  </a:lnTo>
                  <a:lnTo>
                    <a:pt x="1564703" y="0"/>
                  </a:lnTo>
                  <a:close/>
                </a:path>
              </a:pathLst>
            </a:custGeom>
            <a:solidFill>
              <a:srgbClr val="874691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60" name="object 60"/>
            <p:cNvSpPr/>
            <p:nvPr/>
          </p:nvSpPr>
          <p:spPr>
            <a:xfrm>
              <a:off x="8306641" y="4946183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0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03" y="240131"/>
                  </a:lnTo>
                  <a:lnTo>
                    <a:pt x="1603499" y="239083"/>
                  </a:lnTo>
                  <a:lnTo>
                    <a:pt x="1623421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1" y="8386"/>
                  </a:lnTo>
                  <a:lnTo>
                    <a:pt x="1603499" y="1048"/>
                  </a:lnTo>
                  <a:lnTo>
                    <a:pt x="1564703" y="0"/>
                  </a:lnTo>
                  <a:close/>
                </a:path>
              </a:pathLst>
            </a:custGeom>
            <a:solidFill>
              <a:srgbClr val="5A0F0B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61" name="object 61"/>
            <p:cNvSpPr/>
            <p:nvPr/>
          </p:nvSpPr>
          <p:spPr>
            <a:xfrm>
              <a:off x="8352056" y="3392023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0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03" y="240131"/>
                  </a:lnTo>
                  <a:lnTo>
                    <a:pt x="1603499" y="239083"/>
                  </a:lnTo>
                  <a:lnTo>
                    <a:pt x="1623421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1" y="8386"/>
                  </a:lnTo>
                  <a:lnTo>
                    <a:pt x="1603499" y="1048"/>
                  </a:lnTo>
                  <a:lnTo>
                    <a:pt x="1564703" y="0"/>
                  </a:lnTo>
                  <a:close/>
                </a:path>
              </a:pathLst>
            </a:custGeom>
            <a:solidFill>
              <a:srgbClr val="874691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62" name="object 62"/>
            <p:cNvSpPr/>
            <p:nvPr/>
          </p:nvSpPr>
          <p:spPr>
            <a:xfrm>
              <a:off x="8352056" y="5360812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0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03" y="240131"/>
                  </a:lnTo>
                  <a:lnTo>
                    <a:pt x="1603499" y="239083"/>
                  </a:lnTo>
                  <a:lnTo>
                    <a:pt x="1623421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1" y="8386"/>
                  </a:lnTo>
                  <a:lnTo>
                    <a:pt x="1603499" y="1048"/>
                  </a:lnTo>
                  <a:lnTo>
                    <a:pt x="1564703" y="0"/>
                  </a:lnTo>
                  <a:close/>
                </a:path>
              </a:pathLst>
            </a:custGeom>
            <a:solidFill>
              <a:srgbClr val="5A0F0B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63" name="object 63"/>
            <p:cNvSpPr/>
            <p:nvPr/>
          </p:nvSpPr>
          <p:spPr>
            <a:xfrm>
              <a:off x="9774892" y="2977394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0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03" y="240131"/>
                  </a:lnTo>
                  <a:lnTo>
                    <a:pt x="1603499" y="239083"/>
                  </a:lnTo>
                  <a:lnTo>
                    <a:pt x="1623421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1" y="8386"/>
                  </a:lnTo>
                  <a:lnTo>
                    <a:pt x="1603499" y="1048"/>
                  </a:lnTo>
                  <a:lnTo>
                    <a:pt x="1564703" y="0"/>
                  </a:lnTo>
                  <a:close/>
                </a:path>
              </a:pathLst>
            </a:custGeom>
            <a:solidFill>
              <a:srgbClr val="874691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64" name="object 64"/>
            <p:cNvSpPr/>
            <p:nvPr/>
          </p:nvSpPr>
          <p:spPr>
            <a:xfrm>
              <a:off x="9774892" y="4946183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0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03" y="240131"/>
                  </a:lnTo>
                  <a:lnTo>
                    <a:pt x="1603499" y="239083"/>
                  </a:lnTo>
                  <a:lnTo>
                    <a:pt x="1623421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1" y="8386"/>
                  </a:lnTo>
                  <a:lnTo>
                    <a:pt x="1603499" y="1048"/>
                  </a:lnTo>
                  <a:lnTo>
                    <a:pt x="1564703" y="0"/>
                  </a:lnTo>
                  <a:close/>
                </a:path>
              </a:pathLst>
            </a:custGeom>
            <a:solidFill>
              <a:srgbClr val="5A0F0B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65" name="object 65"/>
            <p:cNvSpPr/>
            <p:nvPr/>
          </p:nvSpPr>
          <p:spPr>
            <a:xfrm>
              <a:off x="9820307" y="3392023"/>
              <a:ext cx="1394572" cy="212351"/>
            </a:xfrm>
            <a:custGeom>
              <a:avLst/>
              <a:gdLst/>
              <a:ahLst/>
              <a:cxnLst/>
              <a:rect l="l" t="t" r="r" b="b"/>
              <a:pathLst>
                <a:path w="1580515" h="240664">
                  <a:moveTo>
                    <a:pt x="151324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13243" y="240131"/>
                  </a:lnTo>
                  <a:lnTo>
                    <a:pt x="1552031" y="239083"/>
                  </a:lnTo>
                  <a:lnTo>
                    <a:pt x="1571950" y="231744"/>
                  </a:lnTo>
                  <a:lnTo>
                    <a:pt x="1579288" y="211826"/>
                  </a:lnTo>
                  <a:lnTo>
                    <a:pt x="1580337" y="173037"/>
                  </a:lnTo>
                  <a:lnTo>
                    <a:pt x="1580337" y="67094"/>
                  </a:lnTo>
                  <a:lnTo>
                    <a:pt x="1579288" y="28305"/>
                  </a:lnTo>
                  <a:lnTo>
                    <a:pt x="1571950" y="8386"/>
                  </a:lnTo>
                  <a:lnTo>
                    <a:pt x="1552031" y="1048"/>
                  </a:lnTo>
                  <a:lnTo>
                    <a:pt x="1513243" y="0"/>
                  </a:lnTo>
                  <a:close/>
                </a:path>
              </a:pathLst>
            </a:custGeom>
            <a:solidFill>
              <a:srgbClr val="874691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66" name="object 66"/>
            <p:cNvSpPr/>
            <p:nvPr/>
          </p:nvSpPr>
          <p:spPr>
            <a:xfrm>
              <a:off x="9820307" y="5360812"/>
              <a:ext cx="1394572" cy="212351"/>
            </a:xfrm>
            <a:custGeom>
              <a:avLst/>
              <a:gdLst/>
              <a:ahLst/>
              <a:cxnLst/>
              <a:rect l="l" t="t" r="r" b="b"/>
              <a:pathLst>
                <a:path w="1580515" h="240664">
                  <a:moveTo>
                    <a:pt x="151324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13243" y="240131"/>
                  </a:lnTo>
                  <a:lnTo>
                    <a:pt x="1552031" y="239083"/>
                  </a:lnTo>
                  <a:lnTo>
                    <a:pt x="1571950" y="231744"/>
                  </a:lnTo>
                  <a:lnTo>
                    <a:pt x="1579288" y="211826"/>
                  </a:lnTo>
                  <a:lnTo>
                    <a:pt x="1580337" y="173037"/>
                  </a:lnTo>
                  <a:lnTo>
                    <a:pt x="1580337" y="67094"/>
                  </a:lnTo>
                  <a:lnTo>
                    <a:pt x="1579288" y="28305"/>
                  </a:lnTo>
                  <a:lnTo>
                    <a:pt x="1571950" y="8386"/>
                  </a:lnTo>
                  <a:lnTo>
                    <a:pt x="1552031" y="1048"/>
                  </a:lnTo>
                  <a:lnTo>
                    <a:pt x="1513243" y="0"/>
                  </a:lnTo>
                  <a:close/>
                </a:path>
              </a:pathLst>
            </a:custGeom>
            <a:solidFill>
              <a:srgbClr val="5A0F0B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67" name="object 67"/>
            <p:cNvSpPr/>
            <p:nvPr/>
          </p:nvSpPr>
          <p:spPr>
            <a:xfrm>
              <a:off x="6383344" y="2804418"/>
              <a:ext cx="583266" cy="583266"/>
            </a:xfrm>
            <a:custGeom>
              <a:avLst/>
              <a:gdLst/>
              <a:ahLst/>
              <a:cxnLst/>
              <a:rect l="l" t="t" r="r" b="b"/>
              <a:pathLst>
                <a:path w="661034" h="661035">
                  <a:moveTo>
                    <a:pt x="330365" y="0"/>
                  </a:moveTo>
                  <a:lnTo>
                    <a:pt x="281544" y="3582"/>
                  </a:lnTo>
                  <a:lnTo>
                    <a:pt x="234949" y="13987"/>
                  </a:lnTo>
                  <a:lnTo>
                    <a:pt x="191089" y="30706"/>
                  </a:lnTo>
                  <a:lnTo>
                    <a:pt x="150475" y="53225"/>
                  </a:lnTo>
                  <a:lnTo>
                    <a:pt x="113619" y="81035"/>
                  </a:lnTo>
                  <a:lnTo>
                    <a:pt x="81031" y="113624"/>
                  </a:lnTo>
                  <a:lnTo>
                    <a:pt x="53222" y="150481"/>
                  </a:lnTo>
                  <a:lnTo>
                    <a:pt x="30704" y="191094"/>
                  </a:lnTo>
                  <a:lnTo>
                    <a:pt x="13986" y="234953"/>
                  </a:lnTo>
                  <a:lnTo>
                    <a:pt x="3581" y="281547"/>
                  </a:lnTo>
                  <a:lnTo>
                    <a:pt x="0" y="330365"/>
                  </a:lnTo>
                  <a:lnTo>
                    <a:pt x="3581" y="379185"/>
                  </a:lnTo>
                  <a:lnTo>
                    <a:pt x="13986" y="425781"/>
                  </a:lnTo>
                  <a:lnTo>
                    <a:pt x="30704" y="469643"/>
                  </a:lnTo>
                  <a:lnTo>
                    <a:pt x="53222" y="510258"/>
                  </a:lnTo>
                  <a:lnTo>
                    <a:pt x="81031" y="547116"/>
                  </a:lnTo>
                  <a:lnTo>
                    <a:pt x="113619" y="579706"/>
                  </a:lnTo>
                  <a:lnTo>
                    <a:pt x="150475" y="607516"/>
                  </a:lnTo>
                  <a:lnTo>
                    <a:pt x="191089" y="630036"/>
                  </a:lnTo>
                  <a:lnTo>
                    <a:pt x="234949" y="646754"/>
                  </a:lnTo>
                  <a:lnTo>
                    <a:pt x="281544" y="657160"/>
                  </a:lnTo>
                  <a:lnTo>
                    <a:pt x="330365" y="660742"/>
                  </a:lnTo>
                  <a:lnTo>
                    <a:pt x="379185" y="657160"/>
                  </a:lnTo>
                  <a:lnTo>
                    <a:pt x="425780" y="646754"/>
                  </a:lnTo>
                  <a:lnTo>
                    <a:pt x="469640" y="630036"/>
                  </a:lnTo>
                  <a:lnTo>
                    <a:pt x="510254" y="607516"/>
                  </a:lnTo>
                  <a:lnTo>
                    <a:pt x="547111" y="579706"/>
                  </a:lnTo>
                  <a:lnTo>
                    <a:pt x="579698" y="547116"/>
                  </a:lnTo>
                  <a:lnTo>
                    <a:pt x="607507" y="510258"/>
                  </a:lnTo>
                  <a:lnTo>
                    <a:pt x="630026" y="469643"/>
                  </a:lnTo>
                  <a:lnTo>
                    <a:pt x="646743" y="425781"/>
                  </a:lnTo>
                  <a:lnTo>
                    <a:pt x="657148" y="379185"/>
                  </a:lnTo>
                  <a:lnTo>
                    <a:pt x="660730" y="330365"/>
                  </a:lnTo>
                  <a:lnTo>
                    <a:pt x="657148" y="281547"/>
                  </a:lnTo>
                  <a:lnTo>
                    <a:pt x="646743" y="234953"/>
                  </a:lnTo>
                  <a:lnTo>
                    <a:pt x="630026" y="191094"/>
                  </a:lnTo>
                  <a:lnTo>
                    <a:pt x="607507" y="150481"/>
                  </a:lnTo>
                  <a:lnTo>
                    <a:pt x="579698" y="113624"/>
                  </a:lnTo>
                  <a:lnTo>
                    <a:pt x="547111" y="81035"/>
                  </a:lnTo>
                  <a:lnTo>
                    <a:pt x="510254" y="53225"/>
                  </a:lnTo>
                  <a:lnTo>
                    <a:pt x="469640" y="30706"/>
                  </a:lnTo>
                  <a:lnTo>
                    <a:pt x="425780" y="13987"/>
                  </a:lnTo>
                  <a:lnTo>
                    <a:pt x="379185" y="3582"/>
                  </a:lnTo>
                  <a:lnTo>
                    <a:pt x="330365" y="0"/>
                  </a:lnTo>
                  <a:close/>
                </a:path>
              </a:pathLst>
            </a:custGeom>
            <a:solidFill>
              <a:srgbClr val="874691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68" name="object 68"/>
            <p:cNvSpPr/>
            <p:nvPr/>
          </p:nvSpPr>
          <p:spPr>
            <a:xfrm>
              <a:off x="6383344" y="4773211"/>
              <a:ext cx="583266" cy="583266"/>
            </a:xfrm>
            <a:custGeom>
              <a:avLst/>
              <a:gdLst/>
              <a:ahLst/>
              <a:cxnLst/>
              <a:rect l="l" t="t" r="r" b="b"/>
              <a:pathLst>
                <a:path w="661034" h="661035">
                  <a:moveTo>
                    <a:pt x="330365" y="0"/>
                  </a:moveTo>
                  <a:lnTo>
                    <a:pt x="281544" y="3582"/>
                  </a:lnTo>
                  <a:lnTo>
                    <a:pt x="234949" y="13987"/>
                  </a:lnTo>
                  <a:lnTo>
                    <a:pt x="191089" y="30706"/>
                  </a:lnTo>
                  <a:lnTo>
                    <a:pt x="150475" y="53225"/>
                  </a:lnTo>
                  <a:lnTo>
                    <a:pt x="113619" y="81035"/>
                  </a:lnTo>
                  <a:lnTo>
                    <a:pt x="81031" y="113624"/>
                  </a:lnTo>
                  <a:lnTo>
                    <a:pt x="53222" y="150481"/>
                  </a:lnTo>
                  <a:lnTo>
                    <a:pt x="30704" y="191094"/>
                  </a:lnTo>
                  <a:lnTo>
                    <a:pt x="13986" y="234953"/>
                  </a:lnTo>
                  <a:lnTo>
                    <a:pt x="3581" y="281547"/>
                  </a:lnTo>
                  <a:lnTo>
                    <a:pt x="0" y="330365"/>
                  </a:lnTo>
                  <a:lnTo>
                    <a:pt x="3581" y="379185"/>
                  </a:lnTo>
                  <a:lnTo>
                    <a:pt x="13986" y="425781"/>
                  </a:lnTo>
                  <a:lnTo>
                    <a:pt x="30704" y="469643"/>
                  </a:lnTo>
                  <a:lnTo>
                    <a:pt x="53222" y="510258"/>
                  </a:lnTo>
                  <a:lnTo>
                    <a:pt x="81031" y="547116"/>
                  </a:lnTo>
                  <a:lnTo>
                    <a:pt x="113619" y="579706"/>
                  </a:lnTo>
                  <a:lnTo>
                    <a:pt x="150475" y="607516"/>
                  </a:lnTo>
                  <a:lnTo>
                    <a:pt x="191089" y="630036"/>
                  </a:lnTo>
                  <a:lnTo>
                    <a:pt x="234949" y="646754"/>
                  </a:lnTo>
                  <a:lnTo>
                    <a:pt x="281544" y="657160"/>
                  </a:lnTo>
                  <a:lnTo>
                    <a:pt x="330365" y="660742"/>
                  </a:lnTo>
                  <a:lnTo>
                    <a:pt x="379185" y="657160"/>
                  </a:lnTo>
                  <a:lnTo>
                    <a:pt x="425780" y="646754"/>
                  </a:lnTo>
                  <a:lnTo>
                    <a:pt x="469640" y="630036"/>
                  </a:lnTo>
                  <a:lnTo>
                    <a:pt x="510254" y="607516"/>
                  </a:lnTo>
                  <a:lnTo>
                    <a:pt x="547111" y="579706"/>
                  </a:lnTo>
                  <a:lnTo>
                    <a:pt x="579698" y="547116"/>
                  </a:lnTo>
                  <a:lnTo>
                    <a:pt x="607507" y="510258"/>
                  </a:lnTo>
                  <a:lnTo>
                    <a:pt x="630026" y="469643"/>
                  </a:lnTo>
                  <a:lnTo>
                    <a:pt x="646743" y="425781"/>
                  </a:lnTo>
                  <a:lnTo>
                    <a:pt x="657148" y="379185"/>
                  </a:lnTo>
                  <a:lnTo>
                    <a:pt x="660730" y="330365"/>
                  </a:lnTo>
                  <a:lnTo>
                    <a:pt x="657148" y="281547"/>
                  </a:lnTo>
                  <a:lnTo>
                    <a:pt x="646743" y="234953"/>
                  </a:lnTo>
                  <a:lnTo>
                    <a:pt x="630026" y="191094"/>
                  </a:lnTo>
                  <a:lnTo>
                    <a:pt x="607507" y="150481"/>
                  </a:lnTo>
                  <a:lnTo>
                    <a:pt x="579698" y="113624"/>
                  </a:lnTo>
                  <a:lnTo>
                    <a:pt x="547111" y="81035"/>
                  </a:lnTo>
                  <a:lnTo>
                    <a:pt x="510254" y="53225"/>
                  </a:lnTo>
                  <a:lnTo>
                    <a:pt x="469640" y="30706"/>
                  </a:lnTo>
                  <a:lnTo>
                    <a:pt x="425780" y="13987"/>
                  </a:lnTo>
                  <a:lnTo>
                    <a:pt x="379185" y="3582"/>
                  </a:lnTo>
                  <a:lnTo>
                    <a:pt x="330365" y="0"/>
                  </a:lnTo>
                  <a:close/>
                </a:path>
              </a:pathLst>
            </a:custGeom>
            <a:solidFill>
              <a:srgbClr val="5A0F0B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69" name="object 69"/>
            <p:cNvSpPr/>
            <p:nvPr/>
          </p:nvSpPr>
          <p:spPr>
            <a:xfrm>
              <a:off x="6838391" y="1020305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5">
                  <a:moveTo>
                    <a:pt x="1564716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16" y="240131"/>
                  </a:lnTo>
                  <a:lnTo>
                    <a:pt x="1603504" y="239083"/>
                  </a:lnTo>
                  <a:lnTo>
                    <a:pt x="1623423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3" y="8386"/>
                  </a:lnTo>
                  <a:lnTo>
                    <a:pt x="1603504" y="1048"/>
                  </a:lnTo>
                  <a:lnTo>
                    <a:pt x="1564716" y="0"/>
                  </a:lnTo>
                  <a:close/>
                </a:path>
              </a:pathLst>
            </a:custGeom>
            <a:solidFill>
              <a:srgbClr val="197B9E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70" name="object 70"/>
            <p:cNvSpPr/>
            <p:nvPr/>
          </p:nvSpPr>
          <p:spPr>
            <a:xfrm>
              <a:off x="6883804" y="1434933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16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16" y="240131"/>
                  </a:lnTo>
                  <a:lnTo>
                    <a:pt x="1603504" y="239083"/>
                  </a:lnTo>
                  <a:lnTo>
                    <a:pt x="1623423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3" y="8386"/>
                  </a:lnTo>
                  <a:lnTo>
                    <a:pt x="1603504" y="1048"/>
                  </a:lnTo>
                  <a:lnTo>
                    <a:pt x="1564716" y="0"/>
                  </a:lnTo>
                  <a:close/>
                </a:path>
              </a:pathLst>
            </a:custGeom>
            <a:solidFill>
              <a:srgbClr val="197B9E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71" name="object 71"/>
            <p:cNvSpPr/>
            <p:nvPr/>
          </p:nvSpPr>
          <p:spPr>
            <a:xfrm>
              <a:off x="8306641" y="1020305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5">
                  <a:moveTo>
                    <a:pt x="156470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03" y="240131"/>
                  </a:lnTo>
                  <a:lnTo>
                    <a:pt x="1603499" y="239083"/>
                  </a:lnTo>
                  <a:lnTo>
                    <a:pt x="1623421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1" y="8386"/>
                  </a:lnTo>
                  <a:lnTo>
                    <a:pt x="1603499" y="1048"/>
                  </a:lnTo>
                  <a:lnTo>
                    <a:pt x="1564703" y="0"/>
                  </a:lnTo>
                  <a:close/>
                </a:path>
              </a:pathLst>
            </a:custGeom>
            <a:solidFill>
              <a:srgbClr val="197B9E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72" name="object 72"/>
            <p:cNvSpPr/>
            <p:nvPr/>
          </p:nvSpPr>
          <p:spPr>
            <a:xfrm>
              <a:off x="8352056" y="1434933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4">
                  <a:moveTo>
                    <a:pt x="156470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03" y="240131"/>
                  </a:lnTo>
                  <a:lnTo>
                    <a:pt x="1603499" y="239083"/>
                  </a:lnTo>
                  <a:lnTo>
                    <a:pt x="1623421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1" y="8386"/>
                  </a:lnTo>
                  <a:lnTo>
                    <a:pt x="1603499" y="1048"/>
                  </a:lnTo>
                  <a:lnTo>
                    <a:pt x="1564703" y="0"/>
                  </a:lnTo>
                  <a:close/>
                </a:path>
              </a:pathLst>
            </a:custGeom>
            <a:solidFill>
              <a:srgbClr val="197B9E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73" name="object 73"/>
            <p:cNvSpPr/>
            <p:nvPr/>
          </p:nvSpPr>
          <p:spPr>
            <a:xfrm>
              <a:off x="9774892" y="1020305"/>
              <a:ext cx="1439956" cy="212351"/>
            </a:xfrm>
            <a:custGeom>
              <a:avLst/>
              <a:gdLst/>
              <a:ahLst/>
              <a:cxnLst/>
              <a:rect l="l" t="t" r="r" b="b"/>
              <a:pathLst>
                <a:path w="1631950" h="240665">
                  <a:moveTo>
                    <a:pt x="156470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64703" y="240131"/>
                  </a:lnTo>
                  <a:lnTo>
                    <a:pt x="1603499" y="239083"/>
                  </a:lnTo>
                  <a:lnTo>
                    <a:pt x="1623421" y="231744"/>
                  </a:lnTo>
                  <a:lnTo>
                    <a:pt x="1630761" y="211826"/>
                  </a:lnTo>
                  <a:lnTo>
                    <a:pt x="1631810" y="173037"/>
                  </a:lnTo>
                  <a:lnTo>
                    <a:pt x="1631810" y="67094"/>
                  </a:lnTo>
                  <a:lnTo>
                    <a:pt x="1630761" y="28305"/>
                  </a:lnTo>
                  <a:lnTo>
                    <a:pt x="1623421" y="8386"/>
                  </a:lnTo>
                  <a:lnTo>
                    <a:pt x="1603499" y="1048"/>
                  </a:lnTo>
                  <a:lnTo>
                    <a:pt x="1564703" y="0"/>
                  </a:lnTo>
                  <a:close/>
                </a:path>
              </a:pathLst>
            </a:custGeom>
            <a:solidFill>
              <a:srgbClr val="197B9E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74" name="object 74"/>
            <p:cNvSpPr/>
            <p:nvPr/>
          </p:nvSpPr>
          <p:spPr>
            <a:xfrm>
              <a:off x="9820307" y="1434933"/>
              <a:ext cx="1394572" cy="212351"/>
            </a:xfrm>
            <a:custGeom>
              <a:avLst/>
              <a:gdLst/>
              <a:ahLst/>
              <a:cxnLst/>
              <a:rect l="l" t="t" r="r" b="b"/>
              <a:pathLst>
                <a:path w="1580515" h="240664">
                  <a:moveTo>
                    <a:pt x="1513243" y="0"/>
                  </a:moveTo>
                  <a:lnTo>
                    <a:pt x="67094" y="0"/>
                  </a:lnTo>
                  <a:lnTo>
                    <a:pt x="28305" y="1048"/>
                  </a:lnTo>
                  <a:lnTo>
                    <a:pt x="8386" y="8386"/>
                  </a:lnTo>
                  <a:lnTo>
                    <a:pt x="1048" y="28305"/>
                  </a:lnTo>
                  <a:lnTo>
                    <a:pt x="0" y="67094"/>
                  </a:lnTo>
                  <a:lnTo>
                    <a:pt x="0" y="173037"/>
                  </a:lnTo>
                  <a:lnTo>
                    <a:pt x="1048" y="211826"/>
                  </a:lnTo>
                  <a:lnTo>
                    <a:pt x="8386" y="231744"/>
                  </a:lnTo>
                  <a:lnTo>
                    <a:pt x="28305" y="239083"/>
                  </a:lnTo>
                  <a:lnTo>
                    <a:pt x="67094" y="240131"/>
                  </a:lnTo>
                  <a:lnTo>
                    <a:pt x="1513243" y="240131"/>
                  </a:lnTo>
                  <a:lnTo>
                    <a:pt x="1552031" y="239083"/>
                  </a:lnTo>
                  <a:lnTo>
                    <a:pt x="1571950" y="231744"/>
                  </a:lnTo>
                  <a:lnTo>
                    <a:pt x="1579288" y="211826"/>
                  </a:lnTo>
                  <a:lnTo>
                    <a:pt x="1580337" y="173037"/>
                  </a:lnTo>
                  <a:lnTo>
                    <a:pt x="1580337" y="67094"/>
                  </a:lnTo>
                  <a:lnTo>
                    <a:pt x="1579288" y="28305"/>
                  </a:lnTo>
                  <a:lnTo>
                    <a:pt x="1571950" y="8386"/>
                  </a:lnTo>
                  <a:lnTo>
                    <a:pt x="1552031" y="1048"/>
                  </a:lnTo>
                  <a:lnTo>
                    <a:pt x="1513243" y="0"/>
                  </a:lnTo>
                  <a:close/>
                </a:path>
              </a:pathLst>
            </a:custGeom>
            <a:solidFill>
              <a:srgbClr val="197B9E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75" name="object 75"/>
            <p:cNvSpPr/>
            <p:nvPr/>
          </p:nvSpPr>
          <p:spPr>
            <a:xfrm>
              <a:off x="6383344" y="847328"/>
              <a:ext cx="583266" cy="583266"/>
            </a:xfrm>
            <a:custGeom>
              <a:avLst/>
              <a:gdLst/>
              <a:ahLst/>
              <a:cxnLst/>
              <a:rect l="l" t="t" r="r" b="b"/>
              <a:pathLst>
                <a:path w="661034" h="661035">
                  <a:moveTo>
                    <a:pt x="330365" y="0"/>
                  </a:moveTo>
                  <a:lnTo>
                    <a:pt x="281544" y="3582"/>
                  </a:lnTo>
                  <a:lnTo>
                    <a:pt x="234949" y="13987"/>
                  </a:lnTo>
                  <a:lnTo>
                    <a:pt x="191089" y="30706"/>
                  </a:lnTo>
                  <a:lnTo>
                    <a:pt x="150475" y="53225"/>
                  </a:lnTo>
                  <a:lnTo>
                    <a:pt x="113619" y="81035"/>
                  </a:lnTo>
                  <a:lnTo>
                    <a:pt x="81031" y="113624"/>
                  </a:lnTo>
                  <a:lnTo>
                    <a:pt x="53222" y="150481"/>
                  </a:lnTo>
                  <a:lnTo>
                    <a:pt x="30704" y="191094"/>
                  </a:lnTo>
                  <a:lnTo>
                    <a:pt x="13986" y="234953"/>
                  </a:lnTo>
                  <a:lnTo>
                    <a:pt x="3581" y="281547"/>
                  </a:lnTo>
                  <a:lnTo>
                    <a:pt x="0" y="330365"/>
                  </a:lnTo>
                  <a:lnTo>
                    <a:pt x="3581" y="379185"/>
                  </a:lnTo>
                  <a:lnTo>
                    <a:pt x="13986" y="425781"/>
                  </a:lnTo>
                  <a:lnTo>
                    <a:pt x="30704" y="469643"/>
                  </a:lnTo>
                  <a:lnTo>
                    <a:pt x="53222" y="510258"/>
                  </a:lnTo>
                  <a:lnTo>
                    <a:pt x="81031" y="547116"/>
                  </a:lnTo>
                  <a:lnTo>
                    <a:pt x="113619" y="579706"/>
                  </a:lnTo>
                  <a:lnTo>
                    <a:pt x="150475" y="607516"/>
                  </a:lnTo>
                  <a:lnTo>
                    <a:pt x="191089" y="630036"/>
                  </a:lnTo>
                  <a:lnTo>
                    <a:pt x="234949" y="646754"/>
                  </a:lnTo>
                  <a:lnTo>
                    <a:pt x="281544" y="657160"/>
                  </a:lnTo>
                  <a:lnTo>
                    <a:pt x="330365" y="660742"/>
                  </a:lnTo>
                  <a:lnTo>
                    <a:pt x="379185" y="657160"/>
                  </a:lnTo>
                  <a:lnTo>
                    <a:pt x="425780" y="646754"/>
                  </a:lnTo>
                  <a:lnTo>
                    <a:pt x="469640" y="630036"/>
                  </a:lnTo>
                  <a:lnTo>
                    <a:pt x="510254" y="607516"/>
                  </a:lnTo>
                  <a:lnTo>
                    <a:pt x="547111" y="579706"/>
                  </a:lnTo>
                  <a:lnTo>
                    <a:pt x="579698" y="547116"/>
                  </a:lnTo>
                  <a:lnTo>
                    <a:pt x="607507" y="510258"/>
                  </a:lnTo>
                  <a:lnTo>
                    <a:pt x="630026" y="469643"/>
                  </a:lnTo>
                  <a:lnTo>
                    <a:pt x="646743" y="425781"/>
                  </a:lnTo>
                  <a:lnTo>
                    <a:pt x="657148" y="379185"/>
                  </a:lnTo>
                  <a:lnTo>
                    <a:pt x="660730" y="330365"/>
                  </a:lnTo>
                  <a:lnTo>
                    <a:pt x="657148" y="281547"/>
                  </a:lnTo>
                  <a:lnTo>
                    <a:pt x="646743" y="234953"/>
                  </a:lnTo>
                  <a:lnTo>
                    <a:pt x="630026" y="191094"/>
                  </a:lnTo>
                  <a:lnTo>
                    <a:pt x="607507" y="150481"/>
                  </a:lnTo>
                  <a:lnTo>
                    <a:pt x="579698" y="113624"/>
                  </a:lnTo>
                  <a:lnTo>
                    <a:pt x="547111" y="81035"/>
                  </a:lnTo>
                  <a:lnTo>
                    <a:pt x="510254" y="53225"/>
                  </a:lnTo>
                  <a:lnTo>
                    <a:pt x="469640" y="30706"/>
                  </a:lnTo>
                  <a:lnTo>
                    <a:pt x="425780" y="13987"/>
                  </a:lnTo>
                  <a:lnTo>
                    <a:pt x="379185" y="3582"/>
                  </a:lnTo>
                  <a:lnTo>
                    <a:pt x="330365" y="0"/>
                  </a:lnTo>
                  <a:close/>
                </a:path>
              </a:pathLst>
            </a:custGeom>
            <a:solidFill>
              <a:srgbClr val="197B9E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76" name="object 76"/>
            <p:cNvSpPr txBox="1"/>
            <p:nvPr/>
          </p:nvSpPr>
          <p:spPr>
            <a:xfrm>
              <a:off x="6903720" y="1846583"/>
              <a:ext cx="4254874" cy="809367"/>
            </a:xfrm>
            <a:prstGeom prst="rect">
              <a:avLst/>
            </a:prstGeom>
          </p:spPr>
          <p:txBody>
            <a:bodyPr vert="horz" wrap="square" lIns="0" tIns="1121" rIns="0" bIns="0" rtlCol="0">
              <a:spAutoFit/>
            </a:bodyPr>
            <a:lstStyle/>
            <a:p>
              <a:pPr marL="11206" marR="4483">
                <a:lnSpc>
                  <a:spcPct val="111100"/>
                </a:lnSpc>
                <a:spcBef>
                  <a:spcPts val="9"/>
                </a:spcBef>
              </a:pPr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Spacecraft on the order </a:t>
              </a:r>
              <a:r>
                <a:rPr sz="794" spc="13" dirty="0">
                  <a:solidFill>
                    <a:srgbClr val="0A1B24"/>
                  </a:solidFill>
                  <a:latin typeface="Helvetica"/>
                  <a:cs typeface="Helvetica"/>
                </a:rPr>
                <a:t>of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Ball's BCP-100 or smaller versions of the NGIS LeoStar-2, or the  OneWeb bus from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AirBus</a:t>
              </a:r>
              <a:r>
                <a:rPr sz="794" b="1" spc="-4" dirty="0">
                  <a:solidFill>
                    <a:srgbClr val="0A1B24"/>
                  </a:solidFill>
                  <a:latin typeface="Helvetica Neue"/>
                  <a:cs typeface="Helvetica Neue"/>
                </a:rPr>
                <a:t>.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Compatible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with smaller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launch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vehicles such as Electron,</a:t>
              </a:r>
              <a:r>
                <a:rPr sz="794" spc="-22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Pegasus,</a:t>
              </a:r>
              <a:endParaRPr sz="794" dirty="0">
                <a:latin typeface="Helvetica"/>
                <a:cs typeface="Helvetica"/>
              </a:endParaRPr>
            </a:p>
            <a:p>
              <a:pPr marL="11206" marR="54912">
                <a:lnSpc>
                  <a:spcPct val="111100"/>
                </a:lnSpc>
                <a:spcBef>
                  <a:spcPts val="35"/>
                </a:spcBef>
              </a:pP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Virgin Orbit. ESPA-ring compatible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up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to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180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kg. ESPA-ring Grande compatible at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180-300</a:t>
              </a:r>
              <a:r>
                <a:rPr sz="794" spc="-31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kg  mass range. Only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one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instrument per platform</a:t>
              </a:r>
              <a:r>
                <a:rPr sz="794" b="1" dirty="0">
                  <a:solidFill>
                    <a:srgbClr val="0A1B24"/>
                  </a:solidFill>
                  <a:latin typeface="Helvetica"/>
                  <a:cs typeface="Helvetica"/>
                </a:rPr>
                <a:t>.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Volume constraints may impose some  compromise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on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instrument performance, e.g. swath coverage or spatial</a:t>
              </a:r>
              <a:r>
                <a:rPr sz="794" spc="-79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resolution</a:t>
              </a:r>
              <a:r>
                <a:rPr lang="en-US" sz="794" dirty="0">
                  <a:solidFill>
                    <a:srgbClr val="0A1B24"/>
                  </a:solidFill>
                  <a:latin typeface="Helvetica"/>
                  <a:cs typeface="Helvetica"/>
                </a:rPr>
                <a:t>. 3-yr. lifetimes.</a:t>
              </a:r>
              <a:endParaRPr sz="794" dirty="0">
                <a:latin typeface="Helvetica"/>
                <a:cs typeface="Helvetica"/>
              </a:endParaRP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6900760" y="3844894"/>
              <a:ext cx="4254874" cy="48885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 marR="4483"/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Larger than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a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12U. Typical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example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is SkyBox from SSL.. ESPA-ring compatible. Smaller  dimensions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available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for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payload mean each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satellite can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only provide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fractional capability, e.g.  reduced swath, coarser spatial resolution, or reduced spectral range, or number of</a:t>
              </a:r>
              <a:r>
                <a:rPr sz="794" spc="-97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bands.</a:t>
              </a:r>
              <a:endParaRPr sz="794" dirty="0">
                <a:latin typeface="Helvetica"/>
                <a:cs typeface="Helvetica"/>
              </a:endParaRPr>
            </a:p>
            <a:p>
              <a:pPr marL="11206"/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Compatible with smaller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launch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vehicles such as Electron, Pegasus, Virgin</a:t>
              </a:r>
              <a:r>
                <a:rPr sz="794" spc="-62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Orbit.</a:t>
              </a:r>
              <a:r>
                <a:rPr lang="en-US" sz="794" dirty="0">
                  <a:solidFill>
                    <a:srgbClr val="0A1B24"/>
                  </a:solidFill>
                  <a:latin typeface="Helvetica"/>
                  <a:cs typeface="Helvetica"/>
                </a:rPr>
                <a:t> 3-yr. lifetimes.</a:t>
              </a:r>
              <a:endParaRPr sz="794" dirty="0">
                <a:latin typeface="Helvetica"/>
                <a:cs typeface="Helvetica"/>
              </a:endParaRPr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6900828" y="5813544"/>
              <a:ext cx="4254874" cy="6110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 marR="4483"/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3U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to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12U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cubesat platforms,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available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as product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lines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from multiple vendors for LEO. Small  dimensions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available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for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payload mean each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satellite can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only provide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fractional capability, e.g.  reduced swath, coarser spatial resolution, or reduced spectral range, or number of</a:t>
              </a:r>
              <a:r>
                <a:rPr sz="794" spc="-97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bands.</a:t>
              </a:r>
              <a:endParaRPr sz="794" dirty="0">
                <a:latin typeface="Helvetica"/>
                <a:cs typeface="Helvetica"/>
              </a:endParaRPr>
            </a:p>
            <a:p>
              <a:pPr marL="11206" marR="10086"/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Compatible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with standardized P-Pod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launch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adapters with many options for flight as</a:t>
              </a:r>
              <a:r>
                <a:rPr sz="794" spc="-18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secondary  payloads.</a:t>
              </a:r>
              <a:r>
                <a:rPr lang="en-US" sz="794" dirty="0">
                  <a:solidFill>
                    <a:srgbClr val="0A1B24"/>
                  </a:solidFill>
                  <a:latin typeface="Helvetica"/>
                  <a:cs typeface="Helvetica"/>
                </a:rPr>
                <a:t> Up to 3-yr. lifetimes.</a:t>
              </a:r>
              <a:endParaRPr sz="794" dirty="0">
                <a:latin typeface="Helvetica"/>
                <a:cs typeface="Helvetica"/>
              </a:endParaRPr>
            </a:p>
          </p:txBody>
        </p:sp>
        <p:sp>
          <p:nvSpPr>
            <p:cNvPr id="79" name="object 79"/>
            <p:cNvSpPr txBox="1"/>
            <p:nvPr/>
          </p:nvSpPr>
          <p:spPr>
            <a:xfrm>
              <a:off x="7371566" y="5187956"/>
              <a:ext cx="373716" cy="1222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794" spc="13" dirty="0">
                  <a:solidFill>
                    <a:srgbClr val="0A1B24"/>
                  </a:solidFill>
                  <a:latin typeface="Helvetica"/>
                  <a:cs typeface="Helvetica"/>
                </a:rPr>
                <a:t>5-20</a:t>
              </a:r>
              <a:r>
                <a:rPr sz="794" spc="-66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18" dirty="0">
                  <a:solidFill>
                    <a:srgbClr val="0A1B24"/>
                  </a:solidFill>
                  <a:latin typeface="Helvetica"/>
                  <a:cs typeface="Helvetica"/>
                </a:rPr>
                <a:t>kg</a:t>
              </a:r>
              <a:endParaRPr sz="794">
                <a:latin typeface="Helvetica"/>
                <a:cs typeface="Helvetica"/>
              </a:endParaRPr>
            </a:p>
          </p:txBody>
        </p:sp>
        <p:sp>
          <p:nvSpPr>
            <p:cNvPr id="80" name="object 80"/>
            <p:cNvSpPr txBox="1"/>
            <p:nvPr/>
          </p:nvSpPr>
          <p:spPr>
            <a:xfrm>
              <a:off x="6955155" y="4742464"/>
              <a:ext cx="1242172" cy="3681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015" b="1" spc="26" dirty="0">
                  <a:solidFill>
                    <a:srgbClr val="5A0F0B"/>
                  </a:solidFill>
                  <a:latin typeface="Helvetica Neue"/>
                  <a:cs typeface="Helvetica Neue"/>
                </a:rPr>
                <a:t>CUBESAT </a:t>
              </a:r>
              <a:r>
                <a:rPr sz="1015" b="1" spc="13" dirty="0">
                  <a:solidFill>
                    <a:srgbClr val="5A0F0B"/>
                  </a:solidFill>
                  <a:latin typeface="Helvetica"/>
                  <a:cs typeface="Helvetica"/>
                </a:rPr>
                <a:t>($4 </a:t>
              </a:r>
              <a:r>
                <a:rPr sz="1015" b="1" spc="9" dirty="0">
                  <a:solidFill>
                    <a:srgbClr val="5A0F0B"/>
                  </a:solidFill>
                  <a:latin typeface="Helvetica"/>
                  <a:cs typeface="Helvetica"/>
                </a:rPr>
                <a:t>-</a:t>
              </a:r>
              <a:r>
                <a:rPr sz="1015" b="1" spc="-66" dirty="0">
                  <a:solidFill>
                    <a:srgbClr val="5A0F0B"/>
                  </a:solidFill>
                  <a:latin typeface="Helvetica"/>
                  <a:cs typeface="Helvetica"/>
                </a:rPr>
                <a:t> </a:t>
              </a:r>
              <a:r>
                <a:rPr sz="1015" b="1" spc="18" dirty="0">
                  <a:solidFill>
                    <a:srgbClr val="5A0F0B"/>
                  </a:solidFill>
                  <a:latin typeface="Helvetica"/>
                  <a:cs typeface="Helvetica"/>
                </a:rPr>
                <a:t>6M)</a:t>
              </a:r>
              <a:endParaRPr sz="1015">
                <a:latin typeface="Helvetica"/>
                <a:cs typeface="Helvetica"/>
              </a:endParaRPr>
            </a:p>
            <a:p>
              <a:pPr marR="28576" algn="ctr">
                <a:spcBef>
                  <a:spcPts val="723"/>
                </a:spcBef>
              </a:pP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S/C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Mass</a:t>
              </a:r>
              <a:r>
                <a:rPr sz="794" b="1" spc="-49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Range</a:t>
              </a:r>
              <a:endParaRPr sz="794">
                <a:latin typeface="Helvetica Neue"/>
                <a:cs typeface="Helvetica Neue"/>
              </a:endParaRPr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10033299" y="1069882"/>
              <a:ext cx="699807" cy="1222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794" b="1" spc="4" dirty="0">
                  <a:solidFill>
                    <a:srgbClr val="FFFFFF"/>
                  </a:solidFill>
                  <a:latin typeface="Helvetica"/>
                  <a:cs typeface="Helvetica"/>
                </a:rPr>
                <a:t>Payload</a:t>
              </a:r>
              <a:r>
                <a:rPr sz="794" b="1" spc="-62" dirty="0">
                  <a:solidFill>
                    <a:srgbClr val="FFFFFF"/>
                  </a:solidFill>
                  <a:latin typeface="Helvetica"/>
                  <a:cs typeface="Helvetica"/>
                </a:rPr>
                <a:t> </a:t>
              </a:r>
              <a:r>
                <a:rPr sz="794" b="1" spc="4" dirty="0">
                  <a:solidFill>
                    <a:srgbClr val="FFFFFF"/>
                  </a:solidFill>
                  <a:latin typeface="Helvetica"/>
                  <a:cs typeface="Helvetica"/>
                </a:rPr>
                <a:t>Mass</a:t>
              </a:r>
              <a:endParaRPr sz="794">
                <a:latin typeface="Helvetica"/>
                <a:cs typeface="Helvetica"/>
              </a:endParaRPr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10033299" y="3026944"/>
              <a:ext cx="699807" cy="1222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794" b="1" spc="4" dirty="0">
                  <a:solidFill>
                    <a:srgbClr val="FFFFFF"/>
                  </a:solidFill>
                  <a:latin typeface="Helvetica"/>
                  <a:cs typeface="Helvetica"/>
                </a:rPr>
                <a:t>Payload</a:t>
              </a:r>
              <a:r>
                <a:rPr sz="794" b="1" spc="-62" dirty="0">
                  <a:solidFill>
                    <a:srgbClr val="FFFFFF"/>
                  </a:solidFill>
                  <a:latin typeface="Helvetica"/>
                  <a:cs typeface="Helvetica"/>
                </a:rPr>
                <a:t> </a:t>
              </a:r>
              <a:r>
                <a:rPr sz="794" b="1" spc="4" dirty="0">
                  <a:solidFill>
                    <a:srgbClr val="FFFFFF"/>
                  </a:solidFill>
                  <a:latin typeface="Helvetica"/>
                  <a:cs typeface="Helvetica"/>
                </a:rPr>
                <a:t>Mass</a:t>
              </a:r>
              <a:endParaRPr sz="794">
                <a:latin typeface="Helvetica"/>
                <a:cs typeface="Helvetica"/>
              </a:endParaRP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10278730" y="3223641"/>
              <a:ext cx="432547" cy="1222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794" b="1" spc="4" dirty="0">
                  <a:solidFill>
                    <a:srgbClr val="0A1B24"/>
                  </a:solidFill>
                  <a:latin typeface="Helvetica"/>
                  <a:cs typeface="Helvetica"/>
                </a:rPr>
                <a:t>12-40</a:t>
              </a:r>
              <a:r>
                <a:rPr sz="794" b="1" spc="-75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b="1" spc="4" dirty="0">
                  <a:solidFill>
                    <a:srgbClr val="0A1B24"/>
                  </a:solidFill>
                  <a:latin typeface="Helvetica"/>
                  <a:cs typeface="Helvetica"/>
                </a:rPr>
                <a:t>kg</a:t>
              </a:r>
              <a:endParaRPr sz="794">
                <a:latin typeface="Helvetica"/>
                <a:cs typeface="Helvetica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10033299" y="4995683"/>
              <a:ext cx="699807" cy="1222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794" b="1" spc="4" dirty="0">
                  <a:solidFill>
                    <a:srgbClr val="FFFFFF"/>
                  </a:solidFill>
                  <a:latin typeface="Helvetica"/>
                  <a:cs typeface="Helvetica"/>
                </a:rPr>
                <a:t>Payload</a:t>
              </a:r>
              <a:r>
                <a:rPr sz="794" b="1" spc="-62" dirty="0">
                  <a:solidFill>
                    <a:srgbClr val="FFFFFF"/>
                  </a:solidFill>
                  <a:latin typeface="Helvetica"/>
                  <a:cs typeface="Helvetica"/>
                </a:rPr>
                <a:t> </a:t>
              </a:r>
              <a:r>
                <a:rPr sz="794" b="1" spc="4" dirty="0">
                  <a:solidFill>
                    <a:srgbClr val="FFFFFF"/>
                  </a:solidFill>
                  <a:latin typeface="Helvetica"/>
                  <a:cs typeface="Helvetica"/>
                </a:rPr>
                <a:t>Mass</a:t>
              </a:r>
              <a:endParaRPr sz="794">
                <a:latin typeface="Helvetica"/>
                <a:cs typeface="Helvetica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10335689" y="5192380"/>
              <a:ext cx="375397" cy="1222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794" b="1" spc="4" dirty="0">
                  <a:solidFill>
                    <a:srgbClr val="0A1B24"/>
                  </a:solidFill>
                  <a:latin typeface="Helvetica"/>
                  <a:cs typeface="Helvetica"/>
                </a:rPr>
                <a:t>2-14</a:t>
              </a:r>
              <a:r>
                <a:rPr sz="794" b="1" spc="-79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b="1" spc="4" dirty="0">
                  <a:solidFill>
                    <a:srgbClr val="0A1B24"/>
                  </a:solidFill>
                  <a:latin typeface="Helvetica"/>
                  <a:cs typeface="Helvetica"/>
                </a:rPr>
                <a:t>kg</a:t>
              </a:r>
              <a:endParaRPr sz="794">
                <a:latin typeface="Helvetica"/>
                <a:cs typeface="Helvetica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6958813" y="682072"/>
              <a:ext cx="1261782" cy="11514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1015" b="1" spc="40" dirty="0">
                  <a:solidFill>
                    <a:srgbClr val="197B9E"/>
                  </a:solidFill>
                  <a:latin typeface="Helvetica Neue"/>
                  <a:cs typeface="Helvetica Neue"/>
                </a:rPr>
                <a:t>SMALL</a:t>
              </a:r>
              <a:r>
                <a:rPr sz="1015" b="1" spc="-26" dirty="0">
                  <a:solidFill>
                    <a:srgbClr val="197B9E"/>
                  </a:solidFill>
                  <a:latin typeface="Helvetica Neue"/>
                  <a:cs typeface="Helvetica Neue"/>
                </a:rPr>
                <a:t> </a:t>
              </a:r>
              <a:r>
                <a:rPr sz="1015" b="1" spc="35" dirty="0">
                  <a:solidFill>
                    <a:srgbClr val="197B9E"/>
                  </a:solidFill>
                  <a:latin typeface="Helvetica Neue"/>
                  <a:cs typeface="Helvetica Neue"/>
                </a:rPr>
                <a:t>SATELLITE</a:t>
              </a:r>
              <a:endParaRPr sz="1015" dirty="0">
                <a:latin typeface="Helvetica Neue"/>
                <a:cs typeface="Helvetica Neue"/>
              </a:endParaRPr>
            </a:p>
            <a:p>
              <a:pPr marL="314342" marR="187148" indent="-93014">
                <a:lnSpc>
                  <a:spcPct val="178200"/>
                </a:lnSpc>
                <a:spcBef>
                  <a:spcPts val="49"/>
                </a:spcBef>
              </a:pP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S/C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Mass</a:t>
              </a:r>
              <a:r>
                <a:rPr sz="794" b="1" spc="-49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Range  </a:t>
              </a:r>
              <a:r>
                <a:rPr lang="en-US" sz="800" spc="4" dirty="0">
                  <a:solidFill>
                    <a:srgbClr val="0A1B24"/>
                  </a:solidFill>
                  <a:latin typeface="Helvetica"/>
                  <a:cs typeface="Helvetica"/>
                </a:rPr>
                <a:t>100-300</a:t>
              </a:r>
              <a:r>
                <a:rPr lang="en-US" sz="800" spc="-75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lang="en-US" sz="800" spc="-40" dirty="0">
                  <a:solidFill>
                    <a:srgbClr val="0A1B24"/>
                  </a:solidFill>
                  <a:latin typeface="Helvetica"/>
                  <a:cs typeface="Helvetica"/>
                </a:rPr>
                <a:t>kg</a:t>
              </a:r>
              <a:endParaRPr lang="en-US" sz="800" dirty="0">
                <a:latin typeface="Helvetica"/>
                <a:cs typeface="Helvetica"/>
              </a:endParaRPr>
            </a:p>
            <a:p>
              <a:pPr marL="314342" marR="187148" indent="-93014">
                <a:lnSpc>
                  <a:spcPct val="178200"/>
                </a:lnSpc>
                <a:spcBef>
                  <a:spcPts val="49"/>
                </a:spcBef>
              </a:pP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Volume</a:t>
              </a:r>
              <a:endParaRPr sz="794" dirty="0">
                <a:latin typeface="Helvetica Neue"/>
                <a:cs typeface="Helvetica Neue"/>
              </a:endParaRPr>
            </a:p>
            <a:p>
              <a:pPr marL="333953">
                <a:spcBef>
                  <a:spcPts val="512"/>
                </a:spcBef>
              </a:pPr>
              <a:r>
                <a:rPr sz="794" spc="9" dirty="0">
                  <a:solidFill>
                    <a:srgbClr val="0A1B24"/>
                  </a:solidFill>
                  <a:latin typeface="Helvetica"/>
                  <a:cs typeface="Helvetica"/>
                </a:rPr>
                <a:t>~0.8x0.</a:t>
              </a:r>
              <a:r>
                <a:rPr sz="794" spc="9" dirty="0">
                  <a:solidFill>
                    <a:srgbClr val="0A1B24"/>
                  </a:solidFill>
                  <a:latin typeface="HelveticaNeue-Light"/>
                  <a:cs typeface="HelveticaNeue-Light"/>
                </a:rPr>
                <a:t>8</a:t>
              </a:r>
              <a:r>
                <a:rPr sz="794" spc="9" dirty="0">
                  <a:solidFill>
                    <a:srgbClr val="0A1B24"/>
                  </a:solidFill>
                  <a:latin typeface="Helvetica"/>
                  <a:cs typeface="Helvetica"/>
                </a:rPr>
                <a:t>x</a:t>
              </a:r>
              <a:r>
                <a:rPr sz="794" spc="9" dirty="0">
                  <a:solidFill>
                    <a:srgbClr val="0A1B24"/>
                  </a:solidFill>
                  <a:latin typeface="HelveticaNeue-Light"/>
                  <a:cs typeface="HelveticaNeue-Light"/>
                </a:rPr>
                <a:t>0.6</a:t>
              </a:r>
              <a:r>
                <a:rPr sz="794" spc="-79" dirty="0">
                  <a:solidFill>
                    <a:srgbClr val="0A1B24"/>
                  </a:solidFill>
                  <a:latin typeface="HelveticaNeue-Light"/>
                  <a:cs typeface="HelveticaNeue-Light"/>
                </a:rPr>
                <a:t> </a:t>
              </a:r>
              <a:r>
                <a:rPr sz="794" spc="18" dirty="0">
                  <a:solidFill>
                    <a:srgbClr val="0A1B24"/>
                  </a:solidFill>
                  <a:latin typeface="Helvetica"/>
                  <a:cs typeface="Helvetica"/>
                </a:rPr>
                <a:t>m</a:t>
              </a:r>
              <a:r>
                <a:rPr sz="662" spc="26" baseline="33333" dirty="0">
                  <a:solidFill>
                    <a:srgbClr val="0A1B24"/>
                  </a:solidFill>
                  <a:latin typeface="Helvetica"/>
                  <a:cs typeface="Helvetica"/>
                </a:rPr>
                <a:t>3</a:t>
              </a:r>
              <a:endParaRPr sz="662" baseline="33333" dirty="0">
                <a:latin typeface="Helvetica"/>
                <a:cs typeface="Helvetica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6955155" y="2773658"/>
              <a:ext cx="1394572" cy="9656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015" b="1" spc="26" dirty="0">
                  <a:solidFill>
                    <a:srgbClr val="874691"/>
                  </a:solidFill>
                  <a:latin typeface="Helvetica Neue"/>
                  <a:cs typeface="Helvetica Neue"/>
                </a:rPr>
                <a:t>MICROSAT </a:t>
              </a:r>
              <a:r>
                <a:rPr sz="1015" b="1" spc="13" dirty="0">
                  <a:solidFill>
                    <a:srgbClr val="874691"/>
                  </a:solidFill>
                  <a:latin typeface="Helvetica"/>
                  <a:cs typeface="Helvetica"/>
                </a:rPr>
                <a:t>($9 </a:t>
              </a:r>
              <a:r>
                <a:rPr sz="1015" b="1" spc="9" dirty="0">
                  <a:solidFill>
                    <a:srgbClr val="874691"/>
                  </a:solidFill>
                  <a:latin typeface="Helvetica"/>
                  <a:cs typeface="Helvetica"/>
                </a:rPr>
                <a:t>-</a:t>
              </a:r>
              <a:r>
                <a:rPr sz="1015" b="1" spc="-88" dirty="0">
                  <a:solidFill>
                    <a:srgbClr val="874691"/>
                  </a:solidFill>
                  <a:latin typeface="Helvetica"/>
                  <a:cs typeface="Helvetica"/>
                </a:rPr>
                <a:t> </a:t>
              </a:r>
              <a:r>
                <a:rPr sz="1015" b="1" spc="18" dirty="0">
                  <a:solidFill>
                    <a:srgbClr val="874691"/>
                  </a:solidFill>
                  <a:latin typeface="Helvetica"/>
                  <a:cs typeface="Helvetica"/>
                </a:rPr>
                <a:t>10M)</a:t>
              </a:r>
              <a:endParaRPr sz="1015">
                <a:latin typeface="Helvetica"/>
                <a:cs typeface="Helvetica"/>
              </a:endParaRPr>
            </a:p>
            <a:p>
              <a:pPr marR="180984" algn="ctr">
                <a:spcBef>
                  <a:spcPts val="723"/>
                </a:spcBef>
              </a:pP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S/C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Mass</a:t>
              </a:r>
              <a:r>
                <a:rPr sz="794" b="1" spc="-49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Range</a:t>
              </a:r>
              <a:endParaRPr sz="794">
                <a:latin typeface="Helvetica Neue"/>
                <a:cs typeface="Helvetica Neue"/>
              </a:endParaRPr>
            </a:p>
            <a:p>
              <a:pPr marR="180984" algn="ctr">
                <a:spcBef>
                  <a:spcPts val="644"/>
                </a:spcBef>
              </a:pPr>
              <a:r>
                <a:rPr sz="794" dirty="0">
                  <a:solidFill>
                    <a:srgbClr val="0A1B24"/>
                  </a:solidFill>
                  <a:latin typeface="Helvetica"/>
                  <a:cs typeface="Helvetica"/>
                </a:rPr>
                <a:t>30</a:t>
              </a:r>
              <a:r>
                <a:rPr sz="794" b="1" dirty="0">
                  <a:solidFill>
                    <a:srgbClr val="0A1B24"/>
                  </a:solidFill>
                  <a:latin typeface="Helvetica Neue"/>
                  <a:cs typeface="Helvetica Neue"/>
                </a:rPr>
                <a:t>-</a:t>
              </a:r>
              <a:r>
                <a:rPr sz="794" b="1" dirty="0">
                  <a:solidFill>
                    <a:srgbClr val="0A1B24"/>
                  </a:solidFill>
                  <a:latin typeface="Helvetica"/>
                  <a:cs typeface="Helvetica"/>
                </a:rPr>
                <a:t>125</a:t>
              </a:r>
              <a:r>
                <a:rPr sz="794" b="1" spc="-62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18" dirty="0">
                  <a:solidFill>
                    <a:srgbClr val="0A1B24"/>
                  </a:solidFill>
                  <a:latin typeface="Helvetica"/>
                  <a:cs typeface="Helvetica"/>
                </a:rPr>
                <a:t>kg</a:t>
              </a:r>
              <a:endParaRPr sz="794">
                <a:latin typeface="Helvetica"/>
                <a:cs typeface="Helvetica"/>
              </a:endParaRPr>
            </a:p>
            <a:p>
              <a:pPr marR="7284" algn="ctr">
                <a:spcBef>
                  <a:spcPts val="494"/>
                </a:spcBef>
              </a:pPr>
              <a:r>
                <a:rPr sz="794" b="1" spc="4" dirty="0">
                  <a:solidFill>
                    <a:srgbClr val="FFFFFF"/>
                  </a:solidFill>
                  <a:latin typeface="Helvetica"/>
                  <a:cs typeface="Helvetica"/>
                </a:rPr>
                <a:t>Payload</a:t>
              </a:r>
              <a:r>
                <a:rPr sz="794" b="1" spc="-75" dirty="0">
                  <a:solidFill>
                    <a:srgbClr val="FFFFFF"/>
                  </a:solidFill>
                  <a:latin typeface="Helvetica"/>
                  <a:cs typeface="Helvetica"/>
                </a:rPr>
                <a:t>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Volum</a:t>
              </a:r>
              <a:r>
                <a:rPr sz="794" b="1" spc="22" dirty="0">
                  <a:solidFill>
                    <a:srgbClr val="FFFFFF"/>
                  </a:solidFill>
                  <a:latin typeface="Helvetica"/>
                  <a:cs typeface="Helvetica"/>
                </a:rPr>
                <a:t>e</a:t>
              </a:r>
              <a:endParaRPr sz="794">
                <a:latin typeface="Helvetica"/>
                <a:cs typeface="Helvetica"/>
              </a:endParaRPr>
            </a:p>
            <a:p>
              <a:pPr marR="33059" algn="ctr">
                <a:spcBef>
                  <a:spcPts val="688"/>
                </a:spcBef>
              </a:pPr>
              <a:r>
                <a:rPr sz="794" b="1" spc="-4" dirty="0">
                  <a:solidFill>
                    <a:srgbClr val="0A1B24"/>
                  </a:solidFill>
                  <a:latin typeface="Helvetica Neue"/>
                  <a:cs typeface="Helvetica Neue"/>
                </a:rPr>
                <a:t>~0.</a:t>
              </a:r>
              <a:r>
                <a:rPr sz="794" b="1" spc="-4" dirty="0">
                  <a:solidFill>
                    <a:srgbClr val="0A1B24"/>
                  </a:solidFill>
                  <a:latin typeface="Helvetica"/>
                  <a:cs typeface="Helvetica"/>
                </a:rPr>
                <a:t>6x0.6x0.8</a:t>
              </a:r>
              <a:r>
                <a:rPr sz="794" b="1" spc="-57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18" dirty="0">
                  <a:solidFill>
                    <a:srgbClr val="0A1B24"/>
                  </a:solidFill>
                  <a:latin typeface="Helvetica"/>
                  <a:cs typeface="Helvetica"/>
                </a:rPr>
                <a:t>m</a:t>
              </a:r>
              <a:r>
                <a:rPr sz="662" spc="26" baseline="33333" dirty="0">
                  <a:solidFill>
                    <a:srgbClr val="0A1B24"/>
                  </a:solidFill>
                  <a:latin typeface="Helvetica"/>
                  <a:cs typeface="Helvetica"/>
                </a:rPr>
                <a:t>3</a:t>
              </a:r>
              <a:endParaRPr sz="662" baseline="33333">
                <a:latin typeface="Helvetica"/>
                <a:cs typeface="Helvetica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7218650" y="5241966"/>
              <a:ext cx="415177" cy="1222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794" b="1" spc="4" dirty="0">
                  <a:solidFill>
                    <a:srgbClr val="FFFFFF"/>
                  </a:solidFill>
                  <a:latin typeface="Helvetica"/>
                  <a:cs typeface="Helvetica"/>
                </a:rPr>
                <a:t>Payload</a:t>
              </a:r>
              <a:endParaRPr sz="794">
                <a:latin typeface="Helvetica"/>
                <a:cs typeface="Helvetica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7238316" y="5441789"/>
              <a:ext cx="765921" cy="3341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Volume</a:t>
              </a:r>
              <a:endParaRPr sz="794">
                <a:latin typeface="Helvetica Neue"/>
                <a:cs typeface="Helvetica Neue"/>
              </a:endParaRPr>
            </a:p>
            <a:p>
              <a:pPr marL="11206">
                <a:spcBef>
                  <a:spcPts val="688"/>
                </a:spcBef>
              </a:pPr>
              <a:r>
                <a:rPr sz="794" spc="9" dirty="0">
                  <a:solidFill>
                    <a:srgbClr val="0A1B24"/>
                  </a:solidFill>
                  <a:latin typeface="Helvetica"/>
                  <a:cs typeface="Helvetica"/>
                </a:rPr>
                <a:t>~0.</a:t>
              </a:r>
              <a:r>
                <a:rPr sz="794" spc="9" dirty="0">
                  <a:solidFill>
                    <a:srgbClr val="0A1B24"/>
                  </a:solidFill>
                  <a:latin typeface="HelveticaNeue-Light"/>
                  <a:cs typeface="HelveticaNeue-Light"/>
                </a:rPr>
                <a:t>2</a:t>
              </a:r>
              <a:r>
                <a:rPr sz="794" spc="9" dirty="0">
                  <a:solidFill>
                    <a:srgbClr val="0A1B24"/>
                  </a:solidFill>
                  <a:latin typeface="Helvetica"/>
                  <a:cs typeface="Helvetica"/>
                </a:rPr>
                <a:t>x0.2x0.3</a:t>
              </a:r>
              <a:r>
                <a:rPr sz="794" spc="-79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18" dirty="0">
                  <a:solidFill>
                    <a:srgbClr val="0A1B24"/>
                  </a:solidFill>
                  <a:latin typeface="Helvetica"/>
                  <a:cs typeface="Helvetica"/>
                </a:rPr>
                <a:t>m</a:t>
              </a:r>
              <a:r>
                <a:rPr sz="662" spc="26" baseline="33333" dirty="0">
                  <a:solidFill>
                    <a:srgbClr val="0A1B24"/>
                  </a:solidFill>
                  <a:latin typeface="Helvetica"/>
                  <a:cs typeface="Helvetica"/>
                </a:rPr>
                <a:t>3</a:t>
              </a:r>
              <a:endParaRPr sz="662" baseline="33333">
                <a:latin typeface="Helvetica"/>
                <a:cs typeface="Helvetica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8284845" y="789477"/>
              <a:ext cx="1264024" cy="10041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1059" b="1" spc="-4" dirty="0">
                  <a:solidFill>
                    <a:srgbClr val="17668B"/>
                  </a:solidFill>
                  <a:latin typeface="Helvetica"/>
                  <a:cs typeface="Helvetica"/>
                </a:rPr>
                <a:t>($30 </a:t>
              </a:r>
              <a:r>
                <a:rPr sz="1059" b="1" dirty="0">
                  <a:solidFill>
                    <a:srgbClr val="17668B"/>
                  </a:solidFill>
                  <a:latin typeface="Helvetica"/>
                  <a:cs typeface="Helvetica"/>
                </a:rPr>
                <a:t>-</a:t>
              </a:r>
              <a:r>
                <a:rPr sz="1059" b="1" spc="-53" dirty="0">
                  <a:solidFill>
                    <a:srgbClr val="17668B"/>
                  </a:solidFill>
                  <a:latin typeface="Helvetica"/>
                  <a:cs typeface="Helvetica"/>
                </a:rPr>
                <a:t> </a:t>
              </a:r>
              <a:r>
                <a:rPr sz="1059" b="1" spc="-4" dirty="0">
                  <a:solidFill>
                    <a:srgbClr val="17668B"/>
                  </a:solidFill>
                  <a:latin typeface="Helvetica"/>
                  <a:cs typeface="Helvetica"/>
                </a:rPr>
                <a:t>35M)</a:t>
              </a:r>
              <a:endParaRPr sz="1059" dirty="0">
                <a:latin typeface="Helvetica"/>
                <a:cs typeface="Helvetica"/>
              </a:endParaRPr>
            </a:p>
            <a:p>
              <a:pPr marL="11206">
                <a:lnSpc>
                  <a:spcPts val="913"/>
                </a:lnSpc>
                <a:spcBef>
                  <a:spcPts val="66"/>
                </a:spcBef>
              </a:pPr>
              <a:r>
                <a:rPr sz="838" b="1" spc="35" dirty="0">
                  <a:solidFill>
                    <a:srgbClr val="FFFFFF"/>
                  </a:solidFill>
                  <a:latin typeface="Helvetica"/>
                  <a:cs typeface="Helvetica"/>
                </a:rPr>
                <a:t>"</a:t>
              </a:r>
              <a:r>
                <a:rPr sz="838" b="1" spc="35" dirty="0">
                  <a:solidFill>
                    <a:srgbClr val="FFFFFF"/>
                  </a:solidFill>
                  <a:latin typeface="Helvetica Neue"/>
                  <a:cs typeface="Helvetica Neue"/>
                </a:rPr>
                <a:t>ite</a:t>
              </a:r>
              <a:endParaRPr sz="838" dirty="0">
                <a:latin typeface="Helvetica Neue"/>
                <a:cs typeface="Helvetica Neue"/>
              </a:endParaRPr>
            </a:p>
            <a:p>
              <a:pPr marL="219087" algn="ctr">
                <a:lnSpc>
                  <a:spcPts val="860"/>
                </a:lnSpc>
              </a:pP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DC</a:t>
              </a:r>
              <a:r>
                <a:rPr sz="794" b="1" spc="-40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Power</a:t>
              </a:r>
              <a:endParaRPr sz="794" dirty="0">
                <a:latin typeface="Helvetica Neue"/>
                <a:cs typeface="Helvetica Neue"/>
              </a:endParaRPr>
            </a:p>
            <a:p>
              <a:pPr marL="219087" algn="ctr">
                <a:spcBef>
                  <a:spcPts val="609"/>
                </a:spcBef>
              </a:pPr>
              <a:r>
                <a:rPr sz="794" spc="9" dirty="0">
                  <a:solidFill>
                    <a:srgbClr val="0A1B24"/>
                  </a:solidFill>
                  <a:latin typeface="Helvetica"/>
                  <a:cs typeface="Helvetica"/>
                </a:rPr>
                <a:t>100-300</a:t>
              </a:r>
              <a:r>
                <a:rPr sz="794" spc="-62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W</a:t>
              </a:r>
              <a:endParaRPr sz="794" dirty="0">
                <a:latin typeface="Helvetica"/>
                <a:cs typeface="Helvetica"/>
              </a:endParaRPr>
            </a:p>
            <a:p>
              <a:pPr marL="310419" algn="ctr">
                <a:spcBef>
                  <a:spcPts val="741"/>
                </a:spcBef>
              </a:pP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Constellation</a:t>
              </a:r>
              <a:r>
                <a:rPr sz="794" b="1" spc="-35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Size</a:t>
              </a:r>
              <a:endParaRPr sz="794" dirty="0">
                <a:latin typeface="Helvetica Neue"/>
                <a:cs typeface="Helvetica Neue"/>
              </a:endParaRPr>
            </a:p>
            <a:p>
              <a:pPr marL="310419" algn="ctr">
                <a:spcBef>
                  <a:spcPts val="547"/>
                </a:spcBef>
              </a:pPr>
              <a:r>
                <a:rPr sz="794" b="1" spc="4" dirty="0">
                  <a:solidFill>
                    <a:srgbClr val="0A1B24"/>
                  </a:solidFill>
                  <a:latin typeface="Helvetica"/>
                  <a:cs typeface="Helvetica"/>
                </a:rPr>
                <a:t>2-4</a:t>
              </a:r>
              <a:endParaRPr sz="794" dirty="0">
                <a:latin typeface="Helvetica"/>
                <a:cs typeface="Helvetica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8595325" y="3020494"/>
              <a:ext cx="953621" cy="5205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2706" indent="-77885"/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DC</a:t>
              </a:r>
              <a:r>
                <a:rPr sz="794" b="1" spc="-40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Power</a:t>
              </a:r>
              <a:endParaRPr sz="794">
                <a:latin typeface="Helvetica Neue"/>
                <a:cs typeface="Helvetica Neue"/>
              </a:endParaRPr>
            </a:p>
            <a:p>
              <a:pPr algn="ctr">
                <a:spcBef>
                  <a:spcPts val="521"/>
                </a:spcBef>
              </a:pPr>
              <a:r>
                <a:rPr sz="794" spc="13" dirty="0">
                  <a:solidFill>
                    <a:srgbClr val="0A1B24"/>
                  </a:solidFill>
                  <a:latin typeface="Helvetica"/>
                  <a:cs typeface="Helvetica"/>
                </a:rPr>
                <a:t>30-12</a:t>
              </a:r>
              <a:r>
                <a:rPr sz="794" b="1" spc="13" dirty="0">
                  <a:solidFill>
                    <a:srgbClr val="0A1B24"/>
                  </a:solidFill>
                  <a:latin typeface="Helvetica"/>
                  <a:cs typeface="Helvetica"/>
                </a:rPr>
                <a:t>5</a:t>
              </a:r>
              <a:r>
                <a:rPr sz="794" b="1" spc="-88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W</a:t>
              </a:r>
              <a:endParaRPr sz="794">
                <a:latin typeface="Helvetica"/>
                <a:cs typeface="Helvetica"/>
              </a:endParaRPr>
            </a:p>
            <a:p>
              <a:pPr algn="ctr">
                <a:spcBef>
                  <a:spcPts val="741"/>
                </a:spcBef>
              </a:pP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Constellation</a:t>
              </a:r>
              <a:r>
                <a:rPr sz="794" b="1" spc="-35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Size</a:t>
              </a:r>
              <a:endParaRPr sz="794">
                <a:latin typeface="Helvetica Neue"/>
                <a:cs typeface="Helvetica Neue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8895778" y="3642215"/>
              <a:ext cx="352985" cy="1222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Up to</a:t>
              </a:r>
              <a:r>
                <a:rPr sz="794" spc="-84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6</a:t>
              </a:r>
              <a:endParaRPr sz="794">
                <a:latin typeface="Helvetica"/>
                <a:cs typeface="Helvetica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8606935" y="4989230"/>
              <a:ext cx="953621" cy="5461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2706" indent="-89092"/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DC</a:t>
              </a:r>
              <a:r>
                <a:rPr sz="794" b="1" spc="-40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Power</a:t>
              </a:r>
              <a:endParaRPr sz="794">
                <a:latin typeface="Helvetica Neue"/>
                <a:cs typeface="Helvetica Neue"/>
              </a:endParaRPr>
            </a:p>
            <a:p>
              <a:pPr algn="ctr">
                <a:spcBef>
                  <a:spcPts val="719"/>
                </a:spcBef>
              </a:pPr>
              <a:r>
                <a:rPr sz="794" spc="13" dirty="0">
                  <a:solidFill>
                    <a:srgbClr val="0A1B24"/>
                  </a:solidFill>
                  <a:latin typeface="Helvetica"/>
                  <a:cs typeface="Helvetica"/>
                </a:rPr>
                <a:t>10-</a:t>
              </a:r>
              <a:r>
                <a:rPr sz="794" b="1" spc="13" dirty="0">
                  <a:solidFill>
                    <a:srgbClr val="0A1B24"/>
                  </a:solidFill>
                  <a:latin typeface="Helvetica"/>
                  <a:cs typeface="Helvetica"/>
                </a:rPr>
                <a:t>120</a:t>
              </a:r>
              <a:r>
                <a:rPr sz="794" b="1" spc="-88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spc="-4" dirty="0">
                  <a:solidFill>
                    <a:srgbClr val="0A1B24"/>
                  </a:solidFill>
                  <a:latin typeface="Helvetica"/>
                  <a:cs typeface="Helvetica"/>
                </a:rPr>
                <a:t>W</a:t>
              </a:r>
              <a:endParaRPr sz="794">
                <a:latin typeface="Helvetica"/>
                <a:cs typeface="Helvetica"/>
              </a:endParaRPr>
            </a:p>
            <a:p>
              <a:pPr algn="ctr">
                <a:spcBef>
                  <a:spcPts val="679"/>
                </a:spcBef>
              </a:pP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Constellation</a:t>
              </a:r>
              <a:r>
                <a:rPr sz="794" b="1" spc="-35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26" dirty="0">
                  <a:solidFill>
                    <a:srgbClr val="FFFFFF"/>
                  </a:solidFill>
                  <a:latin typeface="Helvetica Neue"/>
                  <a:cs typeface="Helvetica Neue"/>
                </a:rPr>
                <a:t>Size</a:t>
              </a:r>
              <a:endParaRPr sz="794">
                <a:latin typeface="Helvetica Neue"/>
                <a:cs typeface="Helvetica Neue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8969984" y="5621678"/>
              <a:ext cx="1675840" cy="1222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>
                <a:tabLst>
                  <a:tab pos="1475893" algn="l"/>
                </a:tabLst>
              </a:pPr>
              <a:r>
                <a:rPr sz="794" spc="4" dirty="0">
                  <a:solidFill>
                    <a:srgbClr val="0A1B24"/>
                  </a:solidFill>
                  <a:latin typeface="Helvetica"/>
                  <a:cs typeface="Helvetica"/>
                </a:rPr>
                <a:t>4-30	</a:t>
              </a:r>
              <a:r>
                <a:rPr sz="1191" b="1" spc="6" baseline="3086" dirty="0">
                  <a:solidFill>
                    <a:srgbClr val="0A1B24"/>
                  </a:solidFill>
                  <a:latin typeface="Helvetica"/>
                  <a:cs typeface="Helvetica"/>
                </a:rPr>
                <a:t>Fair</a:t>
              </a:r>
              <a:endParaRPr sz="1191" baseline="3086">
                <a:latin typeface="Helvetica"/>
                <a:cs typeface="Helvetica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9887506" y="1266578"/>
              <a:ext cx="1259541" cy="5205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37542" algn="ctr"/>
              <a:r>
                <a:rPr sz="794" b="1" spc="4" dirty="0">
                  <a:solidFill>
                    <a:srgbClr val="0A1B24"/>
                  </a:solidFill>
                  <a:latin typeface="Helvetica"/>
                  <a:cs typeface="Helvetica"/>
                </a:rPr>
                <a:t>40-120</a:t>
              </a:r>
              <a:r>
                <a:rPr sz="794" b="1" spc="-75" dirty="0">
                  <a:solidFill>
                    <a:srgbClr val="0A1B24"/>
                  </a:solidFill>
                  <a:latin typeface="Helvetica"/>
                  <a:cs typeface="Helvetica"/>
                </a:rPr>
                <a:t> </a:t>
              </a:r>
              <a:r>
                <a:rPr sz="794" b="1" spc="-40" dirty="0">
                  <a:solidFill>
                    <a:srgbClr val="0A1B24"/>
                  </a:solidFill>
                  <a:latin typeface="Helvetica"/>
                  <a:cs typeface="Helvetica"/>
                </a:rPr>
                <a:t>kg</a:t>
              </a:r>
              <a:endParaRPr sz="794" dirty="0">
                <a:latin typeface="Helvetica"/>
                <a:cs typeface="Helvetica"/>
              </a:endParaRPr>
            </a:p>
            <a:p>
              <a:pPr algn="ctr">
                <a:spcBef>
                  <a:spcPts val="706"/>
                </a:spcBef>
              </a:pP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Instrument</a:t>
              </a:r>
              <a:r>
                <a:rPr sz="794" b="1" spc="-35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18" dirty="0">
                  <a:solidFill>
                    <a:srgbClr val="FFFFFF"/>
                  </a:solidFill>
                  <a:latin typeface="Helvetica Neue"/>
                  <a:cs typeface="Helvetica Neue"/>
                </a:rPr>
                <a:t>Performance</a:t>
              </a:r>
              <a:endParaRPr sz="794" dirty="0">
                <a:latin typeface="Helvetica Neue"/>
                <a:cs typeface="Helvetica Neue"/>
              </a:endParaRPr>
            </a:p>
            <a:p>
              <a:pPr marR="35861" algn="ctr">
                <a:spcBef>
                  <a:spcPts val="547"/>
                </a:spcBef>
              </a:pPr>
              <a:r>
                <a:rPr sz="794" b="1" spc="4" dirty="0">
                  <a:solidFill>
                    <a:srgbClr val="0A1B24"/>
                  </a:solidFill>
                  <a:latin typeface="Helvetica"/>
                  <a:cs typeface="Helvetica"/>
                </a:rPr>
                <a:t>Good</a:t>
              </a:r>
              <a:endParaRPr sz="794" dirty="0">
                <a:latin typeface="Helvetica"/>
                <a:cs typeface="Helvetica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9887506" y="3434740"/>
              <a:ext cx="1259541" cy="3341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Instrument</a:t>
              </a:r>
              <a:r>
                <a:rPr sz="794" b="1" spc="-35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18" dirty="0">
                  <a:solidFill>
                    <a:srgbClr val="FFFFFF"/>
                  </a:solidFill>
                  <a:latin typeface="Helvetica Neue"/>
                  <a:cs typeface="Helvetica Neue"/>
                </a:rPr>
                <a:t>Performance</a:t>
              </a:r>
              <a:endParaRPr sz="794">
                <a:latin typeface="Helvetica Neue"/>
                <a:cs typeface="Helvetica Neue"/>
              </a:endParaRPr>
            </a:p>
            <a:p>
              <a:pPr marL="45946" algn="ctr">
                <a:spcBef>
                  <a:spcPts val="723"/>
                </a:spcBef>
              </a:pPr>
              <a:r>
                <a:rPr sz="794" b="1" spc="4" dirty="0">
                  <a:solidFill>
                    <a:srgbClr val="0A1B24"/>
                  </a:solidFill>
                  <a:latin typeface="Helvetica"/>
                  <a:cs typeface="Helvetica"/>
                </a:rPr>
                <a:t>Moderate</a:t>
              </a:r>
              <a:endParaRPr sz="794">
                <a:latin typeface="Helvetica"/>
                <a:cs typeface="Helvetica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9887506" y="5403475"/>
              <a:ext cx="1259541" cy="1222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794" b="1" spc="22" dirty="0">
                  <a:solidFill>
                    <a:srgbClr val="FFFFFF"/>
                  </a:solidFill>
                  <a:latin typeface="Helvetica Neue"/>
                  <a:cs typeface="Helvetica Neue"/>
                </a:rPr>
                <a:t>Instrument</a:t>
              </a:r>
              <a:r>
                <a:rPr sz="794" b="1" spc="-35" dirty="0">
                  <a:solidFill>
                    <a:srgbClr val="FFFFFF"/>
                  </a:solidFill>
                  <a:latin typeface="Helvetica Neue"/>
                  <a:cs typeface="Helvetica Neue"/>
                </a:rPr>
                <a:t> </a:t>
              </a:r>
              <a:r>
                <a:rPr sz="794" b="1" spc="18" dirty="0">
                  <a:solidFill>
                    <a:srgbClr val="FFFFFF"/>
                  </a:solidFill>
                  <a:latin typeface="Helvetica Neue"/>
                  <a:cs typeface="Helvetica Neue"/>
                </a:rPr>
                <a:t>Performance</a:t>
              </a:r>
              <a:endParaRPr sz="794">
                <a:latin typeface="Helvetica Neue"/>
                <a:cs typeface="Helvetica Neue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6473855" y="1252912"/>
              <a:ext cx="402291" cy="0"/>
            </a:xfrm>
            <a:custGeom>
              <a:avLst/>
              <a:gdLst/>
              <a:ahLst/>
              <a:cxnLst/>
              <a:rect l="l" t="t" r="r" b="b"/>
              <a:pathLst>
                <a:path w="455929">
                  <a:moveTo>
                    <a:pt x="0" y="0"/>
                  </a:moveTo>
                  <a:lnTo>
                    <a:pt x="455574" y="0"/>
                  </a:lnTo>
                </a:path>
              </a:pathLst>
            </a:custGeom>
            <a:ln w="88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99" name="object 99"/>
            <p:cNvSpPr/>
            <p:nvPr/>
          </p:nvSpPr>
          <p:spPr>
            <a:xfrm>
              <a:off x="6473855" y="1245068"/>
              <a:ext cx="394447" cy="0"/>
            </a:xfrm>
            <a:custGeom>
              <a:avLst/>
              <a:gdLst/>
              <a:ahLst/>
              <a:cxnLst/>
              <a:rect l="l" t="t" r="r" b="b"/>
              <a:pathLst>
                <a:path w="447040">
                  <a:moveTo>
                    <a:pt x="0" y="0"/>
                  </a:moveTo>
                  <a:lnTo>
                    <a:pt x="446874" y="0"/>
                  </a:lnTo>
                </a:path>
              </a:pathLst>
            </a:custGeom>
            <a:ln w="88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481519" y="1001340"/>
              <a:ext cx="0" cy="239806"/>
            </a:xfrm>
            <a:custGeom>
              <a:avLst/>
              <a:gdLst/>
              <a:ahLst/>
              <a:cxnLst/>
              <a:rect l="l" t="t" r="r" b="b"/>
              <a:pathLst>
                <a:path h="271780">
                  <a:moveTo>
                    <a:pt x="0" y="0"/>
                  </a:moveTo>
                  <a:lnTo>
                    <a:pt x="0" y="271779"/>
                  </a:lnTo>
                </a:path>
              </a:pathLst>
            </a:custGeom>
            <a:ln w="17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473855" y="994056"/>
              <a:ext cx="402291" cy="0"/>
            </a:xfrm>
            <a:custGeom>
              <a:avLst/>
              <a:gdLst/>
              <a:ahLst/>
              <a:cxnLst/>
              <a:rect l="l" t="t" r="r" b="b"/>
              <a:pathLst>
                <a:path w="455929">
                  <a:moveTo>
                    <a:pt x="0" y="0"/>
                  </a:moveTo>
                  <a:lnTo>
                    <a:pt x="455574" y="0"/>
                  </a:lnTo>
                </a:path>
              </a:pathLst>
            </a:custGeom>
            <a:ln w="165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868159" y="1001340"/>
              <a:ext cx="0" cy="239806"/>
            </a:xfrm>
            <a:custGeom>
              <a:avLst/>
              <a:gdLst/>
              <a:ahLst/>
              <a:cxnLst/>
              <a:rect l="l" t="t" r="r" b="b"/>
              <a:pathLst>
                <a:path h="271780">
                  <a:moveTo>
                    <a:pt x="0" y="0"/>
                  </a:moveTo>
                  <a:lnTo>
                    <a:pt x="0" y="271779"/>
                  </a:lnTo>
                </a:path>
              </a:pathLst>
            </a:custGeom>
            <a:ln w="17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507065" y="1216555"/>
              <a:ext cx="260537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0" y="0"/>
                  </a:moveTo>
                  <a:lnTo>
                    <a:pt x="294767" y="0"/>
                  </a:lnTo>
                </a:path>
              </a:pathLst>
            </a:custGeom>
            <a:ln w="88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507065" y="1208711"/>
              <a:ext cx="252693" cy="0"/>
            </a:xfrm>
            <a:custGeom>
              <a:avLst/>
              <a:gdLst/>
              <a:ahLst/>
              <a:cxnLst/>
              <a:rect l="l" t="t" r="r" b="b"/>
              <a:pathLst>
                <a:path w="286384">
                  <a:moveTo>
                    <a:pt x="0" y="0"/>
                  </a:moveTo>
                  <a:lnTo>
                    <a:pt x="286080" y="0"/>
                  </a:lnTo>
                </a:path>
              </a:pathLst>
            </a:custGeom>
            <a:ln w="88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514741" y="1037821"/>
              <a:ext cx="0" cy="166968"/>
            </a:xfrm>
            <a:custGeom>
              <a:avLst/>
              <a:gdLst/>
              <a:ahLst/>
              <a:cxnLst/>
              <a:rect l="l" t="t" r="r" b="b"/>
              <a:pathLst>
                <a:path h="189230">
                  <a:moveTo>
                    <a:pt x="0" y="0"/>
                  </a:moveTo>
                  <a:lnTo>
                    <a:pt x="0" y="189229"/>
                  </a:lnTo>
                </a:path>
              </a:pathLst>
            </a:custGeom>
            <a:ln w="17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507065" y="1030537"/>
              <a:ext cx="260537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0" y="0"/>
                  </a:moveTo>
                  <a:lnTo>
                    <a:pt x="294767" y="0"/>
                  </a:lnTo>
                </a:path>
              </a:pathLst>
            </a:custGeom>
            <a:ln w="165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759483" y="1037821"/>
              <a:ext cx="0" cy="166968"/>
            </a:xfrm>
            <a:custGeom>
              <a:avLst/>
              <a:gdLst/>
              <a:ahLst/>
              <a:cxnLst/>
              <a:rect l="l" t="t" r="r" b="b"/>
              <a:pathLst>
                <a:path h="189230">
                  <a:moveTo>
                    <a:pt x="0" y="0"/>
                  </a:moveTo>
                  <a:lnTo>
                    <a:pt x="0" y="189229"/>
                  </a:lnTo>
                </a:path>
              </a:pathLst>
            </a:custGeom>
            <a:ln w="173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799727" y="1030573"/>
              <a:ext cx="28574" cy="28574"/>
            </a:xfrm>
            <a:custGeom>
              <a:avLst/>
              <a:gdLst/>
              <a:ahLst/>
              <a:cxnLst/>
              <a:rect l="l" t="t" r="r" b="b"/>
              <a:pathLst>
                <a:path w="32384" h="32384">
                  <a:moveTo>
                    <a:pt x="24803" y="0"/>
                  </a:moveTo>
                  <a:lnTo>
                    <a:pt x="7150" y="0"/>
                  </a:lnTo>
                  <a:lnTo>
                    <a:pt x="0" y="7162"/>
                  </a:lnTo>
                  <a:lnTo>
                    <a:pt x="0" y="24828"/>
                  </a:lnTo>
                  <a:lnTo>
                    <a:pt x="7150" y="31991"/>
                  </a:lnTo>
                  <a:lnTo>
                    <a:pt x="24803" y="31991"/>
                  </a:lnTo>
                  <a:lnTo>
                    <a:pt x="31965" y="24828"/>
                  </a:lnTo>
                  <a:lnTo>
                    <a:pt x="31965" y="7162"/>
                  </a:lnTo>
                  <a:lnTo>
                    <a:pt x="24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99727" y="1074285"/>
              <a:ext cx="28574" cy="28574"/>
            </a:xfrm>
            <a:custGeom>
              <a:avLst/>
              <a:gdLst/>
              <a:ahLst/>
              <a:cxnLst/>
              <a:rect l="l" t="t" r="r" b="b"/>
              <a:pathLst>
                <a:path w="32384" h="32384">
                  <a:moveTo>
                    <a:pt x="24803" y="0"/>
                  </a:moveTo>
                  <a:lnTo>
                    <a:pt x="7150" y="0"/>
                  </a:lnTo>
                  <a:lnTo>
                    <a:pt x="0" y="7150"/>
                  </a:lnTo>
                  <a:lnTo>
                    <a:pt x="0" y="24828"/>
                  </a:lnTo>
                  <a:lnTo>
                    <a:pt x="7150" y="31965"/>
                  </a:lnTo>
                  <a:lnTo>
                    <a:pt x="24803" y="31965"/>
                  </a:lnTo>
                  <a:lnTo>
                    <a:pt x="31965" y="24828"/>
                  </a:lnTo>
                  <a:lnTo>
                    <a:pt x="31965" y="7150"/>
                  </a:lnTo>
                  <a:lnTo>
                    <a:pt x="24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778841" y="1162885"/>
              <a:ext cx="70037" cy="70037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39636" y="0"/>
                  </a:moveTo>
                  <a:lnTo>
                    <a:pt x="24206" y="3119"/>
                  </a:lnTo>
                  <a:lnTo>
                    <a:pt x="11617" y="11603"/>
                  </a:lnTo>
                  <a:lnTo>
                    <a:pt x="3128" y="24194"/>
                  </a:lnTo>
                  <a:lnTo>
                    <a:pt x="0" y="39636"/>
                  </a:lnTo>
                  <a:lnTo>
                    <a:pt x="3132" y="55072"/>
                  </a:lnTo>
                  <a:lnTo>
                    <a:pt x="11624" y="67670"/>
                  </a:lnTo>
                  <a:lnTo>
                    <a:pt x="24215" y="76160"/>
                  </a:lnTo>
                  <a:lnTo>
                    <a:pt x="39636" y="79273"/>
                  </a:lnTo>
                  <a:lnTo>
                    <a:pt x="55078" y="76159"/>
                  </a:lnTo>
                  <a:lnTo>
                    <a:pt x="67686" y="67665"/>
                  </a:lnTo>
                  <a:lnTo>
                    <a:pt x="71576" y="61899"/>
                  </a:lnTo>
                  <a:lnTo>
                    <a:pt x="39636" y="61899"/>
                  </a:lnTo>
                  <a:lnTo>
                    <a:pt x="30960" y="60135"/>
                  </a:lnTo>
                  <a:lnTo>
                    <a:pt x="23883" y="55368"/>
                  </a:lnTo>
                  <a:lnTo>
                    <a:pt x="19114" y="48301"/>
                  </a:lnTo>
                  <a:lnTo>
                    <a:pt x="17360" y="39636"/>
                  </a:lnTo>
                  <a:lnTo>
                    <a:pt x="19114" y="30958"/>
                  </a:lnTo>
                  <a:lnTo>
                    <a:pt x="23883" y="23877"/>
                  </a:lnTo>
                  <a:lnTo>
                    <a:pt x="30960" y="19103"/>
                  </a:lnTo>
                  <a:lnTo>
                    <a:pt x="39636" y="17348"/>
                  </a:lnTo>
                  <a:lnTo>
                    <a:pt x="71561" y="17348"/>
                  </a:lnTo>
                  <a:lnTo>
                    <a:pt x="67683" y="11603"/>
                  </a:lnTo>
                  <a:lnTo>
                    <a:pt x="55076" y="3119"/>
                  </a:lnTo>
                  <a:lnTo>
                    <a:pt x="39636" y="0"/>
                  </a:lnTo>
                  <a:close/>
                </a:path>
                <a:path w="79375" h="79375">
                  <a:moveTo>
                    <a:pt x="71561" y="17348"/>
                  </a:moveTo>
                  <a:lnTo>
                    <a:pt x="39636" y="17348"/>
                  </a:lnTo>
                  <a:lnTo>
                    <a:pt x="48320" y="19103"/>
                  </a:lnTo>
                  <a:lnTo>
                    <a:pt x="55402" y="23877"/>
                  </a:lnTo>
                  <a:lnTo>
                    <a:pt x="60176" y="30958"/>
                  </a:lnTo>
                  <a:lnTo>
                    <a:pt x="61937" y="39636"/>
                  </a:lnTo>
                  <a:lnTo>
                    <a:pt x="60173" y="48301"/>
                  </a:lnTo>
                  <a:lnTo>
                    <a:pt x="55392" y="55368"/>
                  </a:lnTo>
                  <a:lnTo>
                    <a:pt x="48309" y="60135"/>
                  </a:lnTo>
                  <a:lnTo>
                    <a:pt x="39636" y="61899"/>
                  </a:lnTo>
                  <a:lnTo>
                    <a:pt x="71576" y="61899"/>
                  </a:lnTo>
                  <a:lnTo>
                    <a:pt x="76183" y="55066"/>
                  </a:lnTo>
                  <a:lnTo>
                    <a:pt x="79298" y="39636"/>
                  </a:lnTo>
                  <a:lnTo>
                    <a:pt x="76182" y="24194"/>
                  </a:lnTo>
                  <a:lnTo>
                    <a:pt x="71561" y="173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497182" y="1271117"/>
              <a:ext cx="56590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3969" y="0"/>
                  </a:lnTo>
                </a:path>
              </a:pathLst>
            </a:custGeom>
            <a:ln w="17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796054" y="1271117"/>
              <a:ext cx="56590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3957" y="0"/>
                  </a:lnTo>
                </a:path>
              </a:pathLst>
            </a:custGeom>
            <a:ln w="17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790682" y="1174727"/>
              <a:ext cx="24093" cy="24093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2280" y="0"/>
                  </a:moveTo>
                  <a:lnTo>
                    <a:pt x="0" y="12280"/>
                  </a:lnTo>
                  <a:lnTo>
                    <a:pt x="14465" y="26771"/>
                  </a:lnTo>
                  <a:lnTo>
                    <a:pt x="26746" y="14477"/>
                  </a:lnTo>
                  <a:lnTo>
                    <a:pt x="12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498643" y="2984411"/>
              <a:ext cx="352425" cy="257735"/>
            </a:xfrm>
            <a:custGeom>
              <a:avLst/>
              <a:gdLst/>
              <a:ahLst/>
              <a:cxnLst/>
              <a:rect l="l" t="t" r="r" b="b"/>
              <a:pathLst>
                <a:path w="399415" h="292100">
                  <a:moveTo>
                    <a:pt x="62687" y="0"/>
                  </a:moveTo>
                  <a:lnTo>
                    <a:pt x="26446" y="979"/>
                  </a:lnTo>
                  <a:lnTo>
                    <a:pt x="7835" y="7835"/>
                  </a:lnTo>
                  <a:lnTo>
                    <a:pt x="979" y="26446"/>
                  </a:lnTo>
                  <a:lnTo>
                    <a:pt x="0" y="62687"/>
                  </a:lnTo>
                  <a:lnTo>
                    <a:pt x="0" y="229196"/>
                  </a:lnTo>
                  <a:lnTo>
                    <a:pt x="979" y="265437"/>
                  </a:lnTo>
                  <a:lnTo>
                    <a:pt x="7835" y="284048"/>
                  </a:lnTo>
                  <a:lnTo>
                    <a:pt x="26446" y="290904"/>
                  </a:lnTo>
                  <a:lnTo>
                    <a:pt x="62687" y="291884"/>
                  </a:lnTo>
                  <a:lnTo>
                    <a:pt x="336702" y="291884"/>
                  </a:lnTo>
                  <a:lnTo>
                    <a:pt x="372943" y="290904"/>
                  </a:lnTo>
                  <a:lnTo>
                    <a:pt x="391553" y="284048"/>
                  </a:lnTo>
                  <a:lnTo>
                    <a:pt x="398410" y="265437"/>
                  </a:lnTo>
                  <a:lnTo>
                    <a:pt x="399389" y="229196"/>
                  </a:lnTo>
                  <a:lnTo>
                    <a:pt x="399389" y="62687"/>
                  </a:lnTo>
                  <a:lnTo>
                    <a:pt x="398410" y="26446"/>
                  </a:lnTo>
                  <a:lnTo>
                    <a:pt x="391553" y="7835"/>
                  </a:lnTo>
                  <a:lnTo>
                    <a:pt x="372943" y="979"/>
                  </a:lnTo>
                  <a:lnTo>
                    <a:pt x="336702" y="0"/>
                  </a:lnTo>
                  <a:lnTo>
                    <a:pt x="62687" y="0"/>
                  </a:lnTo>
                  <a:close/>
                </a:path>
              </a:pathLst>
            </a:custGeom>
            <a:ln w="208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618313" y="2922821"/>
              <a:ext cx="113740" cy="62193"/>
            </a:xfrm>
            <a:custGeom>
              <a:avLst/>
              <a:gdLst/>
              <a:ahLst/>
              <a:cxnLst/>
              <a:rect l="l" t="t" r="r" b="b"/>
              <a:pathLst>
                <a:path w="128904" h="70485">
                  <a:moveTo>
                    <a:pt x="0" y="70115"/>
                  </a:moveTo>
                  <a:lnTo>
                    <a:pt x="0" y="30339"/>
                  </a:lnTo>
                  <a:lnTo>
                    <a:pt x="0" y="17639"/>
                  </a:lnTo>
                  <a:lnTo>
                    <a:pt x="11239" y="11733"/>
                  </a:lnTo>
                  <a:lnTo>
                    <a:pt x="50129" y="0"/>
                  </a:lnTo>
                  <a:lnTo>
                    <a:pt x="84051" y="1303"/>
                  </a:lnTo>
                  <a:lnTo>
                    <a:pt x="108044" y="7822"/>
                  </a:lnTo>
                  <a:lnTo>
                    <a:pt x="117144" y="11733"/>
                  </a:lnTo>
                  <a:lnTo>
                    <a:pt x="128384" y="17639"/>
                  </a:lnTo>
                  <a:lnTo>
                    <a:pt x="128384" y="30339"/>
                  </a:lnTo>
                  <a:lnTo>
                    <a:pt x="128384" y="70115"/>
                  </a:lnTo>
                </a:path>
              </a:pathLst>
            </a:custGeom>
            <a:ln w="208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503257" y="3082154"/>
              <a:ext cx="341219" cy="24653"/>
            </a:xfrm>
            <a:custGeom>
              <a:avLst/>
              <a:gdLst/>
              <a:ahLst/>
              <a:cxnLst/>
              <a:rect l="l" t="t" r="r" b="b"/>
              <a:pathLst>
                <a:path w="386715" h="27939">
                  <a:moveTo>
                    <a:pt x="0" y="0"/>
                  </a:moveTo>
                  <a:lnTo>
                    <a:pt x="143352" y="27742"/>
                  </a:lnTo>
                  <a:lnTo>
                    <a:pt x="266874" y="24660"/>
                  </a:lnTo>
                  <a:lnTo>
                    <a:pt x="353501" y="9247"/>
                  </a:lnTo>
                  <a:lnTo>
                    <a:pt x="386168" y="0"/>
                  </a:lnTo>
                </a:path>
              </a:pathLst>
            </a:custGeom>
            <a:ln w="208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676728" y="3079240"/>
              <a:ext cx="0" cy="66115"/>
            </a:xfrm>
            <a:custGeom>
              <a:avLst/>
              <a:gdLst/>
              <a:ahLst/>
              <a:cxnLst/>
              <a:rect l="l" t="t" r="r" b="b"/>
              <a:pathLst>
                <a:path h="74929">
                  <a:moveTo>
                    <a:pt x="0" y="0"/>
                  </a:moveTo>
                  <a:lnTo>
                    <a:pt x="0" y="74549"/>
                  </a:lnTo>
                </a:path>
              </a:pathLst>
            </a:custGeom>
            <a:ln w="43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657671" y="3079240"/>
              <a:ext cx="38100" cy="66115"/>
            </a:xfrm>
            <a:custGeom>
              <a:avLst/>
              <a:gdLst/>
              <a:ahLst/>
              <a:cxnLst/>
              <a:rect l="l" t="t" r="r" b="b"/>
              <a:pathLst>
                <a:path w="43179" h="74929">
                  <a:moveTo>
                    <a:pt x="0" y="0"/>
                  </a:moveTo>
                  <a:lnTo>
                    <a:pt x="0" y="74549"/>
                  </a:lnTo>
                  <a:lnTo>
                    <a:pt x="43192" y="74549"/>
                  </a:lnTo>
                  <a:lnTo>
                    <a:pt x="43192" y="0"/>
                  </a:lnTo>
                  <a:lnTo>
                    <a:pt x="0" y="0"/>
                  </a:lnTo>
                  <a:close/>
                </a:path>
              </a:pathLst>
            </a:custGeom>
            <a:ln w="126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465784" y="4987659"/>
              <a:ext cx="401170" cy="68356"/>
            </a:xfrm>
            <a:custGeom>
              <a:avLst/>
              <a:gdLst/>
              <a:ahLst/>
              <a:cxnLst/>
              <a:rect l="l" t="t" r="r" b="b"/>
              <a:pathLst>
                <a:path w="454659" h="77470">
                  <a:moveTo>
                    <a:pt x="0" y="0"/>
                  </a:moveTo>
                  <a:lnTo>
                    <a:pt x="0" y="77101"/>
                  </a:lnTo>
                  <a:lnTo>
                    <a:pt x="454456" y="77101"/>
                  </a:lnTo>
                  <a:lnTo>
                    <a:pt x="454456" y="0"/>
                  </a:lnTo>
                  <a:lnTo>
                    <a:pt x="18059" y="0"/>
                  </a:lnTo>
                  <a:lnTo>
                    <a:pt x="0" y="0"/>
                  </a:lnTo>
                  <a:close/>
                </a:path>
              </a:pathLst>
            </a:custGeom>
            <a:ln w="20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505382" y="5056419"/>
              <a:ext cx="335056" cy="112619"/>
            </a:xfrm>
            <a:custGeom>
              <a:avLst/>
              <a:gdLst/>
              <a:ahLst/>
              <a:cxnLst/>
              <a:rect l="l" t="t" r="r" b="b"/>
              <a:pathLst>
                <a:path w="379729" h="127635">
                  <a:moveTo>
                    <a:pt x="0" y="0"/>
                  </a:moveTo>
                  <a:lnTo>
                    <a:pt x="0" y="127444"/>
                  </a:lnTo>
                  <a:lnTo>
                    <a:pt x="379691" y="127444"/>
                  </a:lnTo>
                  <a:lnTo>
                    <a:pt x="379691" y="0"/>
                  </a:lnTo>
                  <a:lnTo>
                    <a:pt x="15087" y="0"/>
                  </a:lnTo>
                  <a:lnTo>
                    <a:pt x="0" y="0"/>
                  </a:lnTo>
                  <a:close/>
                </a:path>
              </a:pathLst>
            </a:custGeom>
            <a:ln w="20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484163" y="4938650"/>
              <a:ext cx="374837" cy="48185"/>
            </a:xfrm>
            <a:custGeom>
              <a:avLst/>
              <a:gdLst/>
              <a:ahLst/>
              <a:cxnLst/>
              <a:rect l="l" t="t" r="r" b="b"/>
              <a:pathLst>
                <a:path w="424815" h="54610">
                  <a:moveTo>
                    <a:pt x="0" y="52628"/>
                  </a:moveTo>
                  <a:lnTo>
                    <a:pt x="48387" y="0"/>
                  </a:lnTo>
                  <a:lnTo>
                    <a:pt x="384390" y="0"/>
                  </a:lnTo>
                  <a:lnTo>
                    <a:pt x="424573" y="54102"/>
                  </a:lnTo>
                  <a:lnTo>
                    <a:pt x="0" y="52628"/>
                  </a:lnTo>
                  <a:close/>
                </a:path>
              </a:pathLst>
            </a:custGeom>
            <a:ln w="20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77"/>
            </a:p>
          </p:txBody>
        </p:sp>
      </p:grpSp>
      <p:pic>
        <p:nvPicPr>
          <p:cNvPr id="122" name="Picture 7" descr="NASA logo vector">
            <a:extLst>
              <a:ext uri="{FF2B5EF4-FFF2-40B4-BE49-F238E27FC236}">
                <a16:creationId xmlns:a16="http://schemas.microsoft.com/office/drawing/2014/main" id="{16AA25AE-4BB0-924C-9193-064E33BBF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11" t="17261" r="11260" b="16110"/>
          <a:stretch/>
        </p:blipFill>
        <p:spPr bwMode="auto">
          <a:xfrm>
            <a:off x="10937938" y="0"/>
            <a:ext cx="1254062" cy="10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itle 4">
            <a:extLst>
              <a:ext uri="{FF2B5EF4-FFF2-40B4-BE49-F238E27FC236}">
                <a16:creationId xmlns:a16="http://schemas.microsoft.com/office/drawing/2014/main" id="{A70FBC02-AF80-E444-9AEB-07DB4B92DF50}"/>
              </a:ext>
            </a:extLst>
          </p:cNvPr>
          <p:cNvSpPr txBox="1">
            <a:spLocks/>
          </p:cNvSpPr>
          <p:nvPr/>
        </p:nvSpPr>
        <p:spPr>
          <a:xfrm>
            <a:off x="886080" y="25907"/>
            <a:ext cx="8005327" cy="824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</a:rPr>
              <a:t>Observing System Classes</a:t>
            </a:r>
          </a:p>
        </p:txBody>
      </p:sp>
    </p:spTree>
    <p:extLst>
      <p:ext uri="{BB962C8B-B14F-4D97-AF65-F5344CB8AC3E}">
        <p14:creationId xmlns:p14="http://schemas.microsoft.com/office/powerpoint/2010/main" val="143029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04A1-E666-B44B-B46C-C3F26E6B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25" y="472203"/>
            <a:ext cx="10515600" cy="701731"/>
          </a:xfrm>
        </p:spPr>
        <p:txBody>
          <a:bodyPr/>
          <a:lstStyle/>
          <a:p>
            <a:r>
              <a:rPr lang="en-US" sz="4400" dirty="0"/>
              <a:t>SBG and Architecture Formulation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21ED38-758D-C144-A6D1-55CC776E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F2637-2FCF-9F49-A3EF-ACFD0F7D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926" y="1548031"/>
            <a:ext cx="7955280" cy="435133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NASA charged the US National Academy of Sciences to recommend 2017-2027 observing priorities.  In the observing systems priorities, Surface Biology and Geology (SBG) has been recommended as one of the targeted observables a Designated Observable. The candidate measurement approach is hyperspectral imagery in the visible and shortwave infrared, multi or hyperspectral imagery in the thermal IR. </a:t>
            </a:r>
          </a:p>
          <a:p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SBG Architecture Formulation identifies and assesses candidate observing systems based on science, cost and risk studies and and provides a concept to HQ.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4BF78-7084-2C4C-A629-7248DDB3A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51" y="1173934"/>
            <a:ext cx="3827649" cy="49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9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0534-D98F-5F40-9577-9EEC29D8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79" y="-14369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Architecture Formulation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A7A3C-2A53-C941-A1E4-BD524696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8"/>
          <a:stretch/>
        </p:blipFill>
        <p:spPr>
          <a:xfrm>
            <a:off x="0" y="1035424"/>
            <a:ext cx="12104491" cy="58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5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0CB6D-06AA-114B-9F9A-5E2EF25A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NASA TE 2019 Site Visit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FDA23-6A2F-9049-ADDD-D2E1711C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906"/>
            <a:ext cx="12192000" cy="57896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7EE0CD8-0BB6-0649-9F35-2C985F2B207E}"/>
              </a:ext>
            </a:extLst>
          </p:cNvPr>
          <p:cNvSpPr txBox="1">
            <a:spLocks/>
          </p:cNvSpPr>
          <p:nvPr/>
        </p:nvSpPr>
        <p:spPr>
          <a:xfrm>
            <a:off x="348791" y="-33787"/>
            <a:ext cx="11706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Linking SATM with Capabilities</a:t>
            </a:r>
          </a:p>
        </p:txBody>
      </p:sp>
    </p:spTree>
    <p:extLst>
      <p:ext uri="{BB962C8B-B14F-4D97-AF65-F5344CB8AC3E}">
        <p14:creationId xmlns:p14="http://schemas.microsoft.com/office/powerpoint/2010/main" val="300608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E116-FFCE-474F-957C-A23590E8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22" y="537356"/>
            <a:ext cx="10537938" cy="701731"/>
          </a:xfrm>
        </p:spPr>
        <p:txBody>
          <a:bodyPr/>
          <a:lstStyle/>
          <a:p>
            <a:r>
              <a:rPr lang="en-US" sz="4400" b="1" dirty="0">
                <a:latin typeface="+mn-lt"/>
              </a:rPr>
              <a:t>SATM Capability Codes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DD3DB-AC80-F14C-BCAE-5AF2D16B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378" y="5955519"/>
            <a:ext cx="2743200" cy="365125"/>
          </a:xfrm>
        </p:spPr>
        <p:txBody>
          <a:bodyPr/>
          <a:lstStyle/>
          <a:p>
            <a:fld id="{786A64DB-DBB3-CA48-993E-0DE1651AF3A6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4BF0E0A-E52D-C546-94D4-5B96DD80A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209935"/>
              </p:ext>
            </p:extLst>
          </p:nvPr>
        </p:nvGraphicFramePr>
        <p:xfrm>
          <a:off x="343422" y="1925205"/>
          <a:ext cx="11293259" cy="931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937">
                  <a:extLst>
                    <a:ext uri="{9D8B030D-6E8A-4147-A177-3AD203B41FA5}">
                      <a16:colId xmlns:a16="http://schemas.microsoft.com/office/drawing/2014/main" val="3271577333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254847367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583879254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137069154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091916723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57928929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313602746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val="1982292142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117798876"/>
                    </a:ext>
                  </a:extLst>
                </a:gridCol>
                <a:gridCol w="1578282">
                  <a:extLst>
                    <a:ext uri="{9D8B030D-6E8A-4147-A177-3AD203B41FA5}">
                      <a16:colId xmlns:a16="http://schemas.microsoft.com/office/drawing/2014/main" val="1137753268"/>
                    </a:ext>
                  </a:extLst>
                </a:gridCol>
              </a:tblGrid>
              <a:tr h="4341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Capability</a:t>
                      </a:r>
                    </a:p>
                    <a:p>
                      <a:pPr algn="ctr"/>
                      <a:r>
                        <a:rPr lang="en-US" sz="1600" b="1" dirty="0"/>
                        <a:t>Code</a:t>
                      </a:r>
                    </a:p>
                  </a:txBody>
                  <a:tcPr marL="9181" marR="9181" marT="918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VSWIR</a:t>
                      </a:r>
                    </a:p>
                  </a:txBody>
                  <a:tcPr marL="9181" marR="9181" marT="91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1" marR="9181" marT="91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1" marR="9181" marT="91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1" marR="9181" marT="91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TIR</a:t>
                      </a:r>
                    </a:p>
                  </a:txBody>
                  <a:tcPr marL="9181" marR="9181" marT="91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1" marR="9181" marT="9181" marB="0" anchor="ctr">
                    <a:solidFill>
                      <a:srgbClr val="BBB9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1" marR="9181" marT="9181" marB="0" anchor="ctr">
                    <a:solidFill>
                      <a:srgbClr val="BBB9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1" marR="9181" marT="9181" marB="0" anchor="ctr">
                    <a:solidFill>
                      <a:srgbClr val="BBB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1" marR="9181" marT="9181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781082"/>
                  </a:ext>
                </a:extLst>
              </a:tr>
              <a:tr h="434159">
                <a:tc v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9181" marR="9181" marT="9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Spatial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1" marR="9181" marT="91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Temporal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1" marR="9181" marT="91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Range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1" marR="9181" marT="91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Sensitivity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1" marR="9181" marT="91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Spatial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1" marR="9181" marT="91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Temporal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1" marR="9181" marT="91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Range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1" marR="9181" marT="91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Sensitivity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1" marR="9181" marT="918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VSWIR/TIR Coincidence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1" marR="9181" marT="9181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015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522894F-7284-0741-B60C-D513553BA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23845"/>
              </p:ext>
            </p:extLst>
          </p:nvPr>
        </p:nvGraphicFramePr>
        <p:xfrm>
          <a:off x="343422" y="3159852"/>
          <a:ext cx="11293260" cy="309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852">
                  <a:extLst>
                    <a:ext uri="{9D8B030D-6E8A-4147-A177-3AD203B41FA5}">
                      <a16:colId xmlns:a16="http://schemas.microsoft.com/office/drawing/2014/main" val="261615049"/>
                    </a:ext>
                  </a:extLst>
                </a:gridCol>
                <a:gridCol w="898852">
                  <a:extLst>
                    <a:ext uri="{9D8B030D-6E8A-4147-A177-3AD203B41FA5}">
                      <a16:colId xmlns:a16="http://schemas.microsoft.com/office/drawing/2014/main" val="1601867865"/>
                    </a:ext>
                  </a:extLst>
                </a:gridCol>
                <a:gridCol w="1108683">
                  <a:extLst>
                    <a:ext uri="{9D8B030D-6E8A-4147-A177-3AD203B41FA5}">
                      <a16:colId xmlns:a16="http://schemas.microsoft.com/office/drawing/2014/main" val="2886683234"/>
                    </a:ext>
                  </a:extLst>
                </a:gridCol>
                <a:gridCol w="1000310">
                  <a:extLst>
                    <a:ext uri="{9D8B030D-6E8A-4147-A177-3AD203B41FA5}">
                      <a16:colId xmlns:a16="http://schemas.microsoft.com/office/drawing/2014/main" val="13483735"/>
                    </a:ext>
                  </a:extLst>
                </a:gridCol>
                <a:gridCol w="1399221">
                  <a:extLst>
                    <a:ext uri="{9D8B030D-6E8A-4147-A177-3AD203B41FA5}">
                      <a16:colId xmlns:a16="http://schemas.microsoft.com/office/drawing/2014/main" val="3060571901"/>
                    </a:ext>
                  </a:extLst>
                </a:gridCol>
                <a:gridCol w="786079">
                  <a:extLst>
                    <a:ext uri="{9D8B030D-6E8A-4147-A177-3AD203B41FA5}">
                      <a16:colId xmlns:a16="http://schemas.microsoft.com/office/drawing/2014/main" val="1704844933"/>
                    </a:ext>
                  </a:extLst>
                </a:gridCol>
                <a:gridCol w="1084790">
                  <a:extLst>
                    <a:ext uri="{9D8B030D-6E8A-4147-A177-3AD203B41FA5}">
                      <a16:colId xmlns:a16="http://schemas.microsoft.com/office/drawing/2014/main" val="2010466319"/>
                    </a:ext>
                  </a:extLst>
                </a:gridCol>
                <a:gridCol w="1289170">
                  <a:extLst>
                    <a:ext uri="{9D8B030D-6E8A-4147-A177-3AD203B41FA5}">
                      <a16:colId xmlns:a16="http://schemas.microsoft.com/office/drawing/2014/main" val="1921714217"/>
                    </a:ext>
                  </a:extLst>
                </a:gridCol>
                <a:gridCol w="1258008">
                  <a:extLst>
                    <a:ext uri="{9D8B030D-6E8A-4147-A177-3AD203B41FA5}">
                      <a16:colId xmlns:a16="http://schemas.microsoft.com/office/drawing/2014/main" val="4103373251"/>
                    </a:ext>
                  </a:extLst>
                </a:gridCol>
                <a:gridCol w="1569295">
                  <a:extLst>
                    <a:ext uri="{9D8B030D-6E8A-4147-A177-3AD203B41FA5}">
                      <a16:colId xmlns:a16="http://schemas.microsoft.com/office/drawing/2014/main" val="548229651"/>
                    </a:ext>
                  </a:extLst>
                </a:gridCol>
              </a:tblGrid>
              <a:tr h="110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≤30 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≤8 days for global coverage*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≤380 - ≥2500 nm, @ ≤10nm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SNR ≥400 VNIR, SNR ≥250 SWIR, accuracy ≤10%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≤30 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≤1 day for global coverage*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≥5 bands in 8-12 um, ≥  1 band in 3 -4.5 um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≤1K Absolue, ≤0.2K NeDT / band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Simultaneous  within 30 seconds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0855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≤60  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≤16 days for global coverage*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≤380 nm -  ≥1000 nm, @ ≤10nm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≤10% Absolute  accuracy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≤60 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≤3 days  for global coverage*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≥5 bands in 8-12 um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≤1.5% Absolute, &lt;1K </a:t>
                      </a:r>
                      <a:r>
                        <a:rPr lang="en-US" sz="1600" u="none" strike="noStrike" dirty="0" err="1">
                          <a:effectLst/>
                        </a:rPr>
                        <a:t>NeDT</a:t>
                      </a:r>
                      <a:r>
                        <a:rPr lang="en-US" sz="1600" u="none" strike="noStrike" dirty="0">
                          <a:effectLst/>
                        </a:rPr>
                        <a:t> / band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On same day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689791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VNIR multiband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≤100 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≤5 days for global coverage*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≥3 bands in 8-12 um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VNIR within 3 days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051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75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53E0C7-ECF2-9147-99FC-D766975BA1C0}"/>
              </a:ext>
            </a:extLst>
          </p:cNvPr>
          <p:cNvGrpSpPr/>
          <p:nvPr/>
        </p:nvGrpSpPr>
        <p:grpSpPr>
          <a:xfrm>
            <a:off x="8484043" y="743783"/>
            <a:ext cx="3659060" cy="2924951"/>
            <a:chOff x="8314602" y="1836369"/>
            <a:chExt cx="3659060" cy="2924951"/>
          </a:xfrm>
        </p:grpSpPr>
        <p:pic>
          <p:nvPicPr>
            <p:cNvPr id="10" name="Picture 25">
              <a:extLst>
                <a:ext uri="{FF2B5EF4-FFF2-40B4-BE49-F238E27FC236}">
                  <a16:creationId xmlns:a16="http://schemas.microsoft.com/office/drawing/2014/main" id="{9B5C40EC-0595-7546-8075-DF51F9ED1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4602" y="2532471"/>
              <a:ext cx="3659060" cy="191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Isosceles Triangle 11">
              <a:extLst>
                <a:ext uri="{FF2B5EF4-FFF2-40B4-BE49-F238E27FC236}">
                  <a16:creationId xmlns:a16="http://schemas.microsoft.com/office/drawing/2014/main" id="{6167D060-C27D-9040-8885-F70141AA3FF0}"/>
                </a:ext>
              </a:extLst>
            </p:cNvPr>
            <p:cNvSpPr/>
            <p:nvPr/>
          </p:nvSpPr>
          <p:spPr>
            <a:xfrm rot="1284852">
              <a:off x="10341779" y="2337362"/>
              <a:ext cx="298554" cy="892722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alpha val="27000"/>
                  </a:schemeClr>
                </a:gs>
                <a:gs pos="55000">
                  <a:srgbClr val="FFC000">
                    <a:alpha val="93000"/>
                  </a:srgbClr>
                </a:gs>
              </a:gsLst>
              <a:lin ang="162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2" name="Picture 95">
              <a:extLst>
                <a:ext uri="{FF2B5EF4-FFF2-40B4-BE49-F238E27FC236}">
                  <a16:creationId xmlns:a16="http://schemas.microsoft.com/office/drawing/2014/main" id="{552009FC-E8B3-7546-ACE3-88EE4FA1D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6500">
              <a:off x="9854727" y="1836369"/>
              <a:ext cx="1601527" cy="85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3">
              <a:extLst>
                <a:ext uri="{FF2B5EF4-FFF2-40B4-BE49-F238E27FC236}">
                  <a16:creationId xmlns:a16="http://schemas.microsoft.com/office/drawing/2014/main" id="{20993732-3BE3-B241-B2DD-B58B0E0CC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71014">
              <a:off x="8451095" y="1926064"/>
              <a:ext cx="1601527" cy="85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Isosceles Triangle 11">
              <a:extLst>
                <a:ext uri="{FF2B5EF4-FFF2-40B4-BE49-F238E27FC236}">
                  <a16:creationId xmlns:a16="http://schemas.microsoft.com/office/drawing/2014/main" id="{3662B5FD-CABD-7442-BA1D-5B4EAEB8CF78}"/>
                </a:ext>
              </a:extLst>
            </p:cNvPr>
            <p:cNvSpPr/>
            <p:nvPr/>
          </p:nvSpPr>
          <p:spPr>
            <a:xfrm rot="20822458">
              <a:off x="9280472" y="2341731"/>
              <a:ext cx="534611" cy="911436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rgbClr val="FFFFFF"/>
                </a:gs>
                <a:gs pos="100000">
                  <a:srgbClr val="E0E8F4"/>
                </a:gs>
                <a:gs pos="33000">
                  <a:srgbClr val="70AD47">
                    <a:alpha val="24000"/>
                  </a:srgbClr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89116CAF-8CA0-A841-9643-D663444DB2D7}"/>
                </a:ext>
              </a:extLst>
            </p:cNvPr>
            <p:cNvSpPr/>
            <p:nvPr/>
          </p:nvSpPr>
          <p:spPr>
            <a:xfrm>
              <a:off x="8398373" y="2221321"/>
              <a:ext cx="3213100" cy="2539999"/>
            </a:xfrm>
            <a:prstGeom prst="arc">
              <a:avLst>
                <a:gd name="adj1" fmla="val 12046477"/>
                <a:gd name="adj2" fmla="val 20515247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EEF992-5EA7-474F-9665-7DDE1AEC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66" y="-27361"/>
            <a:ext cx="11162534" cy="113792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SBG Instrument Architecture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E0A8B-8728-DF4A-9461-7A82BDD04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6" y="1064861"/>
            <a:ext cx="7966840" cy="50248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500" dirty="0"/>
              <a:t>The instrument architecture study assesses the performance of the instruments based on radiometric calculation 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1500" dirty="0"/>
              <a:t>The instrument performance is a function of the collected signal and noise sources</a:t>
            </a:r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pPr marL="0" indent="0">
              <a:buNone/>
            </a:pPr>
            <a:endParaRPr lang="en-US" altLang="en-US" sz="1500" dirty="0"/>
          </a:p>
          <a:p>
            <a:pPr>
              <a:buFont typeface="Wingdings" pitchFamily="2" charset="2"/>
              <a:buChar char="q"/>
              <a:defRPr/>
            </a:pPr>
            <a:r>
              <a:rPr lang="en-US" altLang="en-US" sz="1500" dirty="0"/>
              <a:t>The VSWIR and TIR instrument scenario study was performed for various platforms: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en-US" sz="1500" dirty="0"/>
              <a:t>CubeSat, </a:t>
            </a:r>
            <a:r>
              <a:rPr lang="en-US" altLang="en-US" sz="1500" dirty="0" err="1"/>
              <a:t>SmallSat</a:t>
            </a:r>
            <a:r>
              <a:rPr lang="en-US" altLang="en-US" sz="1500" dirty="0"/>
              <a:t>, Medium Sat, Large Sat / Flagship</a:t>
            </a:r>
          </a:p>
          <a:p>
            <a:pPr lvl="1">
              <a:defRPr/>
            </a:pPr>
            <a:endParaRPr lang="en-US" altLang="en-US" sz="1500" dirty="0"/>
          </a:p>
          <a:p>
            <a:endParaRPr lang="en-US" altLang="en-US" sz="1500" dirty="0"/>
          </a:p>
          <a:p>
            <a:endParaRPr lang="en-US" sz="15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0F8B8-934B-5745-8F5D-72028D30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0043"/>
            <a:ext cx="2743200" cy="365125"/>
          </a:xfrm>
        </p:spPr>
        <p:txBody>
          <a:bodyPr/>
          <a:lstStyle/>
          <a:p>
            <a:fld id="{E233C022-AAB5-134E-BF42-481DB588B731}" type="datetime5">
              <a:rPr lang="en-US" smtClean="0"/>
              <a:t>13-Jan-20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89B45-CAD8-6D43-874B-4882746E1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2D09-4154-0E43-9AC0-236191A5F90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5D225F39-E825-F040-9EC7-44964DA9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2538" y="6565900"/>
            <a:ext cx="7546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charset="0"/>
              </a:rPr>
              <a:t>22.7  Mm separation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7139DB4A-7A5B-A446-91DA-3DC181521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0688" y="6565901"/>
            <a:ext cx="75466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charset="0"/>
              </a:rPr>
              <a:t>22 m  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charset="0"/>
              </a:rPr>
              <a:t>diameter starshade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1BCF8A-CED9-E041-A160-D8595C7702D6}"/>
              </a:ext>
            </a:extLst>
          </p:cNvPr>
          <p:cNvCxnSpPr/>
          <p:nvPr/>
        </p:nvCxnSpPr>
        <p:spPr>
          <a:xfrm>
            <a:off x="10017495" y="3688787"/>
            <a:ext cx="605362" cy="2654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3D62FAC-BBC6-414C-8A96-D28505FCBF79}"/>
              </a:ext>
            </a:extLst>
          </p:cNvPr>
          <p:cNvCxnSpPr/>
          <p:nvPr/>
        </p:nvCxnSpPr>
        <p:spPr>
          <a:xfrm flipH="1">
            <a:off x="9869971" y="3688787"/>
            <a:ext cx="450338" cy="2654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BEB8A0-FABC-FE41-B4E8-5F0D99C39BFE}"/>
              </a:ext>
            </a:extLst>
          </p:cNvPr>
          <p:cNvCxnSpPr/>
          <p:nvPr/>
        </p:nvCxnSpPr>
        <p:spPr>
          <a:xfrm>
            <a:off x="10017495" y="3688787"/>
            <a:ext cx="3026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0B8436E-3C31-0240-9D53-AA55571EFD94}"/>
              </a:ext>
            </a:extLst>
          </p:cNvPr>
          <p:cNvSpPr/>
          <p:nvPr/>
        </p:nvSpPr>
        <p:spPr>
          <a:xfrm rot="10800000">
            <a:off x="9265370" y="6259171"/>
            <a:ext cx="2096406" cy="25010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10EFA6-64FA-F440-A78C-E60EE46BE890}"/>
              </a:ext>
            </a:extLst>
          </p:cNvPr>
          <p:cNvCxnSpPr/>
          <p:nvPr/>
        </p:nvCxnSpPr>
        <p:spPr>
          <a:xfrm>
            <a:off x="10198282" y="4532655"/>
            <a:ext cx="27063" cy="1705432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FC63AA-8E2E-524F-8FB6-25B1563570BD}"/>
              </a:ext>
            </a:extLst>
          </p:cNvPr>
          <p:cNvCxnSpPr/>
          <p:nvPr/>
        </p:nvCxnSpPr>
        <p:spPr>
          <a:xfrm>
            <a:off x="10358555" y="3706514"/>
            <a:ext cx="17661" cy="812479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58E6B56-AC8A-5748-BD35-257A0390DB99}"/>
              </a:ext>
            </a:extLst>
          </p:cNvPr>
          <p:cNvSpPr txBox="1"/>
          <p:nvPr/>
        </p:nvSpPr>
        <p:spPr>
          <a:xfrm>
            <a:off x="10198768" y="5441222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Altitude = 705 km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4BDFA0-B9CC-5647-A603-114800A3D38C}"/>
              </a:ext>
            </a:extLst>
          </p:cNvPr>
          <p:cNvSpPr txBox="1"/>
          <p:nvPr/>
        </p:nvSpPr>
        <p:spPr>
          <a:xfrm>
            <a:off x="10358555" y="3835403"/>
            <a:ext cx="132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Focal length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8B5A57-A207-8A44-A46B-B6B29F256BCA}"/>
              </a:ext>
            </a:extLst>
          </p:cNvPr>
          <p:cNvSpPr txBox="1"/>
          <p:nvPr/>
        </p:nvSpPr>
        <p:spPr>
          <a:xfrm>
            <a:off x="8967203" y="3539221"/>
            <a:ext cx="112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pixel pitch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8EEE7F-06BB-3146-8275-A94FD0D0CECA}"/>
              </a:ext>
            </a:extLst>
          </p:cNvPr>
          <p:cNvSpPr txBox="1"/>
          <p:nvPr/>
        </p:nvSpPr>
        <p:spPr>
          <a:xfrm>
            <a:off x="9701769" y="6239717"/>
            <a:ext cx="114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Ground Sample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2144FED-1E2E-2B44-8C6C-64988DE2F3BB}"/>
              </a:ext>
            </a:extLst>
          </p:cNvPr>
          <p:cNvCxnSpPr>
            <a:cxnSpLocks/>
          </p:cNvCxnSpPr>
          <p:nvPr/>
        </p:nvCxnSpPr>
        <p:spPr>
          <a:xfrm>
            <a:off x="9866154" y="6253508"/>
            <a:ext cx="756703" cy="566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7840B26-BA17-4C4F-8E73-EEEDC42EECDC}"/>
              </a:ext>
            </a:extLst>
          </p:cNvPr>
          <p:cNvSpPr txBox="1"/>
          <p:nvPr/>
        </p:nvSpPr>
        <p:spPr>
          <a:xfrm>
            <a:off x="606721" y="2480470"/>
            <a:ext cx="7336218" cy="323165"/>
          </a:xfrm>
          <a:prstGeom prst="rect">
            <a:avLst/>
          </a:prstGeom>
          <a:ln/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500" i="1" dirty="0"/>
              <a:t>Signal  = </a:t>
            </a:r>
            <a:r>
              <a:rPr lang="en-US" sz="1500" i="1" dirty="0">
                <a:latin typeface="Arial" charset="0"/>
              </a:rPr>
              <a:t>spectral radiance </a:t>
            </a:r>
            <a:r>
              <a:rPr lang="en-US" sz="1500" i="1" dirty="0">
                <a:ea typeface="Symbol" charset="2"/>
                <a:cs typeface="Symbol" charset="2"/>
              </a:rPr>
              <a:t>* </a:t>
            </a:r>
            <a:r>
              <a:rPr lang="en-US" sz="1500" i="1" dirty="0" err="1">
                <a:ea typeface="Symbol" charset="2"/>
                <a:cs typeface="Symbol" charset="2"/>
              </a:rPr>
              <a:t>A</a:t>
            </a:r>
            <a:r>
              <a:rPr lang="en-US" sz="1500" i="1" baseline="-25000" dirty="0" err="1">
                <a:ea typeface="Symbol" charset="2"/>
                <a:cs typeface="Symbol" charset="2"/>
              </a:rPr>
              <a:t>o</a:t>
            </a:r>
            <a:r>
              <a:rPr lang="en-US" sz="1500" i="1" baseline="-25000" dirty="0">
                <a:ea typeface="Symbol" charset="2"/>
                <a:cs typeface="Symbol" charset="2"/>
              </a:rPr>
              <a:t> </a:t>
            </a:r>
            <a:r>
              <a:rPr lang="en-US" sz="1500" i="1" dirty="0">
                <a:ea typeface="Symbol" charset="2"/>
                <a:cs typeface="Symbol" charset="2"/>
              </a:rPr>
              <a:t>* </a:t>
            </a:r>
            <a:r>
              <a:rPr lang="en-US" sz="1500" i="1" dirty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sz="1500" i="1" baseline="-25000" dirty="0">
                <a:ea typeface="Symbol" charset="2"/>
                <a:cs typeface="Symbol" charset="2"/>
              </a:rPr>
              <a:t>d </a:t>
            </a:r>
            <a:r>
              <a:rPr lang="en-US" sz="1500" i="1" dirty="0"/>
              <a:t>* </a:t>
            </a:r>
            <a:r>
              <a:rPr lang="en-US" sz="1500" i="1" dirty="0">
                <a:latin typeface="Symbol" charset="2"/>
              </a:rPr>
              <a:t>d</a:t>
            </a:r>
            <a:r>
              <a:rPr lang="en-US" sz="1500" i="1" dirty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500" i="1" dirty="0">
                <a:ea typeface="Symbol" charset="2"/>
                <a:cs typeface="Symbol" charset="2"/>
              </a:rPr>
              <a:t> * (</a:t>
            </a:r>
            <a:r>
              <a:rPr lang="en-US" sz="1500" i="1" dirty="0">
                <a:latin typeface="Symbol" charset="2"/>
                <a:ea typeface="Symbol" charset="2"/>
                <a:cs typeface="Symbol" charset="2"/>
              </a:rPr>
              <a:t>l/</a:t>
            </a:r>
            <a:r>
              <a:rPr lang="en-US" sz="1500" i="1" dirty="0" err="1">
                <a:ea typeface="Symbol" charset="2"/>
                <a:cs typeface="Symbol" charset="2"/>
              </a:rPr>
              <a:t>hc</a:t>
            </a:r>
            <a:r>
              <a:rPr lang="en-US" sz="1500" i="1" dirty="0">
                <a:ea typeface="Symbol" charset="2"/>
                <a:cs typeface="Symbol" charset="2"/>
              </a:rPr>
              <a:t>)* albedo * cos(</a:t>
            </a:r>
            <a:r>
              <a:rPr lang="en-US" sz="1500" i="1" dirty="0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1500" i="1" dirty="0">
                <a:ea typeface="Symbol" charset="2"/>
                <a:cs typeface="Symbol" charset="2"/>
              </a:rPr>
              <a:t>) </a:t>
            </a:r>
            <a:r>
              <a:rPr lang="en-US" sz="1500" i="1" dirty="0">
                <a:latin typeface="Symbol" charset="2"/>
                <a:ea typeface="Symbol" charset="2"/>
                <a:cs typeface="Symbol" charset="2"/>
              </a:rPr>
              <a:t>* </a:t>
            </a:r>
            <a:r>
              <a:rPr lang="en-US" sz="1500" i="1" dirty="0">
                <a:ea typeface="Symbol" charset="2"/>
                <a:cs typeface="Symbol" charset="2"/>
              </a:rPr>
              <a:t>T * t</a:t>
            </a:r>
            <a:r>
              <a:rPr lang="en-US" sz="1500" i="1" baseline="-25000" dirty="0">
                <a:ea typeface="Symbol" charset="2"/>
                <a:cs typeface="Symbol" charset="2"/>
              </a:rPr>
              <a:t>int</a:t>
            </a:r>
            <a:r>
              <a:rPr lang="en-US" sz="1500" i="1" dirty="0">
                <a:ea typeface="Symbol" charset="2"/>
                <a:cs typeface="Symbol" charset="2"/>
              </a:rPr>
              <a:t> * </a:t>
            </a:r>
            <a:r>
              <a:rPr lang="en-US" sz="1500" i="1" dirty="0">
                <a:latin typeface="Symbol" charset="2"/>
                <a:ea typeface="Symbol" charset="2"/>
                <a:cs typeface="Symbol" charset="2"/>
              </a:rPr>
              <a:t>h</a:t>
            </a:r>
            <a:endParaRPr lang="en-US" sz="1500" i="1" baseline="-250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CBC59B-5161-FA4E-AA29-43DF3571A51B}"/>
              </a:ext>
            </a:extLst>
          </p:cNvPr>
          <p:cNvSpPr txBox="1"/>
          <p:nvPr/>
        </p:nvSpPr>
        <p:spPr>
          <a:xfrm>
            <a:off x="3411695" y="3081052"/>
            <a:ext cx="927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Spectral </a:t>
            </a:r>
          </a:p>
          <a:p>
            <a:pPr algn="ctr"/>
            <a:r>
              <a:rPr lang="en-US" sz="1400" dirty="0"/>
              <a:t>resolution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BB0792-EE70-814E-83BF-14C90E5AF73C}"/>
              </a:ext>
            </a:extLst>
          </p:cNvPr>
          <p:cNvCxnSpPr>
            <a:cxnSpLocks/>
          </p:cNvCxnSpPr>
          <p:nvPr/>
        </p:nvCxnSpPr>
        <p:spPr>
          <a:xfrm>
            <a:off x="3822862" y="2740124"/>
            <a:ext cx="0" cy="3885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9E2D7B4-1E2E-C24A-88BD-A5B7AA796D04}"/>
              </a:ext>
            </a:extLst>
          </p:cNvPr>
          <p:cNvSpPr txBox="1"/>
          <p:nvPr/>
        </p:nvSpPr>
        <p:spPr>
          <a:xfrm>
            <a:off x="2666099" y="2998659"/>
            <a:ext cx="841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Aperture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6FD178C-4117-9040-9B28-DEA9E6A25A58}"/>
              </a:ext>
            </a:extLst>
          </p:cNvPr>
          <p:cNvCxnSpPr>
            <a:cxnSpLocks/>
          </p:cNvCxnSpPr>
          <p:nvPr/>
        </p:nvCxnSpPr>
        <p:spPr>
          <a:xfrm>
            <a:off x="3077445" y="2688140"/>
            <a:ext cx="0" cy="3885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A8794A8-8CB0-EA4E-B79F-42F689770BFA}"/>
              </a:ext>
            </a:extLst>
          </p:cNvPr>
          <p:cNvSpPr txBox="1"/>
          <p:nvPr/>
        </p:nvSpPr>
        <p:spPr>
          <a:xfrm>
            <a:off x="3104738" y="1961894"/>
            <a:ext cx="976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Solid angle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43B3A65-4E28-6E4A-B4A6-FF5B12F4DDF2}"/>
              </a:ext>
            </a:extLst>
          </p:cNvPr>
          <p:cNvCxnSpPr>
            <a:cxnSpLocks/>
          </p:cNvCxnSpPr>
          <p:nvPr/>
        </p:nvCxnSpPr>
        <p:spPr>
          <a:xfrm>
            <a:off x="5771304" y="2740124"/>
            <a:ext cx="0" cy="3885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FF81A98-6F37-464E-9161-57201E1B7695}"/>
              </a:ext>
            </a:extLst>
          </p:cNvPr>
          <p:cNvCxnSpPr>
            <a:cxnSpLocks/>
          </p:cNvCxnSpPr>
          <p:nvPr/>
        </p:nvCxnSpPr>
        <p:spPr>
          <a:xfrm flipV="1">
            <a:off x="6096000" y="2208919"/>
            <a:ext cx="0" cy="3413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48D3ED0-2483-A644-9678-3E711D7FA155}"/>
              </a:ext>
            </a:extLst>
          </p:cNvPr>
          <p:cNvCxnSpPr>
            <a:cxnSpLocks/>
          </p:cNvCxnSpPr>
          <p:nvPr/>
        </p:nvCxnSpPr>
        <p:spPr>
          <a:xfrm>
            <a:off x="6818499" y="2688268"/>
            <a:ext cx="0" cy="3885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80FD35E-E31C-9642-89D0-F698C30D1CC7}"/>
              </a:ext>
            </a:extLst>
          </p:cNvPr>
          <p:cNvCxnSpPr>
            <a:cxnSpLocks/>
          </p:cNvCxnSpPr>
          <p:nvPr/>
        </p:nvCxnSpPr>
        <p:spPr>
          <a:xfrm flipV="1">
            <a:off x="3507228" y="2208919"/>
            <a:ext cx="0" cy="3413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16454E9-DFA4-6D4C-9094-F0827809061B}"/>
              </a:ext>
            </a:extLst>
          </p:cNvPr>
          <p:cNvSpPr txBox="1"/>
          <p:nvPr/>
        </p:nvSpPr>
        <p:spPr>
          <a:xfrm>
            <a:off x="5286344" y="3050218"/>
            <a:ext cx="1102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Solar </a:t>
            </a:r>
          </a:p>
          <a:p>
            <a:pPr algn="ctr"/>
            <a:r>
              <a:rPr lang="en-US" sz="1400" dirty="0"/>
              <a:t>Zenith Angle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6A3443-C135-E249-8B9B-C9D764D9F5DB}"/>
              </a:ext>
            </a:extLst>
          </p:cNvPr>
          <p:cNvSpPr txBox="1"/>
          <p:nvPr/>
        </p:nvSpPr>
        <p:spPr>
          <a:xfrm>
            <a:off x="5539821" y="1991156"/>
            <a:ext cx="1112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transmission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6FDAE2-0868-4D48-AE93-7945BE069336}"/>
              </a:ext>
            </a:extLst>
          </p:cNvPr>
          <p:cNvSpPr txBox="1"/>
          <p:nvPr/>
        </p:nvSpPr>
        <p:spPr>
          <a:xfrm>
            <a:off x="6472212" y="3076686"/>
            <a:ext cx="864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Detector </a:t>
            </a:r>
          </a:p>
          <a:p>
            <a:pPr algn="ctr"/>
            <a:r>
              <a:rPr lang="en-US" sz="1400" dirty="0"/>
              <a:t>QE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702AB7-C002-9A4C-B5FF-75B4DAAB9444}"/>
              </a:ext>
            </a:extLst>
          </p:cNvPr>
          <p:cNvSpPr txBox="1"/>
          <p:nvPr/>
        </p:nvSpPr>
        <p:spPr>
          <a:xfrm>
            <a:off x="8305268" y="4386734"/>
            <a:ext cx="1584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ea typeface="Symbol" charset="2"/>
                <a:cs typeface="Symbol" charset="2"/>
              </a:rPr>
              <a:t>solid angle:</a:t>
            </a:r>
          </a:p>
          <a:p>
            <a:r>
              <a:rPr lang="en-US" i="1" dirty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i="1" baseline="-25000" dirty="0">
                <a:ea typeface="Symbol" charset="2"/>
                <a:cs typeface="Symbol" charset="2"/>
              </a:rPr>
              <a:t>d </a:t>
            </a:r>
            <a:r>
              <a:rPr lang="en-US" i="1" dirty="0">
                <a:ea typeface="Symbol" charset="2"/>
                <a:cs typeface="Symbol" charset="2"/>
              </a:rPr>
              <a:t>=</a:t>
            </a:r>
            <a:r>
              <a:rPr lang="en-US" i="1" baseline="-25000" dirty="0">
                <a:ea typeface="Symbol" charset="2"/>
                <a:cs typeface="Symbol" charset="2"/>
              </a:rPr>
              <a:t> </a:t>
            </a:r>
            <a:r>
              <a:rPr lang="en-US" i="1" dirty="0">
                <a:ea typeface="Symbol" charset="2"/>
                <a:cs typeface="Symbol" charset="2"/>
              </a:rPr>
              <a:t>(GSD/Alt)</a:t>
            </a:r>
            <a:r>
              <a:rPr lang="en-US" i="1" baseline="30000" dirty="0">
                <a:ea typeface="Symbol" charset="2"/>
                <a:cs typeface="Symbol" charset="2"/>
              </a:rPr>
              <a:t>2</a:t>
            </a:r>
          </a:p>
          <a:p>
            <a:r>
              <a:rPr lang="en-US" i="1" baseline="-25000" dirty="0">
                <a:latin typeface="Symbol" charset="2"/>
                <a:ea typeface="Symbol" charset="2"/>
                <a:cs typeface="Symbol" charset="2"/>
              </a:rPr>
              <a:t>      </a:t>
            </a:r>
            <a:r>
              <a:rPr lang="en-US" i="1" baseline="-25000" dirty="0">
                <a:ea typeface="Symbol" charset="2"/>
                <a:cs typeface="Symbol" charset="2"/>
              </a:rPr>
              <a:t> </a:t>
            </a:r>
            <a:r>
              <a:rPr lang="en-US" i="1" dirty="0">
                <a:ea typeface="Symbol" charset="2"/>
                <a:cs typeface="Symbol" charset="2"/>
              </a:rPr>
              <a:t>= (pitch/</a:t>
            </a:r>
            <a:r>
              <a:rPr lang="en-US" i="1" dirty="0" err="1">
                <a:ea typeface="Symbol" charset="2"/>
                <a:cs typeface="Symbol" charset="2"/>
              </a:rPr>
              <a:t>fl</a:t>
            </a:r>
            <a:r>
              <a:rPr lang="en-US" i="1" dirty="0">
                <a:ea typeface="Symbol" charset="2"/>
                <a:cs typeface="Symbol" charset="2"/>
              </a:rPr>
              <a:t>)</a:t>
            </a:r>
            <a:r>
              <a:rPr lang="en-US" i="1" baseline="30000" dirty="0">
                <a:ea typeface="Symbol" charset="2"/>
                <a:cs typeface="Symbol" charset="2"/>
              </a:rPr>
              <a:t>2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2C18271-F9DE-AE40-922F-5797D9077B31}"/>
                  </a:ext>
                </a:extLst>
              </p:cNvPr>
              <p:cNvSpPr txBox="1"/>
              <p:nvPr/>
            </p:nvSpPr>
            <p:spPr>
              <a:xfrm>
                <a:off x="572266" y="3338386"/>
                <a:ext cx="2753574" cy="477438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1001">
                <a:schemeClr val="lt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500" i="1" dirty="0"/>
                  <a:t>SNR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1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charset="0"/>
                          </a:rPr>
                          <m:t>𝑠𝑖𝑔𝑛𝑎𝑙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500" i="1">
                                <a:latin typeface="Cambria Math" charset="0"/>
                              </a:rPr>
                              <m:t>𝑠𝑖𝑔𝑛𝑎𝑙</m:t>
                            </m:r>
                            <m:r>
                              <a:rPr lang="en-US" sz="1500" i="1">
                                <a:latin typeface="Cambria Math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>
                                    <a:latin typeface="Cambria Math" charset="0"/>
                                  </a:rPr>
                                  <m:t>𝑁𝑑</m:t>
                                </m:r>
                              </m:e>
                              <m:sup>
                                <m:r>
                                  <a:rPr lang="en-US" sz="15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500" i="1">
                                <a:latin typeface="Cambria Math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>
                                    <a:latin typeface="Cambria Math" charset="0"/>
                                  </a:rPr>
                                  <m:t>𝑁𝑟</m:t>
                                </m:r>
                              </m:e>
                              <m:sup>
                                <m:r>
                                  <a:rPr lang="en-US" sz="15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500" i="1">
                                <a:latin typeface="Cambria Math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>
                                    <a:latin typeface="Cambria Math" charset="0"/>
                                  </a:rPr>
                                  <m:t>𝑁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5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>
                                    <a:latin typeface="Cambria Math" charset="0"/>
                                  </a:rPr>
                                  <m:t>𝑁𝑞</m:t>
                                </m:r>
                              </m:e>
                              <m:sup>
                                <m:r>
                                  <a:rPr lang="en-US" sz="15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1500" i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2C18271-F9DE-AE40-922F-5797D9077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66" y="3338386"/>
                <a:ext cx="2753574" cy="477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550D38F0-9EB7-3C43-9FCF-1C7B2B1DFEA6}"/>
              </a:ext>
            </a:extLst>
          </p:cNvPr>
          <p:cNvSpPr/>
          <p:nvPr/>
        </p:nvSpPr>
        <p:spPr>
          <a:xfrm>
            <a:off x="719821" y="4938827"/>
            <a:ext cx="2096406" cy="16222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tx1"/>
                </a:solidFill>
              </a:rPr>
              <a:t>Altitude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tx1"/>
                </a:solidFill>
              </a:rPr>
              <a:t>GSD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tx1"/>
                </a:solidFill>
              </a:rPr>
              <a:t>Optics F#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tx1"/>
                </a:solidFill>
              </a:rPr>
              <a:t>Pixel pitch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tx1"/>
                </a:solidFill>
              </a:rPr>
              <a:t>Detector array size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tx1"/>
                </a:solidFill>
              </a:rPr>
              <a:t>Spectral resolution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B9C5551-0D65-4E44-AB29-12AB0BB4006C}"/>
              </a:ext>
            </a:extLst>
          </p:cNvPr>
          <p:cNvSpPr/>
          <p:nvPr/>
        </p:nvSpPr>
        <p:spPr>
          <a:xfrm>
            <a:off x="3300618" y="4938827"/>
            <a:ext cx="2487764" cy="16222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tx1"/>
                </a:solidFill>
              </a:rPr>
              <a:t>Telescope aperture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tx1"/>
                </a:solidFill>
              </a:rPr>
              <a:t>Telescope focal length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tx1"/>
                </a:solidFill>
              </a:rPr>
              <a:t>Signal throughput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tx1"/>
                </a:solidFill>
              </a:rPr>
              <a:t>SNR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tx1"/>
                </a:solidFill>
              </a:rPr>
              <a:t>Ground swath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tx1"/>
                </a:solidFill>
              </a:rPr>
              <a:t>Temporal rate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tx1"/>
                </a:solidFill>
              </a:rPr>
              <a:t>Slit width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FF47E99-9111-E34E-A299-FF3563977E4C}"/>
              </a:ext>
            </a:extLst>
          </p:cNvPr>
          <p:cNvSpPr/>
          <p:nvPr/>
        </p:nvSpPr>
        <p:spPr>
          <a:xfrm>
            <a:off x="6277040" y="5271945"/>
            <a:ext cx="178969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tx1"/>
                </a:solidFill>
              </a:rPr>
              <a:t>Instrument mass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5BBABEA-8936-A243-95D5-CE00D1CFFB12}"/>
              </a:ext>
            </a:extLst>
          </p:cNvPr>
          <p:cNvSpPr txBox="1"/>
          <p:nvPr/>
        </p:nvSpPr>
        <p:spPr>
          <a:xfrm>
            <a:off x="872625" y="4598227"/>
            <a:ext cx="184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 parameters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3F2DC0C-85F5-4743-A245-252BCDA4ACEF}"/>
              </a:ext>
            </a:extLst>
          </p:cNvPr>
          <p:cNvSpPr txBox="1"/>
          <p:nvPr/>
        </p:nvSpPr>
        <p:spPr>
          <a:xfrm>
            <a:off x="4018330" y="461329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35C4ABD-9B00-0441-AAE1-ECC5A134416E}"/>
              </a:ext>
            </a:extLst>
          </p:cNvPr>
          <p:cNvSpPr txBox="1"/>
          <p:nvPr/>
        </p:nvSpPr>
        <p:spPr>
          <a:xfrm>
            <a:off x="6589698" y="4912152"/>
            <a:ext cx="10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Estimate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90F2FFB-ED6A-8144-8292-96B92D64FC54}"/>
              </a:ext>
            </a:extLst>
          </p:cNvPr>
          <p:cNvCxnSpPr>
            <a:cxnSpLocks/>
            <a:stCxn id="58" idx="3"/>
            <a:endCxn id="59" idx="1"/>
          </p:cNvCxnSpPr>
          <p:nvPr/>
        </p:nvCxnSpPr>
        <p:spPr>
          <a:xfrm>
            <a:off x="2816227" y="5749963"/>
            <a:ext cx="4843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A83E911-5E91-F44D-8DE4-24FA269E7C9E}"/>
              </a:ext>
            </a:extLst>
          </p:cNvPr>
          <p:cNvCxnSpPr/>
          <p:nvPr/>
        </p:nvCxnSpPr>
        <p:spPr>
          <a:xfrm>
            <a:off x="5775853" y="5442291"/>
            <a:ext cx="4843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05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37C7E1-8FDD-FD4A-BB6E-58F604379C42}"/>
              </a:ext>
            </a:extLst>
          </p:cNvPr>
          <p:cNvSpPr/>
          <p:nvPr/>
        </p:nvSpPr>
        <p:spPr>
          <a:xfrm>
            <a:off x="129873" y="1189666"/>
            <a:ext cx="5752312" cy="518383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3000">
                <a:schemeClr val="bg1">
                  <a:lumMod val="95000"/>
                </a:schemeClr>
              </a:gs>
              <a:gs pos="48975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39EE1-2AED-314A-877B-F770F0FA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302E-D6B8-4C48-9661-305A6B249B17}" type="datetime5">
              <a:rPr lang="en-US" smtClean="0"/>
              <a:t>13-Jan-20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B86960-79D9-4845-8538-38BEB17B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2D09-4154-0E43-9AC0-236191A5F90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DF3E83-9CD3-384A-B0D9-CBEB6C999C1F}"/>
              </a:ext>
            </a:extLst>
          </p:cNvPr>
          <p:cNvSpPr/>
          <p:nvPr/>
        </p:nvSpPr>
        <p:spPr>
          <a:xfrm>
            <a:off x="6819191" y="1246955"/>
            <a:ext cx="46332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VSWIR Instrument Scenario Examples</a:t>
            </a:r>
          </a:p>
          <a:p>
            <a:pPr algn="ctr"/>
            <a:r>
              <a:rPr lang="en-US" dirty="0"/>
              <a:t>(400 – 2500 nm, Hyperspectral, </a:t>
            </a:r>
            <a:r>
              <a:rPr lang="en-US" dirty="0">
                <a:latin typeface="Symbol" pitchFamily="2" charset="2"/>
              </a:rPr>
              <a:t>dl </a:t>
            </a:r>
            <a:r>
              <a:rPr lang="en-US" dirty="0"/>
              <a:t>10 nm)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F691F2-3191-E14F-BC12-F4D5CF4023ED}"/>
              </a:ext>
            </a:extLst>
          </p:cNvPr>
          <p:cNvSpPr/>
          <p:nvPr/>
        </p:nvSpPr>
        <p:spPr>
          <a:xfrm>
            <a:off x="6811742" y="3718905"/>
            <a:ext cx="49162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TIR Instrument Scenario Examples</a:t>
            </a:r>
          </a:p>
          <a:p>
            <a:pPr algn="ctr"/>
            <a:r>
              <a:rPr lang="en-US" dirty="0"/>
              <a:t>(8-12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m, Multi-spectral, </a:t>
            </a:r>
            <a:r>
              <a:rPr lang="en-US" dirty="0">
                <a:latin typeface="Symbol" pitchFamily="2" charset="2"/>
              </a:rPr>
              <a:t>dl 0.5 m</a:t>
            </a:r>
            <a:r>
              <a:rPr lang="en-US" dirty="0"/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FE6972-694F-E74A-8B90-E9FB0BD28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511" y="4322211"/>
            <a:ext cx="5805347" cy="1819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EDE604-7D15-F247-9CFE-797AE4621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512" y="1916900"/>
            <a:ext cx="5852615" cy="17173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9138B4-B4C1-A54C-9091-E8114D1F5D2F}"/>
              </a:ext>
            </a:extLst>
          </p:cNvPr>
          <p:cNvSpPr txBox="1"/>
          <p:nvPr/>
        </p:nvSpPr>
        <p:spPr>
          <a:xfrm>
            <a:off x="116385" y="1702968"/>
            <a:ext cx="58661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/>
              <a:t>Instrument architectures include: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Hyperspectral VSWIR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Multi-band TIR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Hyperspectral TIR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Microbolometer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/>
              <a:t>Instrument observation modes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Pushbroom</a:t>
            </a:r>
            <a:r>
              <a:rPr lang="en-US" sz="1600" dirty="0"/>
              <a:t> 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1600" dirty="0"/>
              <a:t>Hyperspectral VSWIR/TIR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Whisk-broom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1600" dirty="0"/>
              <a:t>Multiband TIR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/>
              <a:t>Telescope aperture is the driving factor for the instrument mass and mission cost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/>
              <a:t>Instrument sensitivity is studies relative to a well-characterized reference instrument and more in-depth modeling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/>
              <a:t>Large format focal planes and multiple instruments/platforms can highly benefit the revisit rate and ground swath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5AC067-6B82-204E-95C0-305ABEDF2AD2}"/>
              </a:ext>
            </a:extLst>
          </p:cNvPr>
          <p:cNvSpPr txBox="1">
            <a:spLocks/>
          </p:cNvSpPr>
          <p:nvPr/>
        </p:nvSpPr>
        <p:spPr>
          <a:xfrm>
            <a:off x="191266" y="221051"/>
            <a:ext cx="11162534" cy="11379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SBG Instrument Architecture Study </a:t>
            </a:r>
          </a:p>
        </p:txBody>
      </p:sp>
    </p:spTree>
    <p:extLst>
      <p:ext uri="{BB962C8B-B14F-4D97-AF65-F5344CB8AC3E}">
        <p14:creationId xmlns:p14="http://schemas.microsoft.com/office/powerpoint/2010/main" val="246721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2159420" y="2997248"/>
            <a:ext cx="992038" cy="4876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Medium-Class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711" y="202581"/>
            <a:ext cx="9653451" cy="65659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Architecture Trade Space Building 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21D0-598D-4143-B2B2-7243DF31CCC6}" type="slidenum">
              <a:rPr lang="en-US" smtClean="0"/>
              <a:t>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98980" y="1101313"/>
            <a:ext cx="2292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Options for Space-based Systems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069605" y="1469492"/>
            <a:ext cx="81040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305679" y="1637322"/>
            <a:ext cx="1136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Launch Vehicle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06494" y="1549704"/>
            <a:ext cx="107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Instrument Configuration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954108" y="1547508"/>
            <a:ext cx="130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Observing System Class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356769" y="2043011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Falcon-9 or Vulcan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356769" y="2517464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Electron or Virgin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34301" y="1632566"/>
            <a:ext cx="1160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Data Latency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920347" y="1547508"/>
            <a:ext cx="94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Mission Duration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749122" y="1643885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Calibration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676603" y="2049574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err="1"/>
              <a:t>OnBoard</a:t>
            </a:r>
            <a:endParaRPr lang="en-US" sz="1200" b="1" dirty="0"/>
          </a:p>
        </p:txBody>
      </p:sp>
      <p:sp>
        <p:nvSpPr>
          <p:cNvPr id="79" name="Rounded Rectangle 78"/>
          <p:cNvSpPr/>
          <p:nvPr/>
        </p:nvSpPr>
        <p:spPr>
          <a:xfrm>
            <a:off x="6676603" y="2524027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Vicarious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5586342" y="2047726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VNIR </a:t>
            </a:r>
          </a:p>
          <a:p>
            <a:pPr algn="ctr"/>
            <a:r>
              <a:rPr lang="en-US" sz="1200" b="1" dirty="0"/>
              <a:t>0.4 – 1.0 </a:t>
            </a:r>
            <a:r>
              <a:rPr lang="en-US" sz="1200" b="1" dirty="0">
                <a:latin typeface="Symbol" pitchFamily="2" charset="2"/>
              </a:rPr>
              <a:t>m</a:t>
            </a:r>
            <a:r>
              <a:rPr lang="en-US" sz="1200" b="1" dirty="0"/>
              <a:t>m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775357" y="2045530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High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775357" y="2519983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Medium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775357" y="2997249"/>
            <a:ext cx="992038" cy="4093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Low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2159420" y="2045530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Flagship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2159420" y="2519983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Large-Class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8874407" y="2045530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3 </a:t>
            </a:r>
            <a:r>
              <a:rPr lang="en-US" sz="1200" b="1" dirty="0" err="1"/>
              <a:t>yrs</a:t>
            </a:r>
            <a:endParaRPr lang="en-US" sz="1200" b="1" dirty="0"/>
          </a:p>
        </p:txBody>
      </p:sp>
      <p:sp>
        <p:nvSpPr>
          <p:cNvPr id="113" name="Rounded Rectangle 112"/>
          <p:cNvSpPr/>
          <p:nvPr/>
        </p:nvSpPr>
        <p:spPr>
          <a:xfrm>
            <a:off x="8874407" y="2519983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5-7 </a:t>
            </a:r>
            <a:r>
              <a:rPr lang="en-US" sz="1200" b="1" dirty="0" err="1"/>
              <a:t>yrs</a:t>
            </a:r>
            <a:endParaRPr lang="en-US" sz="1200" b="1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3202351-179A-5E49-8F98-AE0A1DF41BE2}"/>
              </a:ext>
            </a:extLst>
          </p:cNvPr>
          <p:cNvSpPr/>
          <p:nvPr/>
        </p:nvSpPr>
        <p:spPr>
          <a:xfrm>
            <a:off x="2159420" y="3566502"/>
            <a:ext cx="992038" cy="4876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Small-Class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D4B336A-35AD-4242-B3CB-52C273818D35}"/>
              </a:ext>
            </a:extLst>
          </p:cNvPr>
          <p:cNvSpPr/>
          <p:nvPr/>
        </p:nvSpPr>
        <p:spPr>
          <a:xfrm>
            <a:off x="2159420" y="4135583"/>
            <a:ext cx="992038" cy="4876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Constellation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3EF8681-1BFF-4E42-8D3A-53B6FA47C7D0}"/>
              </a:ext>
            </a:extLst>
          </p:cNvPr>
          <p:cNvSpPr/>
          <p:nvPr/>
        </p:nvSpPr>
        <p:spPr>
          <a:xfrm>
            <a:off x="3356769" y="3612410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Vega or PSLV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B6225C7-5ADA-F04D-A567-666DD36E25CC}"/>
              </a:ext>
            </a:extLst>
          </p:cNvPr>
          <p:cNvSpPr/>
          <p:nvPr/>
        </p:nvSpPr>
        <p:spPr>
          <a:xfrm>
            <a:off x="5595854" y="2554020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VSWIR </a:t>
            </a:r>
          </a:p>
          <a:p>
            <a:pPr algn="ctr"/>
            <a:r>
              <a:rPr lang="en-US" sz="1200" b="1" dirty="0"/>
              <a:t>0.4 – 1.7 </a:t>
            </a:r>
            <a:r>
              <a:rPr lang="en-US" sz="1200" b="1" dirty="0">
                <a:latin typeface="Symbol" pitchFamily="2" charset="2"/>
              </a:rPr>
              <a:t>m</a:t>
            </a:r>
            <a:r>
              <a:rPr lang="en-US" sz="1200" b="1" dirty="0"/>
              <a:t>m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1FD3B44-50A7-3441-BC83-45845932FE8B}"/>
              </a:ext>
            </a:extLst>
          </p:cNvPr>
          <p:cNvSpPr/>
          <p:nvPr/>
        </p:nvSpPr>
        <p:spPr>
          <a:xfrm>
            <a:off x="5595854" y="3060314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VSWIR </a:t>
            </a:r>
          </a:p>
          <a:p>
            <a:pPr algn="ctr"/>
            <a:r>
              <a:rPr lang="en-US" sz="1200" b="1" dirty="0"/>
              <a:t>0.4 – 2.5 </a:t>
            </a:r>
            <a:r>
              <a:rPr lang="en-US" sz="1200" b="1" dirty="0">
                <a:latin typeface="Symbol" pitchFamily="2" charset="2"/>
              </a:rPr>
              <a:t>m</a:t>
            </a:r>
            <a:r>
              <a:rPr lang="en-US" sz="1200" b="1" dirty="0"/>
              <a:t>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FE14F39-27E5-1F45-A61D-E3A3FD59A445}"/>
              </a:ext>
            </a:extLst>
          </p:cNvPr>
          <p:cNvSpPr/>
          <p:nvPr/>
        </p:nvSpPr>
        <p:spPr>
          <a:xfrm>
            <a:off x="5595854" y="5130152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TIR </a:t>
            </a:r>
          </a:p>
          <a:p>
            <a:pPr algn="ctr"/>
            <a:r>
              <a:rPr lang="en-US" sz="1200" b="1" dirty="0"/>
              <a:t>Hyperspectral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DE56008-AE3B-8E44-A13F-8DD90DF3C9A8}"/>
              </a:ext>
            </a:extLst>
          </p:cNvPr>
          <p:cNvSpPr/>
          <p:nvPr/>
        </p:nvSpPr>
        <p:spPr>
          <a:xfrm>
            <a:off x="5595854" y="3581436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TIR </a:t>
            </a:r>
          </a:p>
          <a:p>
            <a:pPr algn="ctr"/>
            <a:r>
              <a:rPr lang="en-US" sz="1200" b="1" dirty="0"/>
              <a:t>Whisk-Push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E9F11A6-0146-5D4D-AD8D-3CEC42AA4F48}"/>
              </a:ext>
            </a:extLst>
          </p:cNvPr>
          <p:cNvSpPr/>
          <p:nvPr/>
        </p:nvSpPr>
        <p:spPr>
          <a:xfrm>
            <a:off x="5595854" y="4617554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Micro</a:t>
            </a:r>
          </a:p>
          <a:p>
            <a:pPr algn="ctr"/>
            <a:r>
              <a:rPr lang="en-US" sz="1200" b="1" dirty="0"/>
              <a:t>bolometer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AE61FC-0AAC-D74F-A417-8BE4078044A6}"/>
              </a:ext>
            </a:extLst>
          </p:cNvPr>
          <p:cNvSpPr txBox="1"/>
          <p:nvPr/>
        </p:nvSpPr>
        <p:spPr>
          <a:xfrm>
            <a:off x="8395717" y="3642707"/>
            <a:ext cx="94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Additional Features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052851E-B928-D74A-BFBA-F3FBC05BE6F2}"/>
              </a:ext>
            </a:extLst>
          </p:cNvPr>
          <p:cNvSpPr/>
          <p:nvPr/>
        </p:nvSpPr>
        <p:spPr>
          <a:xfrm>
            <a:off x="7787038" y="4799571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Flight Spares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22EB1AA-0353-0D49-BD1B-5A60F4D91654}"/>
              </a:ext>
            </a:extLst>
          </p:cNvPr>
          <p:cNvSpPr/>
          <p:nvPr/>
        </p:nvSpPr>
        <p:spPr>
          <a:xfrm>
            <a:off x="7750393" y="4242259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Off-nadir Pointing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DE2081E-F791-124C-A70A-073E6BC6C258}"/>
              </a:ext>
            </a:extLst>
          </p:cNvPr>
          <p:cNvSpPr/>
          <p:nvPr/>
        </p:nvSpPr>
        <p:spPr>
          <a:xfrm>
            <a:off x="7800730" y="5374424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err="1"/>
              <a:t>MOps</a:t>
            </a:r>
            <a:r>
              <a:rPr lang="en-US" sz="1200" b="1" dirty="0"/>
              <a:t> Coordination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E189B74-2C33-ED4D-9236-77D4623D35DA}"/>
              </a:ext>
            </a:extLst>
          </p:cNvPr>
          <p:cNvSpPr/>
          <p:nvPr/>
        </p:nvSpPr>
        <p:spPr>
          <a:xfrm>
            <a:off x="8972388" y="4814637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Airborne Component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66150A-FDA8-E64D-8FA4-ADCE708EAC68}"/>
              </a:ext>
            </a:extLst>
          </p:cNvPr>
          <p:cNvSpPr/>
          <p:nvPr/>
        </p:nvSpPr>
        <p:spPr>
          <a:xfrm>
            <a:off x="3356769" y="3030573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Secondary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4D2F9D7-9CAC-064A-B70C-8EED5094FEA2}"/>
              </a:ext>
            </a:extLst>
          </p:cNvPr>
          <p:cNvSpPr/>
          <p:nvPr/>
        </p:nvSpPr>
        <p:spPr>
          <a:xfrm>
            <a:off x="8972388" y="4242258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International Contributions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15C8E0A-90DB-C541-9366-FFCF5C87FCE9}"/>
              </a:ext>
            </a:extLst>
          </p:cNvPr>
          <p:cNvSpPr/>
          <p:nvPr/>
        </p:nvSpPr>
        <p:spPr>
          <a:xfrm>
            <a:off x="8972388" y="5390673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 err="1"/>
              <a:t>OnBoard</a:t>
            </a:r>
            <a:r>
              <a:rPr lang="en-US" sz="1200" b="1" dirty="0"/>
              <a:t> Processing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77D3E0-0F18-974B-9E48-1B072A8384D7}"/>
              </a:ext>
            </a:extLst>
          </p:cNvPr>
          <p:cNvSpPr txBox="1"/>
          <p:nvPr/>
        </p:nvSpPr>
        <p:spPr>
          <a:xfrm>
            <a:off x="4526186" y="1547508"/>
            <a:ext cx="947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# Platforms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1BAD064-B89F-B640-8AF0-CF256F7CE33D}"/>
              </a:ext>
            </a:extLst>
          </p:cNvPr>
          <p:cNvSpPr/>
          <p:nvPr/>
        </p:nvSpPr>
        <p:spPr>
          <a:xfrm>
            <a:off x="4480246" y="2045530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2751AD72-0C4A-6B43-8281-DC9680BC78C9}"/>
              </a:ext>
            </a:extLst>
          </p:cNvPr>
          <p:cNvSpPr/>
          <p:nvPr/>
        </p:nvSpPr>
        <p:spPr>
          <a:xfrm>
            <a:off x="4480246" y="2519983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2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797AEE26-5057-0D4F-8BFB-140C8C70CFB4}"/>
              </a:ext>
            </a:extLst>
          </p:cNvPr>
          <p:cNvSpPr/>
          <p:nvPr/>
        </p:nvSpPr>
        <p:spPr>
          <a:xfrm>
            <a:off x="4480246" y="3030186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Multiple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427D78A4-1FC0-364F-B4BB-76997F3279B7}"/>
              </a:ext>
            </a:extLst>
          </p:cNvPr>
          <p:cNvSpPr/>
          <p:nvPr/>
        </p:nvSpPr>
        <p:spPr>
          <a:xfrm>
            <a:off x="5595854" y="5655841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Non-SBG instruments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A7DD3EB-619B-614F-AFD7-7567508E38B6}"/>
              </a:ext>
            </a:extLst>
          </p:cNvPr>
          <p:cNvSpPr/>
          <p:nvPr/>
        </p:nvSpPr>
        <p:spPr>
          <a:xfrm>
            <a:off x="8402139" y="6000158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Hosted </a:t>
            </a:r>
            <a:r>
              <a:rPr lang="en-US" sz="1200" b="1" dirty="0" err="1"/>
              <a:t>Payloiad</a:t>
            </a:r>
            <a:endParaRPr lang="en-US" sz="1200" b="1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809700A-5F87-014D-AA32-E40186B9B315}"/>
              </a:ext>
            </a:extLst>
          </p:cNvPr>
          <p:cNvSpPr/>
          <p:nvPr/>
        </p:nvSpPr>
        <p:spPr>
          <a:xfrm>
            <a:off x="5603313" y="4108247"/>
            <a:ext cx="992038" cy="39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200" b="1" dirty="0"/>
              <a:t>TIR </a:t>
            </a:r>
          </a:p>
          <a:p>
            <a:pPr algn="ctr"/>
            <a:r>
              <a:rPr lang="en-US" sz="1200" b="1" dirty="0" err="1"/>
              <a:t>PushBroom</a:t>
            </a:r>
            <a:endParaRPr lang="en-US" sz="1200" b="1" dirty="0"/>
          </a:p>
        </p:txBody>
      </p:sp>
      <p:pic>
        <p:nvPicPr>
          <p:cNvPr id="65" name="Picture 7" descr="NASA logo vector">
            <a:extLst>
              <a:ext uri="{FF2B5EF4-FFF2-40B4-BE49-F238E27FC236}">
                <a16:creationId xmlns:a16="http://schemas.microsoft.com/office/drawing/2014/main" id="{90F3A5CA-F633-CA43-89C3-48B8793FC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11" t="17261" r="11260" b="16110"/>
          <a:stretch/>
        </p:blipFill>
        <p:spPr bwMode="auto">
          <a:xfrm>
            <a:off x="10937938" y="0"/>
            <a:ext cx="1254062" cy="10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92B883-34E8-2749-94C8-20F5F28A52DB}"/>
              </a:ext>
            </a:extLst>
          </p:cNvPr>
          <p:cNvSpPr txBox="1"/>
          <p:nvPr/>
        </p:nvSpPr>
        <p:spPr>
          <a:xfrm>
            <a:off x="2159420" y="4814637"/>
            <a:ext cx="2639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60 Variants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765 permutations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53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D657835287F849A494F96D8AF17209" ma:contentTypeVersion="1" ma:contentTypeDescription="Create a new document." ma:contentTypeScope="" ma:versionID="74cd98b16be24c9fb902882c08c996c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c1958f689284e262d1fa84b900a385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E80E0E9-B891-4262-8A65-06BFED6C16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60D716-D076-4DA9-98F9-FE4D3F59E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99D219-620C-42F7-8DB4-6A4D31D4765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37622</TotalTime>
  <Words>2048</Words>
  <Application>Microsoft Macintosh PowerPoint</Application>
  <PresentationFormat>Widescreen</PresentationFormat>
  <Paragraphs>505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Arial Narrow</vt:lpstr>
      <vt:lpstr>Calibri</vt:lpstr>
      <vt:lpstr>Calibri (Body)</vt:lpstr>
      <vt:lpstr>Calibri Light</vt:lpstr>
      <vt:lpstr>Cambria Math</vt:lpstr>
      <vt:lpstr>Helvetica</vt:lpstr>
      <vt:lpstr>Helvetica Neue</vt:lpstr>
      <vt:lpstr>HelveticaNeue-Light</vt:lpstr>
      <vt:lpstr>LucidaGrande</vt:lpstr>
      <vt:lpstr>Symbol</vt:lpstr>
      <vt:lpstr>Wingdings</vt:lpstr>
      <vt:lpstr>Office Theme</vt:lpstr>
      <vt:lpstr>Architecture Studies for NASA’s Surface Biology and Geology (SBG) Targeted Observable</vt:lpstr>
      <vt:lpstr>PowerPoint Presentation</vt:lpstr>
      <vt:lpstr>SBG and Architecture Formulation</vt:lpstr>
      <vt:lpstr>Architecture Formulation Approach</vt:lpstr>
      <vt:lpstr>PowerPoint Presentation</vt:lpstr>
      <vt:lpstr>SATM Capability Codes</vt:lpstr>
      <vt:lpstr>SBG Instrument Architecture Study </vt:lpstr>
      <vt:lpstr>PowerPoint Presentation</vt:lpstr>
      <vt:lpstr>Architecture Trade Space Building Blocks</vt:lpstr>
      <vt:lpstr>Flagship Class Options</vt:lpstr>
      <vt:lpstr>SmallSat Class Options</vt:lpstr>
      <vt:lpstr>Hybrid Class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Architecture Formulation Approach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Zareh, Shannon Kian G (US 383D)</cp:lastModifiedBy>
  <cp:revision>715</cp:revision>
  <cp:lastPrinted>2019-09-17T14:15:12Z</cp:lastPrinted>
  <dcterms:created xsi:type="dcterms:W3CDTF">2017-10-04T20:17:07Z</dcterms:created>
  <dcterms:modified xsi:type="dcterms:W3CDTF">2020-01-14T02:19:35Z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0x010100B6D657835287F849A494F96D8AF17209</vt:lpwstr>
  </property>
</Properties>
</file>